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3" r:id="rId5"/>
    <p:sldId id="258" r:id="rId6"/>
    <p:sldId id="264" r:id="rId7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098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 userDrawn="1"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pPr/>
              <a:t>11.12.2017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sl-SI" dirty="0" smtClean="0"/>
              <a:t>Uredite slog naslova matrice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pPr/>
              <a:t>11.12.2017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pPr/>
              <a:t>11.12.2017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pPr/>
              <a:t>11.12.2017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pPr/>
              <a:t>11.12.2017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pPr/>
              <a:t>11.12.2017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pPr/>
              <a:t>11.12.2017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pPr/>
              <a:t>11.12.2017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pPr/>
              <a:t>11.12.2017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pPr/>
              <a:t>11.12.2017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pPr/>
              <a:t>11.12.2017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C69A59C-9A0B-40BC-BEF3-75E63AAC039B}" type="datetimeFigureOut">
              <a:rPr lang="sl-SI" smtClean="0"/>
              <a:pPr/>
              <a:t>11.12.2017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10E4FF0-FB62-447E-B38E-C828BC14EB03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kz.si/1/hr_center/clanki/298/uspesna_konferenca_o_zavzetosti_zaposlenih" TargetMode="External"/><Relationship Id="rId2" Type="http://schemas.openxmlformats.org/officeDocument/2006/relationships/hyperlink" Target="http://www.stat.si/novica_prikazi.aspx?id=6618%2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ddsz.gov.si/fileadmin/mddsz.gov.si/pageuploads/dokumenti__pdf/druzina/RaziskavaEnakostSpolovPartnerstvo.pdf" TargetMode="External"/><Relationship Id="rId4" Type="http://schemas.openxmlformats.org/officeDocument/2006/relationships/hyperlink" Target="http://www.zbornica-vzd.si/media/Evropski%20teden%20varnosti%20in%20zdravja%20pri%20delu%202014_20_10_2014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sl-SI" dirty="0" smtClean="0"/>
              <a:t>Pridružite se nam na delovnem mestu!</a:t>
            </a:r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sz="6600" dirty="0" smtClean="0"/>
              <a:t>Dan</a:t>
            </a:r>
            <a:r>
              <a:rPr lang="sl-SI" dirty="0" smtClean="0"/>
              <a:t> </a:t>
            </a:r>
            <a:r>
              <a:rPr lang="sl-SI" sz="6600" dirty="0" smtClean="0"/>
              <a:t>D</a:t>
            </a:r>
            <a:r>
              <a:rPr lang="sl-SI" dirty="0" smtClean="0"/>
              <a:t>elo </a:t>
            </a:r>
            <a:r>
              <a:rPr lang="sl-SI" sz="6600" dirty="0" smtClean="0"/>
              <a:t>D</a:t>
            </a:r>
            <a:r>
              <a:rPr lang="sl-SI" dirty="0" smtClean="0"/>
              <a:t>ružina</a:t>
            </a:r>
            <a:endParaRPr lang="sl-SI" dirty="0"/>
          </a:p>
        </p:txBody>
      </p:sp>
      <p:pic>
        <p:nvPicPr>
          <p:cNvPr id="4" name="Picture 2" descr="d:\Users\Uporabnik\Desktop\DPP\Dogodki DPP\TEDEN USKLAJEVANJA 2014\Dan DD\Logotipi\DAN D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60648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912704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naslov 6"/>
          <p:cNvSpPr>
            <a:spLocks noGrp="1"/>
          </p:cNvSpPr>
          <p:nvPr>
            <p:ph type="subTitle" idx="1"/>
          </p:nvPr>
        </p:nvSpPr>
        <p:spPr>
          <a:xfrm>
            <a:off x="251520" y="1412777"/>
            <a:ext cx="8712968" cy="4521888"/>
          </a:xfrm>
        </p:spPr>
        <p:txBody>
          <a:bodyPr>
            <a:normAutofit lnSpcReduction="10000"/>
          </a:bodyPr>
          <a:lstStyle/>
          <a:p>
            <a:r>
              <a:rPr lang="sl-SI" dirty="0" smtClean="0"/>
              <a:t>13.12.2017 bo že tretjič potekala </a:t>
            </a:r>
            <a:r>
              <a:rPr lang="sl-SI" dirty="0"/>
              <a:t>akcija Dan </a:t>
            </a:r>
            <a:r>
              <a:rPr lang="sl-SI" dirty="0" err="1"/>
              <a:t>DeloDružina</a:t>
            </a:r>
            <a:r>
              <a:rPr lang="sl-SI" dirty="0"/>
              <a:t>, ko bomo spodbujali podjetja in njihove zaposlene, da grejo </a:t>
            </a:r>
            <a:r>
              <a:rPr lang="sl-SI" b="1" dirty="0"/>
              <a:t>pravočasno</a:t>
            </a:r>
            <a:r>
              <a:rPr lang="sl-SI" dirty="0"/>
              <a:t>, torej po osmih oddelanih urah, </a:t>
            </a:r>
            <a:r>
              <a:rPr lang="sl-SI" dirty="0" smtClean="0"/>
              <a:t>domov.</a:t>
            </a:r>
            <a:r>
              <a:rPr lang="sl-SI" dirty="0"/>
              <a:t> </a:t>
            </a:r>
            <a:endParaRPr lang="sl-SI" dirty="0" smtClean="0"/>
          </a:p>
          <a:p>
            <a:endParaRPr lang="sl-SI" dirty="0" smtClean="0"/>
          </a:p>
          <a:p>
            <a:r>
              <a:rPr lang="sl-SI" dirty="0"/>
              <a:t>S to akcijo želimo </a:t>
            </a:r>
            <a:r>
              <a:rPr lang="sl-SI" b="1" dirty="0"/>
              <a:t>spodbuditi razmislek </a:t>
            </a:r>
            <a:r>
              <a:rPr lang="sl-SI" dirty="0"/>
              <a:t>o pomenu usklajevanja zasebnega in poklicnega življenja, razmislek o dolgih delovnikih, ki ne prinašajo želenih rezultatov v obliki večje produktivnosti, ter o organizacijskih kulturah, ki v središče postavljajo produktivno, spoštljivo sodelovanje z </a:t>
            </a:r>
            <a:r>
              <a:rPr lang="sl-SI" dirty="0" smtClean="0"/>
              <a:t>zaposlenimi.</a:t>
            </a:r>
          </a:p>
          <a:p>
            <a:endParaRPr lang="sl-SI" dirty="0" smtClean="0"/>
          </a:p>
          <a:p>
            <a:r>
              <a:rPr lang="sl-SI" dirty="0"/>
              <a:t>V letošnjem letu želimo poudarek nameniti </a:t>
            </a:r>
            <a:r>
              <a:rPr lang="sl-SI" dirty="0" smtClean="0"/>
              <a:t>stalni dostopnosti zaposlenih in po drugi strani odklopu od službene komunikacije, ki je v nekaterih državah že postal del zakonodaje. </a:t>
            </a:r>
            <a:endParaRPr lang="sl-SI" dirty="0"/>
          </a:p>
        </p:txBody>
      </p:sp>
      <p:sp>
        <p:nvSpPr>
          <p:cNvPr id="6" name="Naslov 5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8424936" cy="1368152"/>
          </a:xfrm>
        </p:spPr>
        <p:txBody>
          <a:bodyPr/>
          <a:lstStyle/>
          <a:p>
            <a:r>
              <a:rPr lang="sl-SI" sz="4500" b="0" dirty="0" smtClean="0">
                <a:effectLst/>
              </a:rPr>
              <a:t>Kaj je Dan </a:t>
            </a:r>
            <a:r>
              <a:rPr lang="sl-SI" sz="4500" b="0" dirty="0">
                <a:effectLst/>
              </a:rPr>
              <a:t>DD (Delo Družina</a:t>
            </a:r>
            <a:r>
              <a:rPr lang="sl-SI" sz="4500" b="0" dirty="0" smtClean="0">
                <a:effectLst/>
              </a:rPr>
              <a:t>)?</a:t>
            </a:r>
            <a:r>
              <a:rPr lang="sl-SI" b="0" dirty="0">
                <a:effectLst/>
              </a:rPr>
              <a:t/>
            </a:r>
            <a:br>
              <a:rPr lang="sl-SI" b="0" dirty="0">
                <a:effectLst/>
              </a:rPr>
            </a:br>
            <a:endParaRPr lang="sl-SI" dirty="0"/>
          </a:p>
        </p:txBody>
      </p:sp>
      <p:pic>
        <p:nvPicPr>
          <p:cNvPr id="2" name="Picture 2" descr="d:\Users\Uporabnik\Desktop\DPP\Dogodki DPP\TEDEN USKLAJEVANJA 2014\Dan DD\Logotipi\DAN D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589240"/>
            <a:ext cx="1147192" cy="11471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190771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slov 10"/>
          <p:cNvSpPr>
            <a:spLocks noGrp="1"/>
          </p:cNvSpPr>
          <p:nvPr>
            <p:ph type="title"/>
          </p:nvPr>
        </p:nvSpPr>
        <p:spPr>
          <a:xfrm>
            <a:off x="683568" y="0"/>
            <a:ext cx="6944559" cy="1143000"/>
          </a:xfrm>
        </p:spPr>
        <p:txBody>
          <a:bodyPr/>
          <a:lstStyle/>
          <a:p>
            <a:r>
              <a:rPr lang="sl-SI" dirty="0" smtClean="0"/>
              <a:t>Kako lahko sodelujete?</a:t>
            </a:r>
            <a:endParaRPr lang="sl-SI" dirty="0"/>
          </a:p>
        </p:txBody>
      </p:sp>
      <p:sp>
        <p:nvSpPr>
          <p:cNvPr id="12" name="Ograda vsebine 11"/>
          <p:cNvSpPr>
            <a:spLocks noGrp="1"/>
          </p:cNvSpPr>
          <p:nvPr>
            <p:ph sz="quarter" idx="13"/>
          </p:nvPr>
        </p:nvSpPr>
        <p:spPr>
          <a:xfrm>
            <a:off x="611560" y="1700808"/>
            <a:ext cx="8208912" cy="4626848"/>
          </a:xfrm>
        </p:spPr>
        <p:txBody>
          <a:bodyPr>
            <a:noAutofit/>
          </a:bodyPr>
          <a:lstStyle/>
          <a:p>
            <a:pPr fontAlgn="base"/>
            <a:r>
              <a:rPr lang="sl-SI" sz="2400" dirty="0"/>
              <a:t>Iščemo podjetja – ambasadorje, podpornike, ki bodo aktivno </a:t>
            </a:r>
            <a:r>
              <a:rPr lang="sl-SI" sz="2400" dirty="0" smtClean="0"/>
              <a:t>sodelovala na </a:t>
            </a:r>
            <a:r>
              <a:rPr lang="sl-SI" sz="2400" dirty="0"/>
              <a:t>Dan </a:t>
            </a:r>
            <a:r>
              <a:rPr lang="sl-SI" sz="2400" dirty="0" smtClean="0"/>
              <a:t>DD:</a:t>
            </a:r>
          </a:p>
          <a:p>
            <a:pPr lvl="1" fontAlgn="base"/>
            <a:r>
              <a:rPr lang="sl-SI" sz="2200" dirty="0" smtClean="0"/>
              <a:t>to </a:t>
            </a:r>
            <a:r>
              <a:rPr lang="sl-SI" sz="2200" dirty="0"/>
              <a:t>pomeni, da bodo aktivno spodbujala zaposlene, da gredo v četrtek pravočasno domov, da svoj prosti čas preživijo tako, kot jim je najljubše; </a:t>
            </a:r>
            <a:endParaRPr lang="sl-SI" sz="2200" dirty="0" smtClean="0"/>
          </a:p>
          <a:p>
            <a:pPr lvl="1" fontAlgn="base"/>
            <a:r>
              <a:rPr lang="sl-SI" sz="2200" dirty="0" smtClean="0"/>
              <a:t>ter </a:t>
            </a:r>
            <a:r>
              <a:rPr lang="sl-SI" sz="2200" dirty="0"/>
              <a:t>vodstva, ki bodo z zgledom sodelovala pri tem, in prispevala k boljšemu usklajevanju obeh sfer. </a:t>
            </a:r>
          </a:p>
        </p:txBody>
      </p:sp>
      <p:pic>
        <p:nvPicPr>
          <p:cNvPr id="5" name="Picture 2" descr="d:\Users\Uporabnik\Desktop\DPP\Dogodki DPP\TEDEN USKLAJEVANJA 2014\Dan DD\Logotipi\DAN D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589240"/>
            <a:ext cx="1147192" cy="11471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681804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slov 10"/>
          <p:cNvSpPr>
            <a:spLocks noGrp="1"/>
          </p:cNvSpPr>
          <p:nvPr>
            <p:ph type="title"/>
          </p:nvPr>
        </p:nvSpPr>
        <p:spPr>
          <a:xfrm>
            <a:off x="467544" y="0"/>
            <a:ext cx="7920880" cy="1143000"/>
          </a:xfrm>
        </p:spPr>
        <p:txBody>
          <a:bodyPr/>
          <a:lstStyle/>
          <a:p>
            <a:r>
              <a:rPr lang="sl-SI" b="0" dirty="0" smtClean="0">
                <a:effectLst/>
              </a:rPr>
              <a:t>Nasveti za podjetja</a:t>
            </a:r>
            <a:endParaRPr lang="sl-SI" dirty="0"/>
          </a:p>
        </p:txBody>
      </p:sp>
      <p:sp>
        <p:nvSpPr>
          <p:cNvPr id="12" name="Ograda vsebine 11"/>
          <p:cNvSpPr>
            <a:spLocks noGrp="1"/>
          </p:cNvSpPr>
          <p:nvPr>
            <p:ph sz="quarter" idx="13"/>
          </p:nvPr>
        </p:nvSpPr>
        <p:spPr>
          <a:xfrm>
            <a:off x="539552" y="980728"/>
            <a:ext cx="8208912" cy="5400600"/>
          </a:xfrm>
        </p:spPr>
        <p:txBody>
          <a:bodyPr>
            <a:noAutofit/>
          </a:bodyPr>
          <a:lstStyle/>
          <a:p>
            <a:pPr fontAlgn="base"/>
            <a:r>
              <a:rPr lang="sl-SI" sz="1800" dirty="0" smtClean="0"/>
              <a:t>Zapišite </a:t>
            </a:r>
            <a:r>
              <a:rPr lang="sl-SI" sz="1800" dirty="0"/>
              <a:t>datum </a:t>
            </a:r>
            <a:r>
              <a:rPr lang="sl-SI" sz="1800" dirty="0" smtClean="0"/>
              <a:t>13. </a:t>
            </a:r>
            <a:r>
              <a:rPr lang="sl-SI" sz="1800" dirty="0"/>
              <a:t>december </a:t>
            </a:r>
            <a:r>
              <a:rPr lang="sl-SI" sz="1800" dirty="0" smtClean="0"/>
              <a:t>2017 </a:t>
            </a:r>
            <a:r>
              <a:rPr lang="sl-SI" sz="1800" dirty="0"/>
              <a:t>v službene koledarje. Preverite z vodji, </a:t>
            </a:r>
            <a:r>
              <a:rPr lang="sl-SI" sz="1800" dirty="0" smtClean="0"/>
              <a:t>s kadrovsko </a:t>
            </a:r>
            <a:r>
              <a:rPr lang="sl-SI" sz="1800" dirty="0"/>
              <a:t>službo in </a:t>
            </a:r>
            <a:r>
              <a:rPr lang="sl-SI" sz="1800" dirty="0" smtClean="0"/>
              <a:t>z ostalimi </a:t>
            </a:r>
            <a:r>
              <a:rPr lang="sl-SI" sz="1800" dirty="0"/>
              <a:t>oddelki, kdo mora odobriti, da lahko Dan DD uradno zabeležite v </a:t>
            </a:r>
            <a:r>
              <a:rPr lang="sl-SI" sz="1800" dirty="0" smtClean="0"/>
              <a:t>koledarje.</a:t>
            </a:r>
          </a:p>
          <a:p>
            <a:pPr fontAlgn="base"/>
            <a:r>
              <a:rPr lang="sl-SI" sz="1800" dirty="0" smtClean="0"/>
              <a:t>Prosite </a:t>
            </a:r>
            <a:r>
              <a:rPr lang="sl-SI" sz="1800" dirty="0"/>
              <a:t>top management, da najavi, da organizacija sodeluje v Dan DD, </a:t>
            </a:r>
            <a:r>
              <a:rPr lang="sl-SI" sz="1800" dirty="0" smtClean="0"/>
              <a:t>da spodbuja </a:t>
            </a:r>
            <a:r>
              <a:rPr lang="sl-SI" sz="1800" dirty="0"/>
              <a:t>vse, da se </a:t>
            </a:r>
            <a:r>
              <a:rPr lang="sl-SI" sz="1800" dirty="0" smtClean="0"/>
              <a:t>pridružijo </a:t>
            </a:r>
            <a:r>
              <a:rPr lang="sl-SI" sz="1800" dirty="0"/>
              <a:t>in odvračajo pozne sestanke ali dolge službene poti tisti </a:t>
            </a:r>
            <a:r>
              <a:rPr lang="sl-SI" sz="1800" dirty="0" smtClean="0"/>
              <a:t>dan.</a:t>
            </a:r>
          </a:p>
          <a:p>
            <a:pPr fontAlgn="base"/>
            <a:r>
              <a:rPr lang="sl-SI" sz="1800" dirty="0" smtClean="0"/>
              <a:t>Pripravite </a:t>
            </a:r>
            <a:r>
              <a:rPr lang="sl-SI" sz="1800" dirty="0"/>
              <a:t>kratek prispevek za podjetniško glasilo, spletno stran ali intranet, v katerem razložite, zakaj vaša organizacija </a:t>
            </a:r>
            <a:r>
              <a:rPr lang="sl-SI" sz="1800" dirty="0" smtClean="0"/>
              <a:t>sodeluje.</a:t>
            </a:r>
          </a:p>
          <a:p>
            <a:pPr fontAlgn="base"/>
            <a:r>
              <a:rPr lang="sl-SI" sz="1800" dirty="0" smtClean="0"/>
              <a:t>Na </a:t>
            </a:r>
            <a:r>
              <a:rPr lang="sl-SI" sz="1800" dirty="0"/>
              <a:t>začetku meseca začnite pošiljati opomnike, da zaposlene spomnite, da se približuje Dan DD. V sporočilo lahko dodate tudi opomnik za </a:t>
            </a:r>
            <a:r>
              <a:rPr lang="sl-SI" sz="1800" dirty="0" smtClean="0"/>
              <a:t>koledar.</a:t>
            </a:r>
          </a:p>
          <a:p>
            <a:pPr fontAlgn="base"/>
            <a:r>
              <a:rPr lang="sl-SI" sz="1800" dirty="0" smtClean="0"/>
              <a:t>Imenujte </a:t>
            </a:r>
            <a:r>
              <a:rPr lang="sl-SI" sz="1800" dirty="0"/>
              <a:t>Dan DD ambasadorja, še posebej, če v vašem kolektivu velja, da nihče noče biti prvi, ki gre </a:t>
            </a:r>
            <a:r>
              <a:rPr lang="sl-SI" sz="1800" dirty="0" smtClean="0"/>
              <a:t>domov.</a:t>
            </a:r>
          </a:p>
          <a:p>
            <a:pPr fontAlgn="base"/>
            <a:r>
              <a:rPr lang="sl-SI" sz="1800" dirty="0" smtClean="0"/>
              <a:t>Lahko </a:t>
            </a:r>
            <a:r>
              <a:rPr lang="sl-SI" sz="1800" dirty="0"/>
              <a:t>se odločite za to, da se vse luči ugasnejo ob določeni uri, ali da se pisarne po določeni uri </a:t>
            </a:r>
            <a:r>
              <a:rPr lang="sl-SI" sz="1800" dirty="0" smtClean="0"/>
              <a:t>zaklenejo.</a:t>
            </a:r>
          </a:p>
          <a:p>
            <a:pPr fontAlgn="base"/>
            <a:r>
              <a:rPr lang="sl-SI" sz="1800" dirty="0" smtClean="0"/>
              <a:t>Uporabite </a:t>
            </a:r>
            <a:r>
              <a:rPr lang="sl-SI" sz="1800" dirty="0" err="1"/>
              <a:t>Facebook</a:t>
            </a:r>
            <a:r>
              <a:rPr lang="sl-SI" sz="1800" dirty="0"/>
              <a:t> in </a:t>
            </a:r>
            <a:r>
              <a:rPr lang="sl-SI" sz="1800" dirty="0" err="1"/>
              <a:t>Twitter</a:t>
            </a:r>
            <a:r>
              <a:rPr lang="sl-SI" sz="1800" dirty="0"/>
              <a:t>, da vsem poveste, da </a:t>
            </a:r>
            <a:r>
              <a:rPr lang="sl-SI" sz="1800" dirty="0" smtClean="0"/>
              <a:t>sodelujete.</a:t>
            </a:r>
          </a:p>
          <a:p>
            <a:pPr fontAlgn="base"/>
            <a:r>
              <a:rPr lang="sl-SI" sz="1800" dirty="0" smtClean="0"/>
              <a:t>Po </a:t>
            </a:r>
            <a:r>
              <a:rPr lang="sl-SI" sz="1800" dirty="0"/>
              <a:t>zaključku Dneva DD se zahvalite vsem, ki so sodelovali, in pošljite povratne informacije </a:t>
            </a:r>
            <a:r>
              <a:rPr lang="sl-SI" sz="1800" dirty="0" smtClean="0"/>
              <a:t>vodjem.</a:t>
            </a:r>
            <a:endParaRPr lang="sl-SI" sz="1800" dirty="0"/>
          </a:p>
        </p:txBody>
      </p:sp>
      <p:pic>
        <p:nvPicPr>
          <p:cNvPr id="5" name="Picture 2" descr="d:\Users\Uporabnik\Desktop\DPP\Dogodki DPP\TEDEN USKLAJEVANJA 2014\Dan DD\Logotipi\DAN D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6" y="19488"/>
            <a:ext cx="1147192" cy="11471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420451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slov 10"/>
          <p:cNvSpPr>
            <a:spLocks noGrp="1"/>
          </p:cNvSpPr>
          <p:nvPr>
            <p:ph type="title"/>
          </p:nvPr>
        </p:nvSpPr>
        <p:spPr>
          <a:xfrm>
            <a:off x="1115616" y="0"/>
            <a:ext cx="6512511" cy="1143000"/>
          </a:xfrm>
        </p:spPr>
        <p:txBody>
          <a:bodyPr/>
          <a:lstStyle/>
          <a:p>
            <a:r>
              <a:rPr lang="sl-SI" dirty="0" smtClean="0"/>
              <a:t>Zakaj sploh govorimo o usklajevanju?</a:t>
            </a:r>
            <a:endParaRPr lang="sl-SI" dirty="0"/>
          </a:p>
        </p:txBody>
      </p:sp>
      <p:sp>
        <p:nvSpPr>
          <p:cNvPr id="12" name="Ograda vsebine 11"/>
          <p:cNvSpPr>
            <a:spLocks noGrp="1"/>
          </p:cNvSpPr>
          <p:nvPr>
            <p:ph sz="quarter" idx="13"/>
          </p:nvPr>
        </p:nvSpPr>
        <p:spPr>
          <a:xfrm>
            <a:off x="611560" y="1700808"/>
            <a:ext cx="8208912" cy="4626848"/>
          </a:xfrm>
        </p:spPr>
        <p:txBody>
          <a:bodyPr>
            <a:noAutofit/>
          </a:bodyPr>
          <a:lstStyle/>
          <a:p>
            <a:pPr marL="45720" indent="0" fontAlgn="base">
              <a:buNone/>
            </a:pPr>
            <a:endParaRPr lang="sl-SI" sz="2400" dirty="0" smtClean="0"/>
          </a:p>
          <a:p>
            <a:pPr marL="45720" indent="0" fontAlgn="base">
              <a:buNone/>
            </a:pPr>
            <a:r>
              <a:rPr lang="sl-SI" sz="2400" dirty="0" smtClean="0"/>
              <a:t>Nekaj </a:t>
            </a:r>
            <a:r>
              <a:rPr lang="sl-SI" sz="2400" dirty="0"/>
              <a:t>dejstev o usklajevanju zasebnega in poklicnega življenja v Sloveniji: </a:t>
            </a:r>
          </a:p>
          <a:p>
            <a:pPr fontAlgn="base"/>
            <a:r>
              <a:rPr lang="sl-SI" sz="2000" dirty="0"/>
              <a:t>Skoraj </a:t>
            </a:r>
            <a:r>
              <a:rPr lang="sl-SI" sz="2000" dirty="0" smtClean="0"/>
              <a:t>10 odstotkov </a:t>
            </a:r>
            <a:r>
              <a:rPr lang="sl-SI" sz="2000" dirty="0"/>
              <a:t>delovno aktivnih običajno dela več kot 48 ur tedensko, torej 9,6 ur </a:t>
            </a:r>
            <a:r>
              <a:rPr lang="sl-SI" sz="2000" dirty="0" smtClean="0"/>
              <a:t>dnevno.</a:t>
            </a:r>
            <a:endParaRPr lang="sl-SI" sz="2000" dirty="0"/>
          </a:p>
          <a:p>
            <a:pPr fontAlgn="base"/>
            <a:r>
              <a:rPr lang="sl-SI" sz="2000" dirty="0" smtClean="0"/>
              <a:t>V </a:t>
            </a:r>
            <a:r>
              <a:rPr lang="sl-SI" sz="2000" dirty="0"/>
              <a:t>Sloveniji je zavzetih </a:t>
            </a:r>
            <a:r>
              <a:rPr lang="sl-SI" sz="2000" dirty="0" smtClean="0"/>
              <a:t>zaposlenih le 15 odstotkov.</a:t>
            </a:r>
            <a:endParaRPr lang="sl-SI" sz="2000" dirty="0"/>
          </a:p>
          <a:p>
            <a:pPr fontAlgn="base"/>
            <a:r>
              <a:rPr lang="sl-SI" sz="2000" dirty="0"/>
              <a:t>72 odstotkov Slovencev pogosto doživlja stres na delovnem mestu</a:t>
            </a:r>
            <a:r>
              <a:rPr lang="sl-SI" sz="2000" dirty="0" smtClean="0"/>
              <a:t>, povprečje </a:t>
            </a:r>
            <a:r>
              <a:rPr lang="sl-SI" sz="2000" dirty="0"/>
              <a:t>v EU27 pa je 51 odstotkov.</a:t>
            </a:r>
          </a:p>
          <a:p>
            <a:pPr fontAlgn="base"/>
            <a:r>
              <a:rPr lang="sl-SI" sz="2000" dirty="0"/>
              <a:t>Podatki za Slovenijo </a:t>
            </a:r>
            <a:r>
              <a:rPr lang="sl-SI" sz="2000" dirty="0" smtClean="0"/>
              <a:t>potrjujejo </a:t>
            </a:r>
            <a:r>
              <a:rPr lang="sl-SI" sz="2000" dirty="0"/>
              <a:t>visoko intenzivnost </a:t>
            </a:r>
            <a:r>
              <a:rPr lang="sl-SI" sz="2000" dirty="0" smtClean="0"/>
              <a:t>dela </a:t>
            </a:r>
            <a:r>
              <a:rPr lang="sl-SI" sz="2000" dirty="0" smtClean="0">
                <a:sym typeface="Wingdings" panose="05000000000000000000" pitchFamily="2" charset="2"/>
              </a:rPr>
              <a:t> </a:t>
            </a:r>
            <a:r>
              <a:rPr lang="sl-SI" sz="2000" dirty="0" smtClean="0"/>
              <a:t>prevelik obseg </a:t>
            </a:r>
            <a:r>
              <a:rPr lang="sl-SI" sz="2000" dirty="0"/>
              <a:t>delovnih nalog in </a:t>
            </a:r>
            <a:r>
              <a:rPr lang="sl-SI" sz="2000" dirty="0" smtClean="0"/>
              <a:t>slaba organizacija </a:t>
            </a:r>
            <a:r>
              <a:rPr lang="sl-SI" sz="2000" dirty="0"/>
              <a:t>dela.</a:t>
            </a:r>
          </a:p>
          <a:p>
            <a:pPr fontAlgn="base"/>
            <a:r>
              <a:rPr lang="sl-SI" sz="2000" dirty="0"/>
              <a:t>Splošno utrujenost občuti 40 odstotkov </a:t>
            </a:r>
            <a:r>
              <a:rPr lang="sl-SI" sz="2000" dirty="0" smtClean="0"/>
              <a:t>zaposlenih. </a:t>
            </a:r>
          </a:p>
        </p:txBody>
      </p:sp>
      <p:pic>
        <p:nvPicPr>
          <p:cNvPr id="5" name="Picture 2" descr="d:\Users\Uporabnik\Desktop\DPP\Dogodki DPP\TEDEN USKLAJEVANJA 2014\Dan DD\Logotipi\DAN D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589240"/>
            <a:ext cx="1147192" cy="11471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850502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6512511" cy="1143000"/>
          </a:xfrm>
        </p:spPr>
        <p:txBody>
          <a:bodyPr/>
          <a:lstStyle/>
          <a:p>
            <a:pPr algn="l"/>
            <a:r>
              <a:rPr lang="sl-SI" dirty="0" smtClean="0"/>
              <a:t>Viri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3"/>
          </p:nvPr>
        </p:nvSpPr>
        <p:spPr>
          <a:xfrm>
            <a:off x="1043608" y="3212976"/>
            <a:ext cx="6400800" cy="3474720"/>
          </a:xfrm>
        </p:spPr>
        <p:txBody>
          <a:bodyPr/>
          <a:lstStyle/>
          <a:p>
            <a:r>
              <a:rPr lang="sl-SI" dirty="0"/>
              <a:t>Vir: </a:t>
            </a:r>
            <a:r>
              <a:rPr lang="sl-SI" u="sng" dirty="0">
                <a:hlinkClick r:id="rId2"/>
              </a:rPr>
              <a:t>SURS</a:t>
            </a:r>
            <a:r>
              <a:rPr lang="sl-SI" dirty="0"/>
              <a:t/>
            </a:r>
            <a:br>
              <a:rPr lang="sl-SI" dirty="0"/>
            </a:br>
            <a:r>
              <a:rPr lang="sl-SI" dirty="0"/>
              <a:t>Vir: </a:t>
            </a:r>
            <a:r>
              <a:rPr lang="sl-SI" u="sng" dirty="0">
                <a:hlinkClick r:id="rId3"/>
              </a:rPr>
              <a:t>Nada Zupan, Konferenca o zavzetosti</a:t>
            </a:r>
            <a:r>
              <a:rPr lang="sl-SI" dirty="0"/>
              <a:t/>
            </a:r>
            <a:br>
              <a:rPr lang="sl-SI" dirty="0"/>
            </a:br>
            <a:r>
              <a:rPr lang="sl-SI" dirty="0"/>
              <a:t>Vir: </a:t>
            </a:r>
            <a:r>
              <a:rPr lang="sl-SI" u="sng" dirty="0">
                <a:hlinkClick r:id="rId4"/>
              </a:rPr>
              <a:t>Zbornica varnosti in zdravja pri delu</a:t>
            </a:r>
            <a:r>
              <a:rPr lang="sl-SI" dirty="0"/>
              <a:t/>
            </a:r>
            <a:br>
              <a:rPr lang="sl-SI" dirty="0"/>
            </a:br>
            <a:r>
              <a:rPr lang="sl-SI" dirty="0"/>
              <a:t>Vir: </a:t>
            </a:r>
            <a:r>
              <a:rPr lang="sl-SI" u="sng" dirty="0">
                <a:hlinkClick r:id="rId5"/>
              </a:rPr>
              <a:t>Enakost spolov v družinskem življenju in v partnerskih odnosih</a:t>
            </a:r>
            <a:endParaRPr lang="sl-SI" dirty="0"/>
          </a:p>
        </p:txBody>
      </p:sp>
    </p:spTree>
    <p:extLst>
      <p:ext uri="{BB962C8B-B14F-4D97-AF65-F5344CB8AC3E}">
        <p14:creationId xmlns="" xmlns:p14="http://schemas.microsoft.com/office/powerpoint/2010/main" val="89828130"/>
      </p:ext>
    </p:extLst>
  </p:cSld>
  <p:clrMapOvr>
    <a:masterClrMapping/>
  </p:clrMapOvr>
</p:sld>
</file>

<file path=ppt/theme/theme1.xml><?xml version="1.0" encoding="utf-8"?>
<a:theme xmlns:a="http://schemas.openxmlformats.org/drawingml/2006/main" name="Sled">
  <a:themeElements>
    <a:clrScheme name="Razkošn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Sled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ed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112</TotalTime>
  <Words>328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Sled</vt:lpstr>
      <vt:lpstr>Dan Delo Družina</vt:lpstr>
      <vt:lpstr>Kaj je Dan DD (Delo Družina)? </vt:lpstr>
      <vt:lpstr>Kako lahko sodelujete?</vt:lpstr>
      <vt:lpstr>Nasveti za podjetja</vt:lpstr>
      <vt:lpstr>Zakaj sploh govorimo o usklajevanju?</vt:lpstr>
      <vt:lpstr>Viri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 Delo Družina</dc:title>
  <dc:creator>Uporabnik</dc:creator>
  <cp:lastModifiedBy>jasna</cp:lastModifiedBy>
  <cp:revision>18</cp:revision>
  <dcterms:created xsi:type="dcterms:W3CDTF">2014-11-13T09:14:35Z</dcterms:created>
  <dcterms:modified xsi:type="dcterms:W3CDTF">2017-12-11T11:27:58Z</dcterms:modified>
</cp:coreProperties>
</file>