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64" r:id="rId6"/>
    <p:sldId id="265" r:id="rId7"/>
    <p:sldId id="266" r:id="rId8"/>
    <p:sldId id="258" r:id="rId9"/>
    <p:sldId id="268" r:id="rId10"/>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878" y="-6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EC69A59C-9A0B-40BC-BEF3-75E63AAC039B}" type="datetimeFigureOut">
              <a:rPr lang="sl-SI" smtClean="0"/>
              <a:pPr/>
              <a:t>11.12.2017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10E4FF0-FB62-447E-B38E-C828BC14EB03}" type="slidenum">
              <a:rPr lang="sl-SI" smtClean="0"/>
              <a:pPr/>
              <a:t>‹#›</a:t>
            </a:fld>
            <a:endParaRPr lang="sl-SI"/>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sl-SI" smtClean="0"/>
              <a:t>Uredite slog naslova matrice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EC69A59C-9A0B-40BC-BEF3-75E63AAC039B}" type="datetimeFigureOut">
              <a:rPr lang="sl-SI" smtClean="0"/>
              <a:pPr/>
              <a:t>11.12.2017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10E4FF0-FB62-447E-B38E-C828BC14EB03}" type="slidenum">
              <a:rPr lang="sl-SI" smtClean="0"/>
              <a:pPr/>
              <a:t>‹#›</a:t>
            </a:fld>
            <a:endParaRPr lang="sl-SI"/>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sl-SI" smtClean="0"/>
              <a:t>Uredite slog naslova matrice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EC69A59C-9A0B-40BC-BEF3-75E63AAC039B}" type="datetimeFigureOut">
              <a:rPr lang="sl-SI" smtClean="0"/>
              <a:pPr/>
              <a:t>11.12.2017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10E4FF0-FB62-447E-B38E-C828BC14EB03}" type="slidenum">
              <a:rPr lang="sl-SI" smtClean="0"/>
              <a:pPr/>
              <a:t>‹#›</a:t>
            </a:fld>
            <a:endParaRPr lang="sl-SI"/>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69A59C-9A0B-40BC-BEF3-75E63AAC039B}" type="datetimeFigureOut">
              <a:rPr lang="sl-SI" smtClean="0"/>
              <a:pPr/>
              <a:t>11.12.2017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10E4FF0-FB62-447E-B38E-C828BC14EB03}" type="slidenum">
              <a:rPr lang="sl-SI" smtClean="0"/>
              <a:pPr/>
              <a:t>‹#›</a:t>
            </a:fld>
            <a:endParaRPr lang="sl-SI"/>
          </a:p>
        </p:txBody>
      </p:sp>
      <p:sp>
        <p:nvSpPr>
          <p:cNvPr id="8" name="Title 7"/>
          <p:cNvSpPr>
            <a:spLocks noGrp="1"/>
          </p:cNvSpPr>
          <p:nvPr>
            <p:ph type="title"/>
          </p:nvPr>
        </p:nvSpPr>
        <p:spPr/>
        <p:txBody>
          <a:bodyPr/>
          <a:lstStyle/>
          <a:p>
            <a:r>
              <a:rPr lang="sl-SI" smtClean="0"/>
              <a:t>Uredite slog naslova matrice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sl-SI" smtClean="0"/>
              <a:t>Uredite slog naslova matrice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EC69A59C-9A0B-40BC-BEF3-75E63AAC039B}" type="datetimeFigureOut">
              <a:rPr lang="sl-SI" smtClean="0"/>
              <a:pPr/>
              <a:t>11.12.2017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10E4FF0-FB62-447E-B38E-C828BC14EB03}" type="slidenum">
              <a:rPr lang="sl-SI" smtClean="0"/>
              <a:pPr/>
              <a:t>‹#›</a:t>
            </a:fld>
            <a:endParaRPr lang="sl-SI"/>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C69A59C-9A0B-40BC-BEF3-75E63AAC039B}" type="datetimeFigureOut">
              <a:rPr lang="sl-SI" smtClean="0"/>
              <a:pPr/>
              <a:t>11.12.2017</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310E4FF0-FB62-447E-B38E-C828BC14EB03}" type="slidenum">
              <a:rPr lang="sl-SI" smtClean="0"/>
              <a:pPr/>
              <a:t>‹#›</a:t>
            </a:fld>
            <a:endParaRPr lang="sl-SI"/>
          </a:p>
        </p:txBody>
      </p:sp>
      <p:sp>
        <p:nvSpPr>
          <p:cNvPr id="8" name="Title 7"/>
          <p:cNvSpPr>
            <a:spLocks noGrp="1"/>
          </p:cNvSpPr>
          <p:nvPr>
            <p:ph type="title"/>
          </p:nvPr>
        </p:nvSpPr>
        <p:spPr/>
        <p:txBody>
          <a:bodyPr/>
          <a:lstStyle/>
          <a:p>
            <a:r>
              <a:rPr lang="sl-SI" smtClean="0"/>
              <a:t>Uredite slog naslova matrice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sl-SI" smtClean="0"/>
              <a:t>Uredite sloge besedila matrice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EC69A59C-9A0B-40BC-BEF3-75E63AAC039B}" type="datetimeFigureOut">
              <a:rPr lang="sl-SI" smtClean="0"/>
              <a:pPr/>
              <a:t>11.12.2017</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310E4FF0-FB62-447E-B38E-C828BC14EB03}" type="slidenum">
              <a:rPr lang="sl-SI" smtClean="0"/>
              <a:pPr/>
              <a:t>‹#›</a:t>
            </a:fld>
            <a:endParaRPr lang="sl-SI"/>
          </a:p>
        </p:txBody>
      </p:sp>
      <p:sp>
        <p:nvSpPr>
          <p:cNvPr id="10" name="Title 9"/>
          <p:cNvSpPr>
            <a:spLocks noGrp="1"/>
          </p:cNvSpPr>
          <p:nvPr>
            <p:ph type="title"/>
          </p:nvPr>
        </p:nvSpPr>
        <p:spPr/>
        <p:txBody>
          <a:bodyPr/>
          <a:lstStyle/>
          <a:p>
            <a:r>
              <a:rPr lang="sl-SI" smtClean="0"/>
              <a:t>Uredite slog naslova matrice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EC69A59C-9A0B-40BC-BEF3-75E63AAC039B}" type="datetimeFigureOut">
              <a:rPr lang="sl-SI" smtClean="0"/>
              <a:pPr/>
              <a:t>11.12.2017</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310E4FF0-FB62-447E-B38E-C828BC14EB03}" type="slidenum">
              <a:rPr lang="sl-SI" smtClean="0"/>
              <a:pPr/>
              <a:t>‹#›</a:t>
            </a:fld>
            <a:endParaRPr lang="sl-SI"/>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9A59C-9A0B-40BC-BEF3-75E63AAC039B}" type="datetimeFigureOut">
              <a:rPr lang="sl-SI" smtClean="0"/>
              <a:pPr/>
              <a:t>11.12.2017</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310E4FF0-FB62-447E-B38E-C828BC14EB03}" type="slidenum">
              <a:rPr lang="sl-SI" smtClean="0"/>
              <a:pPr/>
              <a:t>‹#›</a:t>
            </a:fld>
            <a:endParaRPr lang="sl-SI"/>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sl-SI" smtClean="0"/>
              <a:t>Uredite slog naslova matrice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EC69A59C-9A0B-40BC-BEF3-75E63AAC039B}" type="datetimeFigureOut">
              <a:rPr lang="sl-SI" smtClean="0"/>
              <a:pPr/>
              <a:t>11.12.2017</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310E4FF0-FB62-447E-B38E-C828BC14EB03}" type="slidenum">
              <a:rPr lang="sl-SI" smtClean="0"/>
              <a:pPr/>
              <a:t>‹#›</a:t>
            </a:fld>
            <a:endParaRPr lang="sl-SI"/>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EC69A59C-9A0B-40BC-BEF3-75E63AAC039B}" type="datetimeFigureOut">
              <a:rPr lang="sl-SI" smtClean="0"/>
              <a:pPr/>
              <a:t>11.12.2017</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310E4FF0-FB62-447E-B38E-C828BC14EB03}" type="slidenum">
              <a:rPr lang="sl-SI" smtClean="0"/>
              <a:pPr/>
              <a:t>‹#›</a:t>
            </a:fld>
            <a:endParaRPr lang="sl-SI"/>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sl-SI" smtClean="0"/>
              <a:t>Uredite slog naslova matrice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sl-SI" smtClean="0"/>
              <a:t>Uredite slog naslova matrice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C69A59C-9A0B-40BC-BEF3-75E63AAC039B}" type="datetimeFigureOut">
              <a:rPr lang="sl-SI" smtClean="0"/>
              <a:pPr/>
              <a:t>11.12.2017</a:t>
            </a:fld>
            <a:endParaRPr lang="sl-SI"/>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sl-SI"/>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10E4FF0-FB62-447E-B38E-C828BC14EB03}"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ekvilib.org/wp-content/uploads/2017/06/Zaveza_2017.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jvvz.org/" TargetMode="External"/><Relationship Id="rId2" Type="http://schemas.openxmlformats.org/officeDocument/2006/relationships/hyperlink" Target="http://home.izum.si/cobiss/o_cobissu/knjiznice_HP.asp"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napovednik.com/" TargetMode="External"/><Relationship Id="rId4" Type="http://schemas.openxmlformats.org/officeDocument/2006/relationships/hyperlink" Target="http://www.kulinarika.net/recepti/"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kz.si/1/hr_center/clanki/298/uspesna_konferenca_o_zavzetosti_zaposlenih" TargetMode="External"/><Relationship Id="rId2" Type="http://schemas.openxmlformats.org/officeDocument/2006/relationships/hyperlink" Target="http://www.stat.si/novica_prikazi.aspx?id=6618%20" TargetMode="External"/><Relationship Id="rId1" Type="http://schemas.openxmlformats.org/officeDocument/2006/relationships/slideLayout" Target="../slideLayouts/slideLayout2.xml"/><Relationship Id="rId5" Type="http://schemas.openxmlformats.org/officeDocument/2006/relationships/hyperlink" Target="http://www.mddsz.gov.si/fileadmin/mddsz.gov.si/pageuploads/dokumenti__pdf/druzina/RaziskavaEnakostSpolovPartnerstvo.pdf" TargetMode="External"/><Relationship Id="rId4" Type="http://schemas.openxmlformats.org/officeDocument/2006/relationships/hyperlink" Target="http://www.zbornica-vzd.si/media/Evropski%20teden%20varnosti%20in%20zdravja%20pri%20delu%202014_20_10_2014.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p:txBody>
          <a:bodyPr/>
          <a:lstStyle/>
          <a:p>
            <a:pPr algn="ctr"/>
            <a:r>
              <a:rPr lang="sl-SI" dirty="0" smtClean="0"/>
              <a:t>Pridružite se nam na delovnem mestu!</a:t>
            </a:r>
            <a:endParaRPr lang="sl-SI" dirty="0"/>
          </a:p>
        </p:txBody>
      </p:sp>
      <p:sp>
        <p:nvSpPr>
          <p:cNvPr id="2" name="Naslov 1"/>
          <p:cNvSpPr>
            <a:spLocks noGrp="1"/>
          </p:cNvSpPr>
          <p:nvPr>
            <p:ph type="ctrTitle"/>
          </p:nvPr>
        </p:nvSpPr>
        <p:spPr/>
        <p:txBody>
          <a:bodyPr/>
          <a:lstStyle/>
          <a:p>
            <a:r>
              <a:rPr lang="sl-SI" sz="6600" dirty="0" smtClean="0"/>
              <a:t>Dan</a:t>
            </a:r>
            <a:r>
              <a:rPr lang="sl-SI" dirty="0" smtClean="0"/>
              <a:t> </a:t>
            </a:r>
            <a:r>
              <a:rPr lang="sl-SI" sz="6600" dirty="0" smtClean="0"/>
              <a:t>D</a:t>
            </a:r>
            <a:r>
              <a:rPr lang="sl-SI" dirty="0" smtClean="0"/>
              <a:t>elo </a:t>
            </a:r>
            <a:r>
              <a:rPr lang="sl-SI" sz="6600" dirty="0" smtClean="0"/>
              <a:t>D</a:t>
            </a:r>
            <a:r>
              <a:rPr lang="sl-SI" dirty="0" smtClean="0"/>
              <a:t>ružina</a:t>
            </a:r>
            <a:endParaRPr lang="sl-SI" dirty="0"/>
          </a:p>
        </p:txBody>
      </p:sp>
      <p:pic>
        <p:nvPicPr>
          <p:cNvPr id="5" name="Picture 2" descr="d:\Users\Uporabnik\Desktop\DPP\Dogodki DPP\TEDEN USKLAJEVANJA 2014\Dan DD\Logotipi\DAN DD.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926935" y="332656"/>
            <a:ext cx="2592288" cy="25922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12704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dnaslov 6"/>
          <p:cNvSpPr>
            <a:spLocks noGrp="1"/>
          </p:cNvSpPr>
          <p:nvPr>
            <p:ph type="subTitle" idx="1"/>
          </p:nvPr>
        </p:nvSpPr>
        <p:spPr>
          <a:xfrm>
            <a:off x="251520" y="1427392"/>
            <a:ext cx="8712968" cy="4521888"/>
          </a:xfrm>
        </p:spPr>
        <p:txBody>
          <a:bodyPr>
            <a:normAutofit lnSpcReduction="10000"/>
          </a:bodyPr>
          <a:lstStyle/>
          <a:p>
            <a:r>
              <a:rPr lang="sl-SI" dirty="0" smtClean="0"/>
              <a:t>13.12.2017 </a:t>
            </a:r>
            <a:r>
              <a:rPr lang="sl-SI" dirty="0"/>
              <a:t>bo </a:t>
            </a:r>
            <a:r>
              <a:rPr lang="sl-SI" dirty="0" smtClean="0"/>
              <a:t>že tretjič </a:t>
            </a:r>
            <a:r>
              <a:rPr lang="sl-SI" dirty="0"/>
              <a:t>potekala akcija Dan </a:t>
            </a:r>
            <a:r>
              <a:rPr lang="sl-SI" dirty="0" err="1"/>
              <a:t>DeloDružina</a:t>
            </a:r>
            <a:r>
              <a:rPr lang="sl-SI" dirty="0"/>
              <a:t>, ko bomo spodbujali podjetja in njihove zaposlene, da grejo </a:t>
            </a:r>
            <a:r>
              <a:rPr lang="sl-SI" b="1" dirty="0"/>
              <a:t>pravočasno</a:t>
            </a:r>
            <a:r>
              <a:rPr lang="sl-SI" dirty="0"/>
              <a:t>, torej po osmih oddelanih urah, </a:t>
            </a:r>
            <a:r>
              <a:rPr lang="sl-SI" dirty="0" smtClean="0"/>
              <a:t>domov.</a:t>
            </a:r>
            <a:r>
              <a:rPr lang="sl-SI" dirty="0"/>
              <a:t> </a:t>
            </a:r>
            <a:endParaRPr lang="sl-SI" dirty="0" smtClean="0"/>
          </a:p>
          <a:p>
            <a:endParaRPr lang="sl-SI" dirty="0" smtClean="0"/>
          </a:p>
          <a:p>
            <a:r>
              <a:rPr lang="sl-SI" dirty="0"/>
              <a:t>S to akcijo želimo </a:t>
            </a:r>
            <a:r>
              <a:rPr lang="sl-SI" b="1" dirty="0"/>
              <a:t>spodbuditi razmislek </a:t>
            </a:r>
            <a:r>
              <a:rPr lang="sl-SI" dirty="0"/>
              <a:t>o pomenu usklajevanja zasebnega in poklicnega življenja, razmislek o dolgih delovnikih, ki ne prinašajo želenih rezultatov v obliki večje produktivnosti, ter o organizacijskih kulturah, ki v središče postavljajo produktivno, spoštljivo sodelovanje z zaposlenimi.</a:t>
            </a:r>
          </a:p>
          <a:p>
            <a:endParaRPr lang="sl-SI" dirty="0"/>
          </a:p>
          <a:p>
            <a:r>
              <a:rPr lang="sl-SI" dirty="0"/>
              <a:t>V letošnjem letu želimo poudarek nameniti stalni dostopnosti zaposlenih in po drugi strani odklopu od službene komunikacije, ki je v nekaterih državah že postal del zakonodaje. </a:t>
            </a:r>
          </a:p>
        </p:txBody>
      </p:sp>
      <p:sp>
        <p:nvSpPr>
          <p:cNvPr id="6" name="Naslov 5"/>
          <p:cNvSpPr>
            <a:spLocks noGrp="1"/>
          </p:cNvSpPr>
          <p:nvPr>
            <p:ph type="ctrTitle"/>
          </p:nvPr>
        </p:nvSpPr>
        <p:spPr>
          <a:xfrm>
            <a:off x="467544" y="404665"/>
            <a:ext cx="8424936" cy="1368152"/>
          </a:xfrm>
        </p:spPr>
        <p:txBody>
          <a:bodyPr/>
          <a:lstStyle/>
          <a:p>
            <a:r>
              <a:rPr lang="sl-SI" sz="4500" b="0" dirty="0" smtClean="0">
                <a:effectLst/>
              </a:rPr>
              <a:t>Kaj je Dan </a:t>
            </a:r>
            <a:r>
              <a:rPr lang="sl-SI" sz="4500" b="0" dirty="0">
                <a:effectLst/>
              </a:rPr>
              <a:t>DD (Delo Družina</a:t>
            </a:r>
            <a:r>
              <a:rPr lang="sl-SI" sz="4500" b="0" dirty="0" smtClean="0">
                <a:effectLst/>
              </a:rPr>
              <a:t>)?</a:t>
            </a:r>
            <a:r>
              <a:rPr lang="sl-SI" b="0" dirty="0">
                <a:effectLst/>
              </a:rPr>
              <a:t/>
            </a:r>
            <a:br>
              <a:rPr lang="sl-SI" b="0" dirty="0">
                <a:effectLst/>
              </a:rPr>
            </a:br>
            <a:endParaRPr lang="sl-SI" dirty="0"/>
          </a:p>
        </p:txBody>
      </p:sp>
      <p:pic>
        <p:nvPicPr>
          <p:cNvPr id="5" name="Picture 2" descr="d:\Users\Uporabnik\Desktop\DPP\Dogodki DPP\TEDEN USKLAJEVANJA 2014\Dan DD\Logotipi\DAN DD.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40352" y="5517232"/>
            <a:ext cx="1147192" cy="114719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190771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slov 10"/>
          <p:cNvSpPr>
            <a:spLocks noGrp="1"/>
          </p:cNvSpPr>
          <p:nvPr>
            <p:ph type="title"/>
          </p:nvPr>
        </p:nvSpPr>
        <p:spPr>
          <a:xfrm>
            <a:off x="683568" y="0"/>
            <a:ext cx="6944559" cy="1143000"/>
          </a:xfrm>
        </p:spPr>
        <p:txBody>
          <a:bodyPr/>
          <a:lstStyle/>
          <a:p>
            <a:r>
              <a:rPr lang="sl-SI" dirty="0" smtClean="0"/>
              <a:t>Pridružite se nam na Dan DD!</a:t>
            </a:r>
            <a:endParaRPr lang="sl-SI" dirty="0"/>
          </a:p>
        </p:txBody>
      </p:sp>
      <p:sp>
        <p:nvSpPr>
          <p:cNvPr id="12" name="Ograda vsebine 11"/>
          <p:cNvSpPr>
            <a:spLocks noGrp="1"/>
          </p:cNvSpPr>
          <p:nvPr>
            <p:ph sz="quarter" idx="13"/>
          </p:nvPr>
        </p:nvSpPr>
        <p:spPr>
          <a:xfrm>
            <a:off x="611560" y="1700808"/>
            <a:ext cx="8208912" cy="4626848"/>
          </a:xfrm>
        </p:spPr>
        <p:txBody>
          <a:bodyPr>
            <a:noAutofit/>
          </a:bodyPr>
          <a:lstStyle/>
          <a:p>
            <a:pPr marL="45720" indent="0" fontAlgn="base">
              <a:buNone/>
            </a:pPr>
            <a:endParaRPr lang="sl-SI" sz="2400" dirty="0" smtClean="0"/>
          </a:p>
          <a:p>
            <a:pPr marL="45720" indent="0" fontAlgn="base">
              <a:buNone/>
            </a:pPr>
            <a:r>
              <a:rPr lang="sl-SI" sz="2400" dirty="0" smtClean="0"/>
              <a:t>Ste razvili navado dolgih delovnih ur? Redno ostajate pozno na delovnem mestu, zaradi česar trpi vaše zasebno življenje? Zamujate zabavne dogodke? Nimate časa za telesno vadbo, hobije, druženje in na splošno časa zase? </a:t>
            </a:r>
          </a:p>
          <a:p>
            <a:pPr fontAlgn="base"/>
            <a:endParaRPr lang="sl-SI" sz="2400" dirty="0" smtClean="0"/>
          </a:p>
          <a:p>
            <a:pPr marL="45720" indent="0" fontAlgn="base">
              <a:buNone/>
            </a:pPr>
            <a:r>
              <a:rPr lang="sl-SI" sz="2400" dirty="0"/>
              <a:t>P</a:t>
            </a:r>
            <a:r>
              <a:rPr lang="sl-SI" sz="2400" dirty="0" smtClean="0"/>
              <a:t>otrebujete več ravnovesja? </a:t>
            </a:r>
            <a:r>
              <a:rPr lang="sl-SI" sz="2400" dirty="0"/>
              <a:t>P</a:t>
            </a:r>
            <a:r>
              <a:rPr lang="sl-SI" sz="2400" dirty="0" smtClean="0"/>
              <a:t>ridružite se nam na Dan DD 13. decembra 2017 in ustvarite novo navado za prihodnje leto! </a:t>
            </a:r>
            <a:endParaRPr lang="sl-SI" sz="2400" dirty="0"/>
          </a:p>
        </p:txBody>
      </p:sp>
      <p:pic>
        <p:nvPicPr>
          <p:cNvPr id="5" name="Picture 2" descr="d:\Users\Uporabnik\Desktop\DPP\Dogodki DPP\TEDEN USKLAJEVANJA 2014\Dan DD\Logotipi\DAN DD.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40352" y="5445224"/>
            <a:ext cx="1147192" cy="114719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20451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slov 10"/>
          <p:cNvSpPr>
            <a:spLocks noGrp="1"/>
          </p:cNvSpPr>
          <p:nvPr>
            <p:ph type="title"/>
          </p:nvPr>
        </p:nvSpPr>
        <p:spPr>
          <a:xfrm>
            <a:off x="467544" y="0"/>
            <a:ext cx="7920880" cy="1143000"/>
          </a:xfrm>
        </p:spPr>
        <p:txBody>
          <a:bodyPr/>
          <a:lstStyle/>
          <a:p>
            <a:r>
              <a:rPr lang="sl-SI" b="0" dirty="0" smtClean="0">
                <a:effectLst/>
              </a:rPr>
              <a:t>Nasveti za sodelovanje</a:t>
            </a:r>
            <a:endParaRPr lang="sl-SI" dirty="0"/>
          </a:p>
        </p:txBody>
      </p:sp>
      <p:sp>
        <p:nvSpPr>
          <p:cNvPr id="12" name="Ograda vsebine 11"/>
          <p:cNvSpPr>
            <a:spLocks noGrp="1"/>
          </p:cNvSpPr>
          <p:nvPr>
            <p:ph sz="quarter" idx="13"/>
          </p:nvPr>
        </p:nvSpPr>
        <p:spPr>
          <a:xfrm>
            <a:off x="539552" y="980728"/>
            <a:ext cx="8208912" cy="5688632"/>
          </a:xfrm>
        </p:spPr>
        <p:txBody>
          <a:bodyPr>
            <a:noAutofit/>
          </a:bodyPr>
          <a:lstStyle/>
          <a:p>
            <a:pPr fontAlgn="base"/>
            <a:r>
              <a:rPr lang="sl-SI" sz="1800" b="1" dirty="0"/>
              <a:t>Zapišite </a:t>
            </a:r>
            <a:r>
              <a:rPr lang="sl-SI" sz="1800" b="1" dirty="0" smtClean="0"/>
              <a:t>13.12.2017 v </a:t>
            </a:r>
            <a:r>
              <a:rPr lang="sl-SI" sz="1800" b="1" dirty="0"/>
              <a:t>svoj koledar</a:t>
            </a:r>
            <a:r>
              <a:rPr lang="sl-SI" sz="1800" dirty="0"/>
              <a:t>! To je dan, ko si delovne obveznosti organizirajte tako, da lahko odidete pravočasno domov. Odločite se, ob kateri uri boste zaključili z delom, in se tega držite – shranite si tudi v elektronski koledar in mobitel! Uro pred odhodom ne planirajte obveznosti, ki bi vas lahko zadržale. </a:t>
            </a:r>
          </a:p>
          <a:p>
            <a:pPr fontAlgn="base"/>
            <a:r>
              <a:rPr lang="sl-SI" sz="1800" b="1" dirty="0"/>
              <a:t>Nehajte slediti nepisanim pravilom ostajanja v pisarni </a:t>
            </a:r>
            <a:r>
              <a:rPr lang="sl-SI" sz="1800" dirty="0"/>
              <a:t>– namesto tega se odločite, da boste šli pravočasno domov. Kdo se je odločil, da morate delati do </a:t>
            </a:r>
            <a:r>
              <a:rPr lang="sl-SI" sz="1800" dirty="0" smtClean="0"/>
              <a:t>sedmih </a:t>
            </a:r>
            <a:r>
              <a:rPr lang="sl-SI" sz="1800" dirty="0"/>
              <a:t>zvečer? Koliko je vreden vaš zasebni čas?</a:t>
            </a:r>
          </a:p>
          <a:p>
            <a:pPr fontAlgn="base"/>
            <a:r>
              <a:rPr lang="sl-SI" sz="1800" dirty="0"/>
              <a:t>Pomaga, če imate </a:t>
            </a:r>
            <a:r>
              <a:rPr lang="sl-SI" sz="1800" b="1" dirty="0"/>
              <a:t>redno aktivnost izven dela</a:t>
            </a:r>
            <a:r>
              <a:rPr lang="sl-SI" sz="1800" dirty="0"/>
              <a:t>, ki vključuje tudi druge ljudi. Na ta način boste lažje odšli pravočasno domov. Lahko greste z nekom na sprehod, se udeležite športne aktivnosti ali obiščete prijatelje.</a:t>
            </a:r>
          </a:p>
          <a:p>
            <a:pPr fontAlgn="base"/>
            <a:r>
              <a:rPr lang="sl-SI" sz="1800" b="1" dirty="0"/>
              <a:t>Ne vzemite dela domov</a:t>
            </a:r>
            <a:r>
              <a:rPr lang="sl-SI" sz="1800" dirty="0"/>
              <a:t>. Sprogramirajte svoje možgane, da nehajo razmišljati o stvareh, ki jih je še potrebno opraviti, katere sestanke morate organizirati, kateri roki se vam približujejo. Za vsa ta opravila si rezervirajte zadnje pol ure na delovnem mestu,in odidite domov vedoč, da ste opravili vse aktivnosti za tisti dan – po tem pa odklopite službo in si dovolite čas, da se spočijete za naslednji delovni dan.</a:t>
            </a:r>
          </a:p>
          <a:p>
            <a:pPr fontAlgn="base"/>
            <a:r>
              <a:rPr lang="sl-SI" sz="1800" b="1" dirty="0"/>
              <a:t>Izklopite službeni telefon, in se v celoti posvetite družini in prijateljem. In ne preverjajte službenih e-</a:t>
            </a:r>
            <a:r>
              <a:rPr lang="sl-SI" sz="1800" b="1" dirty="0" err="1"/>
              <a:t>mailov</a:t>
            </a:r>
            <a:r>
              <a:rPr lang="sl-SI" sz="1800" b="1" dirty="0"/>
              <a:t>!</a:t>
            </a:r>
          </a:p>
          <a:p>
            <a:pPr fontAlgn="base"/>
            <a:endParaRPr lang="sl-SI" sz="1800" dirty="0"/>
          </a:p>
        </p:txBody>
      </p:sp>
      <p:pic>
        <p:nvPicPr>
          <p:cNvPr id="5" name="Picture 2" descr="d:\Users\Uporabnik\Desktop\DPP\Dogodki DPP\TEDEN USKLAJEVANJA 2014\Dan DD\Logotipi\DAN DD.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263" y="0"/>
            <a:ext cx="1147192" cy="114719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20451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slov 10"/>
          <p:cNvSpPr>
            <a:spLocks noGrp="1"/>
          </p:cNvSpPr>
          <p:nvPr>
            <p:ph type="title"/>
          </p:nvPr>
        </p:nvSpPr>
        <p:spPr>
          <a:xfrm>
            <a:off x="467544" y="0"/>
            <a:ext cx="7920880" cy="1143000"/>
          </a:xfrm>
        </p:spPr>
        <p:txBody>
          <a:bodyPr/>
          <a:lstStyle/>
          <a:p>
            <a:r>
              <a:rPr lang="sl-SI" b="0" dirty="0" smtClean="0">
                <a:effectLst/>
              </a:rPr>
              <a:t>Nasveti za sodelovanje</a:t>
            </a:r>
            <a:endParaRPr lang="sl-SI" dirty="0"/>
          </a:p>
        </p:txBody>
      </p:sp>
      <p:sp>
        <p:nvSpPr>
          <p:cNvPr id="12" name="Ograda vsebine 11"/>
          <p:cNvSpPr>
            <a:spLocks noGrp="1"/>
          </p:cNvSpPr>
          <p:nvPr>
            <p:ph sz="quarter" idx="13"/>
          </p:nvPr>
        </p:nvSpPr>
        <p:spPr>
          <a:xfrm>
            <a:off x="539552" y="980728"/>
            <a:ext cx="8208912" cy="4914880"/>
          </a:xfrm>
        </p:spPr>
        <p:txBody>
          <a:bodyPr>
            <a:noAutofit/>
          </a:bodyPr>
          <a:lstStyle/>
          <a:p>
            <a:pPr fontAlgn="base"/>
            <a:r>
              <a:rPr lang="sl-SI" sz="1800" dirty="0" smtClean="0"/>
              <a:t>Dan </a:t>
            </a:r>
            <a:r>
              <a:rPr lang="sl-SI" sz="1800" dirty="0"/>
              <a:t>DD </a:t>
            </a:r>
            <a:r>
              <a:rPr lang="sl-SI" sz="1800" dirty="0" smtClean="0"/>
              <a:t>naj bo </a:t>
            </a:r>
            <a:r>
              <a:rPr lang="sl-SI" sz="1800" b="1" dirty="0"/>
              <a:t>del aktivnosti celotnega tima</a:t>
            </a:r>
            <a:r>
              <a:rPr lang="sl-SI" sz="1800" dirty="0"/>
              <a:t>, tako da se lahko podpirate med seboj in vsi </a:t>
            </a:r>
            <a:r>
              <a:rPr lang="sl-SI" sz="1800" dirty="0" smtClean="0"/>
              <a:t>odidete </a:t>
            </a:r>
            <a:r>
              <a:rPr lang="sl-SI" sz="1800" dirty="0"/>
              <a:t>domov </a:t>
            </a:r>
            <a:r>
              <a:rPr lang="sl-SI" sz="1800" dirty="0" smtClean="0"/>
              <a:t>pravočasno.</a:t>
            </a:r>
            <a:endParaRPr lang="sl-SI" sz="1800" dirty="0"/>
          </a:p>
          <a:p>
            <a:pPr fontAlgn="base"/>
            <a:r>
              <a:rPr lang="sl-SI" sz="1800" b="1" dirty="0"/>
              <a:t>Ocenite vplive vašega dela </a:t>
            </a:r>
            <a:r>
              <a:rPr lang="sl-SI" sz="1800" dirty="0"/>
              <a:t>– zmanjšajte aktivnosti, ki imajo relativno malo učinkov glede na vaš časovni </a:t>
            </a:r>
            <a:r>
              <a:rPr lang="sl-SI" sz="1800" dirty="0" smtClean="0"/>
              <a:t>vložek.</a:t>
            </a:r>
            <a:endParaRPr lang="sl-SI" sz="1800" dirty="0"/>
          </a:p>
          <a:p>
            <a:pPr fontAlgn="base"/>
            <a:r>
              <a:rPr lang="sl-SI" sz="1800" b="1" dirty="0"/>
              <a:t>Svoj zasebni čas kar se da izkoristite</a:t>
            </a:r>
            <a:r>
              <a:rPr lang="sl-SI" sz="1800" dirty="0"/>
              <a:t>! Vsi imamo bioritem prilagojen tako, da smo v določenem delu dneva bolj učinkoviti in skoncentrirani. Ugotovite, kdaj ste najbolj </a:t>
            </a:r>
            <a:r>
              <a:rPr lang="sl-SI" sz="1800" dirty="0" smtClean="0"/>
              <a:t>produktivni, </a:t>
            </a:r>
            <a:r>
              <a:rPr lang="sl-SI" sz="1800" dirty="0"/>
              <a:t>in se v tistem času lotite najzahtevnejših </a:t>
            </a:r>
            <a:r>
              <a:rPr lang="sl-SI" sz="1800" dirty="0" smtClean="0"/>
              <a:t>nalog.</a:t>
            </a:r>
            <a:endParaRPr lang="sl-SI" sz="1800" dirty="0"/>
          </a:p>
          <a:p>
            <a:pPr fontAlgn="base"/>
            <a:r>
              <a:rPr lang="sl-SI" sz="1800" b="1" dirty="0"/>
              <a:t>Idealen čas za sestanke je takoj po kosilu</a:t>
            </a:r>
            <a:r>
              <a:rPr lang="sl-SI" sz="1800" dirty="0"/>
              <a:t>. V svojem koledarju zablokirajte zadnjo uro na delovnem mestu, da sodelavci takrat ne skličejo sestanka z vami. Prav tako od drugih ne pričakujte, da bodo na sestanek prišli ob petih popoldne ter upoštevajte njihov zasebni čas.</a:t>
            </a:r>
          </a:p>
          <a:p>
            <a:pPr fontAlgn="base"/>
            <a:r>
              <a:rPr lang="sl-SI" sz="1800" b="1" dirty="0"/>
              <a:t>Organizirajte si »čas za delo«: </a:t>
            </a:r>
            <a:r>
              <a:rPr lang="sl-SI" sz="1800" dirty="0"/>
              <a:t>v določenih urah dneva ne odgovarjajte na sporočila, in se v tem času ne dogovarjajte za sestanke, temveč si rezervirajte ta čas za opravljanje nalog</a:t>
            </a:r>
            <a:r>
              <a:rPr lang="sl-SI" sz="1800" dirty="0" smtClean="0"/>
              <a:t>.</a:t>
            </a:r>
            <a:endParaRPr lang="sl-SI" sz="1800" dirty="0"/>
          </a:p>
        </p:txBody>
      </p:sp>
      <p:pic>
        <p:nvPicPr>
          <p:cNvPr id="5" name="Picture 2" descr="d:\Users\Uporabnik\Desktop\DPP\Dogodki DPP\TEDEN USKLAJEVANJA 2014\Dan DD\Logotipi\DAN DD.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812360" y="5589240"/>
            <a:ext cx="1147192" cy="114719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133546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slov 10"/>
          <p:cNvSpPr>
            <a:spLocks noGrp="1"/>
          </p:cNvSpPr>
          <p:nvPr>
            <p:ph type="title"/>
          </p:nvPr>
        </p:nvSpPr>
        <p:spPr>
          <a:xfrm>
            <a:off x="467544" y="0"/>
            <a:ext cx="7920880" cy="1143000"/>
          </a:xfrm>
        </p:spPr>
        <p:txBody>
          <a:bodyPr/>
          <a:lstStyle/>
          <a:p>
            <a:r>
              <a:rPr lang="sl-SI" b="0" dirty="0" smtClean="0">
                <a:effectLst/>
              </a:rPr>
              <a:t>Zaveza za Dan DD</a:t>
            </a:r>
            <a:endParaRPr lang="sl-SI" dirty="0"/>
          </a:p>
        </p:txBody>
      </p:sp>
      <p:sp>
        <p:nvSpPr>
          <p:cNvPr id="12" name="Ograda vsebine 11"/>
          <p:cNvSpPr>
            <a:spLocks noGrp="1"/>
          </p:cNvSpPr>
          <p:nvPr>
            <p:ph sz="quarter" idx="13"/>
          </p:nvPr>
        </p:nvSpPr>
        <p:spPr>
          <a:xfrm>
            <a:off x="539552" y="980728"/>
            <a:ext cx="8208912" cy="4914880"/>
          </a:xfrm>
        </p:spPr>
        <p:txBody>
          <a:bodyPr>
            <a:noAutofit/>
          </a:bodyPr>
          <a:lstStyle/>
          <a:p>
            <a:pPr fontAlgn="base"/>
            <a:endParaRPr lang="sl-SI" sz="1800" dirty="0" smtClean="0"/>
          </a:p>
          <a:p>
            <a:pPr fontAlgn="base"/>
            <a:r>
              <a:rPr lang="sl-SI" sz="1800" dirty="0" smtClean="0"/>
              <a:t>Dan </a:t>
            </a:r>
            <a:r>
              <a:rPr lang="sl-SI" sz="1800" dirty="0"/>
              <a:t>DD je priložnost za razmislek o tem, kako najbolje izkoristiti čas izven službenega okolja. Pozitivne spremembe v vašem usklajevanju zasebnega in poklicnega življenja lahko bistveno zmanjšajo stres, </a:t>
            </a:r>
            <a:r>
              <a:rPr lang="sl-SI" sz="1800" dirty="0" err="1"/>
              <a:t>anksioznost</a:t>
            </a:r>
            <a:r>
              <a:rPr lang="sl-SI" sz="1800" dirty="0"/>
              <a:t>, pri čemer lahko postanete bolj produktivni in zavzeti na delovnem </a:t>
            </a:r>
            <a:r>
              <a:rPr lang="sl-SI" sz="1800" dirty="0" smtClean="0"/>
              <a:t>mestu.</a:t>
            </a:r>
          </a:p>
          <a:p>
            <a:pPr fontAlgn="base"/>
            <a:endParaRPr lang="sl-SI" sz="1800" dirty="0"/>
          </a:p>
          <a:p>
            <a:pPr fontAlgn="base"/>
            <a:r>
              <a:rPr lang="sl-SI" sz="1800" dirty="0" smtClean="0"/>
              <a:t>Sedaj </a:t>
            </a:r>
            <a:r>
              <a:rPr lang="sl-SI" sz="1800" dirty="0"/>
              <a:t>imate priložnost, da se na ta dan posvetite novim stvarem, preživite čas z družino in prijatelji, prostovoljno delate, ali le začnete brati knjigo, ki je nikoli nimate časa prebrati. </a:t>
            </a:r>
            <a:endParaRPr lang="sl-SI" sz="1800" dirty="0" smtClean="0"/>
          </a:p>
          <a:p>
            <a:pPr fontAlgn="base"/>
            <a:endParaRPr lang="sl-SI" sz="1800" dirty="0"/>
          </a:p>
          <a:p>
            <a:pPr fontAlgn="base"/>
            <a:r>
              <a:rPr lang="sl-SI" sz="1800" dirty="0" smtClean="0"/>
              <a:t>Podpišite </a:t>
            </a:r>
            <a:r>
              <a:rPr lang="sl-SI" sz="1800" dirty="0" smtClean="0">
                <a:hlinkClick r:id="rId2"/>
              </a:rPr>
              <a:t>ZAVEZO ZA DAN DD </a:t>
            </a:r>
            <a:r>
              <a:rPr lang="sl-SI" sz="1800" dirty="0" smtClean="0"/>
              <a:t>in jo delite z nami na </a:t>
            </a:r>
            <a:r>
              <a:rPr lang="sl-SI" sz="1800" dirty="0" err="1" smtClean="0"/>
              <a:t>Facebooku</a:t>
            </a:r>
            <a:r>
              <a:rPr lang="sl-SI" sz="1800" dirty="0" smtClean="0"/>
              <a:t>!</a:t>
            </a:r>
            <a:endParaRPr lang="sl-SI" sz="1800" dirty="0"/>
          </a:p>
        </p:txBody>
      </p:sp>
      <p:pic>
        <p:nvPicPr>
          <p:cNvPr id="5" name="Picture 2" descr="d:\Users\Uporabnik\Desktop\DPP\Dogodki DPP\TEDEN USKLAJEVANJA 2014\Dan DD\Logotipi\DAN DD.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9512" y="116632"/>
            <a:ext cx="1147192" cy="114719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4311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slov 10"/>
          <p:cNvSpPr>
            <a:spLocks noGrp="1"/>
          </p:cNvSpPr>
          <p:nvPr>
            <p:ph type="title"/>
          </p:nvPr>
        </p:nvSpPr>
        <p:spPr>
          <a:xfrm>
            <a:off x="467544" y="0"/>
            <a:ext cx="7920880" cy="1143000"/>
          </a:xfrm>
        </p:spPr>
        <p:txBody>
          <a:bodyPr/>
          <a:lstStyle/>
          <a:p>
            <a:r>
              <a:rPr lang="sl-SI" b="0" dirty="0" smtClean="0">
                <a:effectLst/>
              </a:rPr>
              <a:t>Ideje za Dan DD</a:t>
            </a:r>
            <a:endParaRPr lang="sl-SI" dirty="0"/>
          </a:p>
        </p:txBody>
      </p:sp>
      <p:sp>
        <p:nvSpPr>
          <p:cNvPr id="12" name="Ograda vsebine 11"/>
          <p:cNvSpPr>
            <a:spLocks noGrp="1"/>
          </p:cNvSpPr>
          <p:nvPr>
            <p:ph sz="quarter" idx="13"/>
          </p:nvPr>
        </p:nvSpPr>
        <p:spPr>
          <a:xfrm>
            <a:off x="539552" y="980728"/>
            <a:ext cx="8208912" cy="4914880"/>
          </a:xfrm>
        </p:spPr>
        <p:txBody>
          <a:bodyPr>
            <a:noAutofit/>
          </a:bodyPr>
          <a:lstStyle/>
          <a:p>
            <a:pPr marL="45720" indent="0" fontAlgn="base">
              <a:buNone/>
            </a:pPr>
            <a:r>
              <a:rPr lang="sl-SI" sz="1800" dirty="0" smtClean="0"/>
              <a:t>Ne </a:t>
            </a:r>
            <a:r>
              <a:rPr lang="sl-SI" sz="1800" dirty="0"/>
              <a:t>glede na to, kako boste preživeli Dan DD, ga kar se da polno izkoristite – in nam tudi povejte, kaj ste počeli</a:t>
            </a:r>
            <a:r>
              <a:rPr lang="sl-SI" sz="1800" dirty="0" smtClean="0"/>
              <a:t>!</a:t>
            </a:r>
          </a:p>
          <a:p>
            <a:pPr marL="45720" indent="0" fontAlgn="base">
              <a:buNone/>
            </a:pPr>
            <a:endParaRPr lang="sl-SI" sz="1800" dirty="0" smtClean="0"/>
          </a:p>
          <a:p>
            <a:pPr marL="45720" indent="0" fontAlgn="base">
              <a:buNone/>
            </a:pPr>
            <a:r>
              <a:rPr lang="sl-SI" sz="1800" dirty="0" smtClean="0"/>
              <a:t>Zbrali </a:t>
            </a:r>
            <a:r>
              <a:rPr lang="sl-SI" sz="1800" dirty="0"/>
              <a:t>smo nekaj idej, kako preživeti dodatne proste urice</a:t>
            </a:r>
            <a:r>
              <a:rPr lang="sl-SI" sz="1800" dirty="0" smtClean="0"/>
              <a:t>:</a:t>
            </a:r>
            <a:br>
              <a:rPr lang="sl-SI" sz="1800" dirty="0" smtClean="0"/>
            </a:br>
            <a:endParaRPr lang="sl-SI" sz="800" dirty="0" smtClean="0"/>
          </a:p>
          <a:p>
            <a:pPr fontAlgn="base"/>
            <a:r>
              <a:rPr lang="sl-SI" sz="1800" b="1" dirty="0" smtClean="0"/>
              <a:t>Preberite </a:t>
            </a:r>
            <a:r>
              <a:rPr lang="sl-SI" sz="1800" b="1" dirty="0"/>
              <a:t>knjigo</a:t>
            </a:r>
            <a:r>
              <a:rPr lang="sl-SI" sz="1800" dirty="0"/>
              <a:t>, ki jo želite začeti že zadnjih nekaj mesecev. Oglejte si, kje je </a:t>
            </a:r>
            <a:r>
              <a:rPr lang="sl-SI" sz="1800" dirty="0" smtClean="0"/>
              <a:t>vaša </a:t>
            </a:r>
            <a:r>
              <a:rPr lang="sl-SI" sz="1800" u="sng" dirty="0" smtClean="0">
                <a:solidFill>
                  <a:srgbClr val="FF0000"/>
                </a:solidFill>
                <a:hlinkClick r:id="rId2"/>
              </a:rPr>
              <a:t>najbližja knjižnica</a:t>
            </a:r>
            <a:r>
              <a:rPr lang="sl-SI" sz="1800" dirty="0" smtClean="0"/>
              <a:t>.</a:t>
            </a:r>
            <a:endParaRPr lang="sl-SI" sz="1800" dirty="0"/>
          </a:p>
          <a:p>
            <a:pPr fontAlgn="base"/>
            <a:r>
              <a:rPr lang="sl-SI" sz="1800" b="1" dirty="0" smtClean="0"/>
              <a:t>Športne </a:t>
            </a:r>
            <a:r>
              <a:rPr lang="sl-SI" sz="1800" b="1" dirty="0"/>
              <a:t>aktivnosti</a:t>
            </a:r>
            <a:r>
              <a:rPr lang="sl-SI" sz="1800" dirty="0"/>
              <a:t>: pridružite se uri fitnesa, aerobike, ali pa nordijske </a:t>
            </a:r>
            <a:r>
              <a:rPr lang="sl-SI" sz="1800" dirty="0" smtClean="0"/>
              <a:t>hoje, mogoče </a:t>
            </a:r>
            <a:r>
              <a:rPr lang="sl-SI" sz="1800" dirty="0"/>
              <a:t>šole </a:t>
            </a:r>
            <a:r>
              <a:rPr lang="sl-SI" sz="1800" dirty="0" smtClean="0"/>
              <a:t>teka.</a:t>
            </a:r>
            <a:endParaRPr lang="sl-SI" sz="1800" dirty="0"/>
          </a:p>
          <a:p>
            <a:pPr fontAlgn="base"/>
            <a:r>
              <a:rPr lang="sl-SI" sz="1800" b="1" dirty="0" smtClean="0"/>
              <a:t>Joga</a:t>
            </a:r>
            <a:r>
              <a:rPr lang="sl-SI" sz="1800" dirty="0" smtClean="0"/>
              <a:t> </a:t>
            </a:r>
            <a:r>
              <a:rPr lang="sl-SI" sz="1800" dirty="0"/>
              <a:t>je lahko izredno učinkovita vadba za premagovanje stresa. Pozanimajte se, ali obstajajo tečaji </a:t>
            </a:r>
            <a:r>
              <a:rPr lang="sl-SI" sz="1800" u="sng" dirty="0">
                <a:hlinkClick r:id="rId3"/>
              </a:rPr>
              <a:t>v vašem </a:t>
            </a:r>
            <a:r>
              <a:rPr lang="sl-SI" sz="1800" u="sng" dirty="0" smtClean="0">
                <a:hlinkClick r:id="rId3"/>
              </a:rPr>
              <a:t>kraju</a:t>
            </a:r>
            <a:r>
              <a:rPr lang="sl-SI" sz="1800" dirty="0"/>
              <a:t>.</a:t>
            </a:r>
          </a:p>
          <a:p>
            <a:pPr fontAlgn="base"/>
            <a:r>
              <a:rPr lang="sl-SI" sz="1800" b="1" dirty="0" smtClean="0"/>
              <a:t>Kuhanje</a:t>
            </a:r>
            <a:r>
              <a:rPr lang="sl-SI" sz="1800" dirty="0"/>
              <a:t>: ste že dlje časa želeli preizkusiti kakšen nov recept? Če potrebujete navdih, kaj pripraviti, pobrskajte po </a:t>
            </a:r>
            <a:r>
              <a:rPr lang="sl-SI" sz="1800" u="sng" dirty="0">
                <a:hlinkClick r:id="rId4"/>
              </a:rPr>
              <a:t>bazi </a:t>
            </a:r>
            <a:r>
              <a:rPr lang="sl-SI" sz="1800" u="sng" dirty="0" smtClean="0">
                <a:hlinkClick r:id="rId4"/>
              </a:rPr>
              <a:t>receptov</a:t>
            </a:r>
            <a:r>
              <a:rPr lang="sl-SI" sz="1800" dirty="0" smtClean="0"/>
              <a:t>!</a:t>
            </a:r>
            <a:endParaRPr lang="sl-SI" sz="1800" dirty="0"/>
          </a:p>
          <a:p>
            <a:pPr fontAlgn="base"/>
            <a:r>
              <a:rPr lang="sl-SI" sz="1800" b="1" dirty="0" smtClean="0"/>
              <a:t>Kulturne </a:t>
            </a:r>
            <a:r>
              <a:rPr lang="sl-SI" sz="1800" b="1" dirty="0"/>
              <a:t>prireditve</a:t>
            </a:r>
            <a:r>
              <a:rPr lang="sl-SI" sz="1800" dirty="0"/>
              <a:t>: kdaj ste bili nazadnje na gledališki predstavi ali v kinu? </a:t>
            </a:r>
            <a:r>
              <a:rPr lang="sl-SI" sz="1800" dirty="0" smtClean="0"/>
              <a:t>Prebrskajte </a:t>
            </a:r>
            <a:r>
              <a:rPr lang="sl-SI" sz="1800" u="sng" dirty="0" smtClean="0">
                <a:hlinkClick r:id="rId5"/>
              </a:rPr>
              <a:t>bazo </a:t>
            </a:r>
            <a:r>
              <a:rPr lang="sl-SI" sz="1800" u="sng" dirty="0">
                <a:hlinkClick r:id="rId5"/>
              </a:rPr>
              <a:t>dogodkov</a:t>
            </a:r>
            <a:r>
              <a:rPr lang="sl-SI" sz="1800" dirty="0"/>
              <a:t> v vašem kraju, in si oglejte ponudbo na Dan </a:t>
            </a:r>
            <a:r>
              <a:rPr lang="sl-SI" sz="1800" dirty="0" smtClean="0"/>
              <a:t>DD!</a:t>
            </a:r>
            <a:endParaRPr lang="sl-SI" sz="1800" dirty="0"/>
          </a:p>
          <a:p>
            <a:pPr fontAlgn="base"/>
            <a:r>
              <a:rPr lang="sl-SI" sz="1800" dirty="0" smtClean="0"/>
              <a:t>Ali </a:t>
            </a:r>
            <a:r>
              <a:rPr lang="sl-SI" sz="1800" dirty="0"/>
              <a:t>pa se enostavno </a:t>
            </a:r>
            <a:r>
              <a:rPr lang="sl-SI" sz="1800" b="1" dirty="0"/>
              <a:t>sprostite</a:t>
            </a:r>
            <a:r>
              <a:rPr lang="sl-SI" sz="1800" dirty="0"/>
              <a:t>, ne počnite ničesar in uživajte v brezdelju ;)</a:t>
            </a:r>
          </a:p>
        </p:txBody>
      </p:sp>
      <p:pic>
        <p:nvPicPr>
          <p:cNvPr id="5" name="Picture 2" descr="d:\Users\Uporabnik\Desktop\DPP\Dogodki DPP\TEDEN USKLAJEVANJA 2014\Dan DD\Logotipi\DAN DD.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0" y="0"/>
            <a:ext cx="1147192" cy="114719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25573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slov 10"/>
          <p:cNvSpPr>
            <a:spLocks noGrp="1"/>
          </p:cNvSpPr>
          <p:nvPr>
            <p:ph type="title"/>
          </p:nvPr>
        </p:nvSpPr>
        <p:spPr>
          <a:xfrm>
            <a:off x="1115616" y="0"/>
            <a:ext cx="6512511" cy="1143000"/>
          </a:xfrm>
        </p:spPr>
        <p:txBody>
          <a:bodyPr/>
          <a:lstStyle/>
          <a:p>
            <a:r>
              <a:rPr lang="sl-SI" dirty="0" smtClean="0"/>
              <a:t>Zakaj sploh govorimo o usklajevanju?</a:t>
            </a:r>
            <a:endParaRPr lang="sl-SI" dirty="0"/>
          </a:p>
        </p:txBody>
      </p:sp>
      <p:sp>
        <p:nvSpPr>
          <p:cNvPr id="12" name="Ograda vsebine 11"/>
          <p:cNvSpPr>
            <a:spLocks noGrp="1"/>
          </p:cNvSpPr>
          <p:nvPr>
            <p:ph sz="quarter" idx="13"/>
          </p:nvPr>
        </p:nvSpPr>
        <p:spPr>
          <a:xfrm>
            <a:off x="611560" y="1700808"/>
            <a:ext cx="8208912" cy="4626848"/>
          </a:xfrm>
        </p:spPr>
        <p:txBody>
          <a:bodyPr>
            <a:noAutofit/>
          </a:bodyPr>
          <a:lstStyle/>
          <a:p>
            <a:pPr marL="45720" indent="0" fontAlgn="base">
              <a:buNone/>
            </a:pPr>
            <a:r>
              <a:rPr lang="sl-SI" sz="2400" dirty="0"/>
              <a:t>Nekaj dejstev o usklajevanju zasebnega in poklicnega življenja v Sloveniji: </a:t>
            </a:r>
            <a:endParaRPr lang="sl-SI" sz="2400" dirty="0" smtClean="0"/>
          </a:p>
          <a:p>
            <a:pPr marL="45720" indent="0" fontAlgn="base">
              <a:buNone/>
            </a:pPr>
            <a:endParaRPr lang="sl-SI" sz="800" dirty="0"/>
          </a:p>
          <a:p>
            <a:pPr fontAlgn="base"/>
            <a:r>
              <a:rPr lang="sl-SI" sz="2000" dirty="0"/>
              <a:t>Skoraj </a:t>
            </a:r>
            <a:r>
              <a:rPr lang="sl-SI" sz="2000" dirty="0" smtClean="0"/>
              <a:t>10 odstotkov </a:t>
            </a:r>
            <a:r>
              <a:rPr lang="sl-SI" sz="2000" dirty="0"/>
              <a:t>delovno aktivnih običajno dela več kot 48 ur tedensko, torej 9,6 ur </a:t>
            </a:r>
            <a:r>
              <a:rPr lang="sl-SI" sz="2000" dirty="0" smtClean="0"/>
              <a:t>dnevno.</a:t>
            </a:r>
            <a:endParaRPr lang="sl-SI" sz="2000" dirty="0"/>
          </a:p>
          <a:p>
            <a:pPr fontAlgn="base"/>
            <a:r>
              <a:rPr lang="sl-SI" sz="2000" dirty="0" smtClean="0"/>
              <a:t>V </a:t>
            </a:r>
            <a:r>
              <a:rPr lang="sl-SI" sz="2000" dirty="0"/>
              <a:t>Sloveniji je zavzetih </a:t>
            </a:r>
            <a:r>
              <a:rPr lang="sl-SI" sz="2000" dirty="0" smtClean="0"/>
              <a:t>zaposlenih le 15 odstotkov.</a:t>
            </a:r>
            <a:endParaRPr lang="sl-SI" sz="2000" dirty="0"/>
          </a:p>
          <a:p>
            <a:pPr fontAlgn="base"/>
            <a:r>
              <a:rPr lang="sl-SI" sz="2000" dirty="0"/>
              <a:t>72 odstotkov Slovencev pogosto doživlja stres na delovnem mestu</a:t>
            </a:r>
            <a:r>
              <a:rPr lang="sl-SI" sz="2000" dirty="0" smtClean="0"/>
              <a:t>, povprečje </a:t>
            </a:r>
            <a:r>
              <a:rPr lang="sl-SI" sz="2000" dirty="0"/>
              <a:t>v EU27 pa je 51 odstotkov.</a:t>
            </a:r>
          </a:p>
          <a:p>
            <a:pPr fontAlgn="base"/>
            <a:r>
              <a:rPr lang="sl-SI" sz="2000" dirty="0"/>
              <a:t>Podatki za Slovenijo </a:t>
            </a:r>
            <a:r>
              <a:rPr lang="sl-SI" sz="2000" dirty="0" smtClean="0"/>
              <a:t>potrjujejo </a:t>
            </a:r>
            <a:r>
              <a:rPr lang="sl-SI" sz="2000" dirty="0"/>
              <a:t>visoko intenzivnost </a:t>
            </a:r>
            <a:r>
              <a:rPr lang="sl-SI" sz="2000" dirty="0" smtClean="0"/>
              <a:t>dela </a:t>
            </a:r>
            <a:r>
              <a:rPr lang="sl-SI" sz="2000" dirty="0" smtClean="0">
                <a:sym typeface="Wingdings" panose="05000000000000000000" pitchFamily="2" charset="2"/>
              </a:rPr>
              <a:t> </a:t>
            </a:r>
            <a:r>
              <a:rPr lang="sl-SI" sz="2000" dirty="0" smtClean="0"/>
              <a:t>prevelik obseg </a:t>
            </a:r>
            <a:r>
              <a:rPr lang="sl-SI" sz="2000" dirty="0"/>
              <a:t>delovnih nalog in </a:t>
            </a:r>
            <a:r>
              <a:rPr lang="sl-SI" sz="2000" dirty="0" smtClean="0"/>
              <a:t>slaba organizacija </a:t>
            </a:r>
            <a:r>
              <a:rPr lang="sl-SI" sz="2000" dirty="0"/>
              <a:t>dela.</a:t>
            </a:r>
          </a:p>
          <a:p>
            <a:pPr fontAlgn="base"/>
            <a:r>
              <a:rPr lang="sl-SI" sz="2000" dirty="0"/>
              <a:t>Splošno utrujenost občuti 40 odstotkov delavcev. </a:t>
            </a:r>
            <a:endParaRPr lang="sl-SI" sz="2000" dirty="0" smtClean="0"/>
          </a:p>
        </p:txBody>
      </p:sp>
      <p:pic>
        <p:nvPicPr>
          <p:cNvPr id="5" name="Picture 2" descr="d:\Users\Uporabnik\Desktop\DPP\Dogodki DPP\TEDEN USKLAJEVANJA 2014\Dan DD\Logotipi\DAN DD.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40352" y="5445224"/>
            <a:ext cx="1147192" cy="114719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50502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0" y="548680"/>
            <a:ext cx="6512511" cy="1143000"/>
          </a:xfrm>
        </p:spPr>
        <p:txBody>
          <a:bodyPr/>
          <a:lstStyle/>
          <a:p>
            <a:pPr algn="l"/>
            <a:r>
              <a:rPr lang="sl-SI" dirty="0" smtClean="0"/>
              <a:t>Viri</a:t>
            </a:r>
            <a:endParaRPr lang="sl-SI" dirty="0"/>
          </a:p>
        </p:txBody>
      </p:sp>
      <p:sp>
        <p:nvSpPr>
          <p:cNvPr id="3" name="Ograda vsebine 2"/>
          <p:cNvSpPr>
            <a:spLocks noGrp="1"/>
          </p:cNvSpPr>
          <p:nvPr>
            <p:ph sz="quarter" idx="13"/>
          </p:nvPr>
        </p:nvSpPr>
        <p:spPr>
          <a:xfrm>
            <a:off x="1043608" y="3212976"/>
            <a:ext cx="6400800" cy="3474720"/>
          </a:xfrm>
        </p:spPr>
        <p:txBody>
          <a:bodyPr/>
          <a:lstStyle/>
          <a:p>
            <a:r>
              <a:rPr lang="sl-SI" dirty="0"/>
              <a:t>Vir: </a:t>
            </a:r>
            <a:r>
              <a:rPr lang="sl-SI" u="sng" dirty="0">
                <a:hlinkClick r:id="rId2"/>
              </a:rPr>
              <a:t>SURS</a:t>
            </a:r>
            <a:r>
              <a:rPr lang="sl-SI" dirty="0"/>
              <a:t/>
            </a:r>
            <a:br>
              <a:rPr lang="sl-SI" dirty="0"/>
            </a:br>
            <a:r>
              <a:rPr lang="sl-SI" dirty="0"/>
              <a:t>Vir: </a:t>
            </a:r>
            <a:r>
              <a:rPr lang="sl-SI" u="sng" dirty="0">
                <a:hlinkClick r:id="rId3"/>
              </a:rPr>
              <a:t>Nada Zupan, Konferenca o zavzetosti</a:t>
            </a:r>
            <a:r>
              <a:rPr lang="sl-SI" dirty="0"/>
              <a:t/>
            </a:r>
            <a:br>
              <a:rPr lang="sl-SI" dirty="0"/>
            </a:br>
            <a:r>
              <a:rPr lang="sl-SI" dirty="0"/>
              <a:t>Vir: </a:t>
            </a:r>
            <a:r>
              <a:rPr lang="sl-SI" u="sng" dirty="0">
                <a:hlinkClick r:id="rId4"/>
              </a:rPr>
              <a:t>Zbornica varnosti in zdravja pri delu</a:t>
            </a:r>
            <a:r>
              <a:rPr lang="sl-SI" dirty="0"/>
              <a:t/>
            </a:r>
            <a:br>
              <a:rPr lang="sl-SI" dirty="0"/>
            </a:br>
            <a:r>
              <a:rPr lang="sl-SI" dirty="0"/>
              <a:t>Vir: </a:t>
            </a:r>
            <a:r>
              <a:rPr lang="sl-SI" u="sng" dirty="0">
                <a:hlinkClick r:id="rId5"/>
              </a:rPr>
              <a:t>Enakost spolov v družinskem življenju in v partnerskih odnosih</a:t>
            </a:r>
            <a:endParaRPr lang="sl-SI" dirty="0"/>
          </a:p>
        </p:txBody>
      </p:sp>
    </p:spTree>
    <p:extLst>
      <p:ext uri="{BB962C8B-B14F-4D97-AF65-F5344CB8AC3E}">
        <p14:creationId xmlns="" xmlns:p14="http://schemas.microsoft.com/office/powerpoint/2010/main" val="1225085712"/>
      </p:ext>
    </p:extLst>
  </p:cSld>
  <p:clrMapOvr>
    <a:masterClrMapping/>
  </p:clrMapOvr>
</p:sld>
</file>

<file path=ppt/theme/theme1.xml><?xml version="1.0" encoding="utf-8"?>
<a:theme xmlns:a="http://schemas.openxmlformats.org/drawingml/2006/main" name="Sled">
  <a:themeElements>
    <a:clrScheme name="Razkošn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led">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ed">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133</TotalTime>
  <Words>509</Words>
  <Application>Microsoft Office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Sled</vt:lpstr>
      <vt:lpstr>Dan Delo Družina</vt:lpstr>
      <vt:lpstr>Kaj je Dan DD (Delo Družina)? </vt:lpstr>
      <vt:lpstr>Pridružite se nam na Dan DD!</vt:lpstr>
      <vt:lpstr>Nasveti za sodelovanje</vt:lpstr>
      <vt:lpstr>Nasveti za sodelovanje</vt:lpstr>
      <vt:lpstr>Zaveza za Dan DD</vt:lpstr>
      <vt:lpstr>Ideje za Dan DD</vt:lpstr>
      <vt:lpstr>Zakaj sploh govorimo o usklajevanju?</vt:lpstr>
      <vt:lpstr>Viri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 Delo Družina</dc:title>
  <dc:creator>Uporabnik</dc:creator>
  <cp:lastModifiedBy>jasna</cp:lastModifiedBy>
  <cp:revision>19</cp:revision>
  <dcterms:created xsi:type="dcterms:W3CDTF">2014-11-13T09:14:35Z</dcterms:created>
  <dcterms:modified xsi:type="dcterms:W3CDTF">2017-12-11T11:28:16Z</dcterms:modified>
</cp:coreProperties>
</file>