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508" r:id="rId2"/>
    <p:sldId id="511" r:id="rId3"/>
    <p:sldId id="518" r:id="rId4"/>
    <p:sldId id="515" r:id="rId5"/>
    <p:sldId id="517" r:id="rId6"/>
    <p:sldId id="519" r:id="rId7"/>
    <p:sldId id="512" r:id="rId8"/>
    <p:sldId id="513" r:id="rId9"/>
    <p:sldId id="520" r:id="rId10"/>
    <p:sldId id="528" r:id="rId11"/>
    <p:sldId id="529" r:id="rId12"/>
    <p:sldId id="532" r:id="rId13"/>
    <p:sldId id="533" r:id="rId14"/>
    <p:sldId id="534" r:id="rId15"/>
    <p:sldId id="535" r:id="rId16"/>
    <p:sldId id="536" r:id="rId17"/>
    <p:sldId id="521" r:id="rId18"/>
    <p:sldId id="542" r:id="rId19"/>
    <p:sldId id="540" r:id="rId20"/>
    <p:sldId id="541" r:id="rId21"/>
    <p:sldId id="537" r:id="rId22"/>
    <p:sldId id="543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6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58B6"/>
    <a:srgbClr val="F38B3C"/>
    <a:srgbClr val="415866"/>
    <a:srgbClr val="0035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8" autoAdjust="0"/>
    <p:restoredTop sz="83366" autoAdjust="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886"/>
        <p:guide pos="703"/>
      </p:guideLst>
    </p:cSldViewPr>
  </p:slideViewPr>
  <p:outlineViewPr>
    <p:cViewPr>
      <p:scale>
        <a:sx n="33" d="100"/>
        <a:sy n="33" d="100"/>
      </p:scale>
      <p:origin x="0" y="-124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096" y="-9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2BF7-F8D0-474B-8FAC-7226DBF7121C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07032-E0BC-4375-A837-24F697504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7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07032-E0BC-4375-A837-24F697504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33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783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42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550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00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119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358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273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32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68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939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05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310F-E689-498B-87BE-BD20B0946994}" type="datetimeFigureOut">
              <a:rPr lang="en-GB" smtClean="0"/>
              <a:pPr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7C06-C664-4D3A-985E-289C9E0929C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EJN logo_horizonta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60649"/>
            <a:ext cx="2269014" cy="720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/>
          <a:srcRect t="61016" r="2625" b="14702"/>
          <a:stretch/>
        </p:blipFill>
        <p:spPr>
          <a:xfrm>
            <a:off x="0" y="6309320"/>
            <a:ext cx="9252520" cy="6480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ethicaljournalismnetwork.org</a:t>
            </a:r>
            <a:r>
              <a:rPr lang="en-US" dirty="0">
                <a:solidFill>
                  <a:schemeClr val="bg1"/>
                </a:solidFill>
              </a:rPr>
              <a:t>				@</a:t>
            </a:r>
            <a:r>
              <a:rPr lang="en-US" dirty="0" err="1">
                <a:solidFill>
                  <a:schemeClr val="bg1"/>
                </a:solidFill>
              </a:rPr>
              <a:t>EJNetwork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know-the-law-590x295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60" t="61930"/>
          <a:stretch/>
        </p:blipFill>
        <p:spPr>
          <a:xfrm>
            <a:off x="0" y="0"/>
            <a:ext cx="9252520" cy="6957392"/>
          </a:xfrm>
          <a:prstGeom prst="rect">
            <a:avLst/>
          </a:prstGeom>
        </p:spPr>
      </p:pic>
      <p:pic>
        <p:nvPicPr>
          <p:cNvPr id="11" name="Picture 10" descr="ejn-migration-1500x500.jpg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8" t="22867" r="59224" b="53947"/>
          <a:stretch/>
        </p:blipFill>
        <p:spPr>
          <a:xfrm>
            <a:off x="1" y="6118371"/>
            <a:ext cx="3779912" cy="83902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851920" y="6381328"/>
            <a:ext cx="5049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1600" b="1" dirty="0" err="1">
                <a:solidFill>
                  <a:srgbClr val="F38B3C"/>
                </a:solidFill>
              </a:rPr>
              <a:t>www.ethicaljournalismnetwork.org</a:t>
            </a:r>
            <a:r>
              <a:rPr lang="en-US" sz="1600" b="1" baseline="0" dirty="0">
                <a:solidFill>
                  <a:srgbClr val="F38B3C"/>
                </a:solidFill>
              </a:rPr>
              <a:t>     </a:t>
            </a:r>
            <a:r>
              <a:rPr lang="en-US" sz="1600" b="1" dirty="0">
                <a:solidFill>
                  <a:srgbClr val="F38B3C"/>
                </a:solidFill>
              </a:rPr>
              <a:t>@</a:t>
            </a:r>
            <a:r>
              <a:rPr lang="en-US" sz="1600" b="1" dirty="0" err="1">
                <a:solidFill>
                  <a:srgbClr val="F38B3C"/>
                </a:solidFill>
              </a:rPr>
              <a:t>EJNetwork</a:t>
            </a:r>
            <a:endParaRPr lang="en-US" sz="1600" dirty="0">
              <a:solidFill>
                <a:srgbClr val="F38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71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imgres?imgurl=http://tribktla.files.wordpress.com/2014/08/foley-still.jpg&amp;imgrefurl=http://ktla.com/2014/08/19/video-shows-terrorist-group-isis-beheading-u-s-journalist-james-foley/&amp;h=450&amp;w=623&amp;tbnid=UCEeWunSJImCIM:&amp;zoom=1&amp;docid=iFAQyob8xtLZtM&amp;ei=gLwiVOS3HYq9ygOWoILQBQ&amp;tbm=isch&amp;ved=0CBkQMygAMAA&amp;iact=rc&amp;uact=3&amp;dur=1149&amp;page=1&amp;start=0&amp;ndsp=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d/imgres?imgurl=http://tribktla.files.wordpress.com/2014/08/foley-still.jpg&amp;imgrefurl=http://ktla.com/2014/08/19/video-shows-terrorist-group-isis-beheading-u-s-journalist-james-foley/&amp;h=450&amp;w=623&amp;tbnid=UCEeWunSJImCIM:&amp;zoom=1&amp;docid=iFAQyob8xtLZtM&amp;ei=gLwiVOS3HYq9ygOWoILQBQ&amp;tbm=isch&amp;ved=0CBkQMygAMAA&amp;iact=rc&amp;uact=3&amp;dur=1149&amp;page=1&amp;start=0&amp;ndsp=1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JN_Moving Stories_Full Report_Fiinal-page-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1925470"/>
            <a:ext cx="9266844" cy="4527866"/>
          </a:xfrm>
          <a:prstGeom prst="rect">
            <a:avLst/>
          </a:prstGeom>
        </p:spPr>
      </p:pic>
      <p:pic>
        <p:nvPicPr>
          <p:cNvPr id="6" name="Picture 5" descr="know-the-law-590x29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60" t="61930"/>
          <a:stretch/>
        </p:blipFill>
        <p:spPr>
          <a:xfrm>
            <a:off x="7162" y="1909648"/>
            <a:ext cx="9252520" cy="513518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9996132-484D-45E8-B88E-766ADC2A3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1152" y="4998590"/>
            <a:ext cx="2712490" cy="1859410"/>
          </a:xfrm>
        </p:spPr>
      </p:pic>
      <p:pic>
        <p:nvPicPr>
          <p:cNvPr id="11" name="Picture 10" descr="ejn-migration-1500x500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7" t="19878" r="56983" b="51508"/>
          <a:stretch/>
        </p:blipFill>
        <p:spPr>
          <a:xfrm>
            <a:off x="1691681" y="285307"/>
            <a:ext cx="6146796" cy="15508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14324" y="1981193"/>
            <a:ext cx="9281168" cy="2761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38B3C"/>
                </a:solidFill>
                <a:latin typeface="Bookman Old Style"/>
                <a:cs typeface="Bookman Old Style"/>
              </a:rPr>
              <a:t>Ethics: the Key to </a:t>
            </a: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rgbClr val="F38B3C"/>
                </a:solidFill>
                <a:latin typeface="Bookman Old Style"/>
                <a:cs typeface="Bookman Old Style"/>
              </a:rPr>
              <a:t>Media Futures and Citizens Rights  </a:t>
            </a:r>
            <a:endParaRPr lang="en-US" sz="5400" b="1" dirty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6000" dirty="0">
              <a:solidFill>
                <a:schemeClr val="bg1"/>
              </a:solidFill>
              <a:latin typeface="Bookman Old Style"/>
              <a:cs typeface="Bookman Old Style"/>
            </a:endParaRP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Bookman Old Style"/>
                <a:cs typeface="Bookman Old Style"/>
              </a:rPr>
              <a:t>Aidan White </a:t>
            </a: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bg1"/>
                </a:solidFill>
                <a:latin typeface="Bookman Old Style"/>
                <a:cs typeface="Bookman Old Style"/>
              </a:rPr>
              <a:t>Director, EJN </a:t>
            </a:r>
          </a:p>
        </p:txBody>
      </p:sp>
      <p:pic>
        <p:nvPicPr>
          <p:cNvPr id="46" name="Picture 45" descr="C:\Users\owner\Documents\Ethical Journalism Network\EJN Work 2016\Western Balkans Unesco\UNESCO 2016\EU Flag.jpg">
            <a:extLst>
              <a:ext uri="{FF2B5EF4-FFF2-40B4-BE49-F238E27FC236}">
                <a16:creationId xmlns:a16="http://schemas.microsoft.com/office/drawing/2014/main" xmlns="" id="{22609C00-5279-4894-A70D-A9329B02CEB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26451"/>
            <a:ext cx="2712490" cy="180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590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8791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70787" cy="144016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F38B3C"/>
                </a:solidFill>
                <a:latin typeface="Bookman Old Style"/>
                <a:cs typeface="Bookman Old Style"/>
              </a:rPr>
              <a:t>Information Wars: </a:t>
            </a:r>
            <a:br>
              <a:rPr lang="en-US" b="1" dirty="0">
                <a:solidFill>
                  <a:srgbClr val="F38B3C"/>
                </a:solidFill>
                <a:latin typeface="Bookman Old Style"/>
                <a:cs typeface="Bookman Old Style"/>
              </a:rPr>
            </a:br>
            <a:r>
              <a:rPr lang="en-US" b="1" dirty="0">
                <a:solidFill>
                  <a:srgbClr val="F38B3C"/>
                </a:solidFill>
                <a:latin typeface="Bookman Old Style"/>
                <a:cs typeface="Bookman Old Style"/>
              </a:rPr>
              <a:t>A Global Crisis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95456" cy="4943802"/>
          </a:xfrm>
        </p:spPr>
        <p:txBody>
          <a:bodyPr>
            <a:normAutofit lnSpcReduction="10000"/>
          </a:bodyPr>
          <a:lstStyle/>
          <a:p>
            <a:endParaRPr lang="en-US" sz="1050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</a:rPr>
              <a:t>Europe: </a:t>
            </a:r>
            <a:r>
              <a:rPr lang="en-US" sz="4400" dirty="0">
                <a:solidFill>
                  <a:srgbClr val="FFFFFF"/>
                </a:solidFill>
              </a:rPr>
              <a:t>Russia-Ukraine: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dirty="0">
                <a:solidFill>
                  <a:srgbClr val="FFFFFF"/>
                </a:solidFill>
              </a:rPr>
              <a:t>Western Balkans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</a:rPr>
              <a:t>Middle East: </a:t>
            </a:r>
            <a:r>
              <a:rPr lang="en-US" sz="4400" dirty="0">
                <a:solidFill>
                  <a:srgbClr val="FFFFFF"/>
                </a:solidFill>
              </a:rPr>
              <a:t>Syria, Gulf states, Iraq, Palestine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</a:rPr>
              <a:t>East Asia: </a:t>
            </a:r>
            <a:r>
              <a:rPr lang="en-US" sz="4400" dirty="0">
                <a:solidFill>
                  <a:srgbClr val="FFFFFF"/>
                </a:solidFill>
              </a:rPr>
              <a:t>China, Japan, Korea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</a:rPr>
              <a:t>Africa: </a:t>
            </a:r>
            <a:r>
              <a:rPr lang="en-US" sz="4400" dirty="0">
                <a:solidFill>
                  <a:srgbClr val="FFFFFF"/>
                </a:solidFill>
              </a:rPr>
              <a:t>Burundi, Somalia, Egypt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</a:rPr>
              <a:t>South Asia: </a:t>
            </a:r>
            <a:r>
              <a:rPr lang="en-US" sz="4400" dirty="0">
                <a:solidFill>
                  <a:srgbClr val="FFFFFF"/>
                </a:solidFill>
              </a:rPr>
              <a:t>India, Pakistan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48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Hate 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76" y="1196752"/>
            <a:ext cx="8280888" cy="53300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Islamaphobia</a:t>
            </a:r>
            <a:endParaRPr lang="en-US" sz="3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Anti-Semitism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Genocide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Religion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Race relations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Migration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Gender equality</a:t>
            </a:r>
          </a:p>
          <a:p>
            <a:pPr marL="11430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Homosexuality</a:t>
            </a:r>
          </a:p>
          <a:p>
            <a:pPr marL="114300" indent="0">
              <a:buNone/>
            </a:pPr>
            <a:endParaRPr lang="en-US" sz="4200" b="1" dirty="0">
              <a:solidFill>
                <a:srgbClr val="F38B3C"/>
              </a:solidFill>
              <a:latin typeface="Arial Rounded MT Bold" panose="020F0704030504030204" pitchFamily="34" charset="0"/>
            </a:endParaRPr>
          </a:p>
          <a:p>
            <a:pPr marL="114300" indent="0">
              <a:buNone/>
            </a:pPr>
            <a:endParaRPr lang="en-US" sz="4200" b="1" dirty="0">
              <a:solidFill>
                <a:srgbClr val="F38B3C"/>
              </a:solidFill>
            </a:endParaRPr>
          </a:p>
          <a:p>
            <a:endParaRPr lang="en-GB" dirty="0"/>
          </a:p>
        </p:txBody>
      </p:sp>
      <p:pic>
        <p:nvPicPr>
          <p:cNvPr id="5" name="Picture 2" descr="http://img.gawkerassets.com/img/17zeg90epsk8ljpg/ku-x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58507"/>
          <a:stretch/>
        </p:blipFill>
        <p:spPr bwMode="auto">
          <a:xfrm>
            <a:off x="4506823" y="1124744"/>
            <a:ext cx="4493669" cy="55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618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0" y="1"/>
            <a:ext cx="9549396" cy="7130952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5175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3728" y="152401"/>
            <a:ext cx="852429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News or Obscenity? </a:t>
            </a:r>
          </a:p>
          <a:p>
            <a: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Who Decides in the Digital Age?</a:t>
            </a:r>
          </a:p>
        </p:txBody>
      </p:sp>
      <p:pic>
        <p:nvPicPr>
          <p:cNvPr id="1026" name="Picture 2" descr="kim.jpg (16395 bytes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76" y="1372203"/>
            <a:ext cx="8213550" cy="53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907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7/70/Alan_Kurdi_lifeless_bo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52" y="-39133"/>
            <a:ext cx="9303072" cy="69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0552" y="106680"/>
            <a:ext cx="930307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Why Ethical Choices Matter</a:t>
            </a:r>
          </a:p>
        </p:txBody>
      </p:sp>
    </p:spTree>
    <p:extLst>
      <p:ext uri="{BB962C8B-B14F-4D97-AF65-F5344CB8AC3E}">
        <p14:creationId xmlns:p14="http://schemas.microsoft.com/office/powerpoint/2010/main" xmlns="" val="162043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pic>
        <p:nvPicPr>
          <p:cNvPr id="3074" name="Picture 2" descr="Kurdi.jpg (2048×153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390"/>
            <a:ext cx="8640960" cy="61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144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65126"/>
            <a:ext cx="77597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Ethical Choices: </a:t>
            </a:r>
            <a:r>
              <a:rPr lang="en-GB" sz="36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Inhumanity in the News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50" y="1727199"/>
            <a:ext cx="7598322" cy="48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9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7975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75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12775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5175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xISEhUUEBQVFBQVFBQUEBQUFBQPFBQUFBUWFhQUFRQYHCggGBolHBQUITEhJSkrLi4uFx8zODMsNygtLisBCgoKDg0OGxAQGiwcHyUsLCwsLCwsLCwsLCwsLS8sLCwsLCwsLCwsLCwsLCwsLCwsLCwsLCwsLCwsLCwsLCwsLP/AABEIAL8BCAMBIgACEQEDEQH/xAAcAAABBAMBAAAAAAAAAAAAAAAAAQIDBAUGBwj/xABDEAABBAADBAgCBwUHBAMAAAABAAIDEQQSIQUxQVEGBxNhcYGRoSIyFCNCUrHB8GKCstHhJDNyc5KiwmODo/EVQ1P/xAAaAQACAwEBAAAAAAAAAAAAAAAAAQIDBAUG/8QAKhEAAgIBBAAGAgEFAAAAAAAAAAECEQMEEiExBRMiUWFxMkEzFCNCsfD/2gAMAwEAAhEDEQA/AOj2goQqS0EiVCAFBTg5RpbQFkmdOzKMIBSCyTMjMo7SpgPtKHpiRAWSZ0mZMSJBY60hQhMBqEqSkCEQuadMus8QvdDgg172mnzO+JgI3tY0fNyvd4rD7J61MUHg4hsckf2gxnZurm03V+KYHYwltVdl7QjxETJYjbHi28xzBHAg6K0kABFpaQQmMRCWkiQAhACWkxCISpKSGCEIQABKnAIQFDEiVIgBEISpAIlQlpACoSJUAKhIgJgKhCCgAQhCABCLSFAAsH04xTotn4p8d5hC4NI3jN8N+QN+Szix+38H22FniH/2QyMHi5hA90IDyyzfQWQwmHkcSGtca1NAmhzPJVRPlAyinDeeNq3iNrve/tNGPIAPZjswaAFkA1eik936JJQXbOi9UW3zFO7BykhshJiBv4ZWj4m1wzAere9dgXmjoxj+zxkEryTlnjc4k2aLgHEnwJXpcqLIi2ktFISAEBCVMAQhJSABFopCQAhKkTAUFCRCQxEoSWhIByYlCVACBKEBKiwoKQlCVFhQ1InFCLChEIRSYAhKkQFAhCVFjoRCEFFio819ZWzRh9o4hjRlaXCRgG6pGh5rusuWsBdZ68Nm4fMycTAYghrHQfMXMF0/T5a3a71yZWxdorl2WoieG/hW++C9U4DN2Uef5uzZn55soze9ryhA7XVdS6H9Z8kQEWMaZmAARyNoSAbqdej/AB3+KhJEonZULCYXpVhH0O1DCSAA/wCHVxoDNu18Vm7VakmrRZKDi6aoEqQJbUrFQlIpLaLSsKEpLSElpWAtISWi0WAqEiEAMSoQiwAJUgS0gBUIQkAIQhABaEIRYAEpSJbRYAEhQSlCLAalQAhFgQY7GMhjfLK4NYxpc9x3ABcW6TdaeJnkLMETBFuz0DK8cyTYZ4DXvWd69tquZFBh2mmyudJJ3iOgweFuJ/dC47C6gT3K2K4sSfqofj8S6R5LiXHiXEuJPEknUlVkKWADW/xpWdIrfLCBuqsskqjyNhRsTg4cdyi+SS4N76aiow9g+CRkcgIGhzUfzS9X/TiTDyxxTPLsO8hhDjm7K9A5p4AHeN1LFT48ybNDHGzEcn7ua2+x9lqznaeizYI0mvk2auVuL+D1ihYXoZtA4jA4eVxtzogHnm5lscfVpWaUmZwQhIgBUIQgASIKEACVNQgBEJEWkA4FKm2i0WA60JEAoGKhJaLRYCqLEztjaXPNNG/+Sktaz0+kLcO3XTtRm8mPI9woydKyUI7pJGSw0skpsvyAmmtZRoftOI1KyjoXx/O4Ob96gCPGtCuY9D+kmIllMDWNPwOLSSRq0ZgLrfotk2R0jxGLa5k0DoTq0mn/AAkcHZmjes++S7NUsCfRtaLUcJ+EeA/BPtabMdDkiS0WmI5D1+xa4R3dM33jK5MNy7L18x/UYZ3KV4/1MB/4rjDVoh+JVLsWqUsR3jTVNnCcN3en+hDW8U8Cxo7xvRNbqCmtCBmWw0n1MrebWu9D/VYoG6V/BnRwvexw9rH4LHxbwoQVNlmSVxj/AN+z0B1P4oP2eG3rHLK092YiQfxrd1ybqPxvxYmE8RHK3yJY7/gur2qpdjQ5CbaLURjiktJmTbRYD0iS0WgBbQm2hACWhMtGZAD0JuZFoAfaLTLS2gB1otNtFoAda1LrAhe5sRaCWAvElWQCQMpI8na9/etqzKpthw7CW93Zv/hKhJXFlmKW2aZy2PaUvbRCJwiEehe0RtOu8/FQtdDwmJk7MNzl401dlLt2urdCL181zGW2yB7QHC7oix5hbhsDbL5ntaI9SRnO4AcSsUpXSR1ZQdXRuuEYWtAO+yTd3qSeJU1rFYvpBhoi4PlaCwgSAW8tJ0AIaDyKvYbFMkaHxuDmuFtc02CFui10jkzjLuSqyxaLUMkrWi3ENA3kkNA8SVqnSHrEwOFBAkE8mn1cJD+OtvHwiuV2pKLfRXaNS69dqtJgwwNubmmk7swys/B3suUZapZPpPt6XHYh00u8/CxoqmRgktZ31e9Y2Qi9Ny1RVKipu3Y6bglO5JJuCH7kADNya4J7RomjdSBFmI7u7mqke9TxnRV+OiENs33qn2h2W0I2ndKx8R8SA9vuwDzXd7XmPYWOMM8Uu7s5GPPg1wLva16ZtZ8nZZEfaLTLRagSHWi00uSWgB9ozKO0EosZJmQo7QiwGWi1U7ZNM6BF7MlzKj9IR26AL2ZGZUvpCUSlKxl0OSF4GpNAbzuVQSO5H0Wn7d6REyuiaaDdD3niqsuZQjfZr0ejlqZ7VwjJ7a6dYeH4Yrmf+zowHvf/ACtabj+mWJndle4RxnQsYKBH7Tjqfw7lBt0B7Q77V15d6weW1THM5q+j0EPCsONVVv3NjYVuewZ4o4wTpfqea0jZux35QXPy3uabOnPQhZzDQNbvJcRuvcPALHlyxXRL+h4qT4DaWzHl8j4JLEjs72SgPs/4vLisNtPb0+As4ao3PaTJHIzNGHj7UYurP/sLaGy6KhjCyRuWVoeM1G+/cfQhQwaqUZXLkMujjlhso5Pt7pBicY/NiZC/dTflY2vusGgWJWw9MNg/RZfh1jfrGeI5tPeFh8BgJZ3iOFhe87mtHueQ7yvSY5xnFSj0ePz4Z4puEuyspJIXNIzNLbAIsFtg6gi+BXXuiHV9Fh6lxYbLLvaz5o4/H77u/d+K0vrSkzbRl7mxD/xtTU03SKtrXZqqVNJTwmMc1Rt3qRijeNUIGSMKJHgsAr4g7f3UkaU14FIQn0Ogk4HivTHR/HCbCwSA/NEwnxygH3BXmaGO13Tq9xn9ghB+znb6PcqsqLIG65kZ1jfpST6SOapomZLOkL1jPpaPpaKCzKZ0mdYz6UEn0sIoLMpnQsZ9MCEUFl1uGbuv1KkGGHIe5VlrwpDIFzfMl7mzavYqDDDklEI5KcvTXvS3SHSI2tHd6KQju9FECVIXkJWwoY+do1OmhPkN5XDm4kvlc4/aLj62Quz7YnDYJn5RYifR0v5TXuuGQOyv8LU4K0zs+FKtz+jYsKM7CDxFJuG2U1psnMeHAKvsefUt7rCyzlkyOUG0jurke2QtTxMsfI8k67lODVKraScUX45iVTxJIz/s5T5X+h5KaAKPa7vqyeJY4fgR+aIVuoj0ydmxYtoyiCUuAjaZTloEgENy5ju+ZbnsvY8OEbkgjbGONN1d3ucdXHxXP+hu0CzaLLP95njPm2x7tausGW9628xgoXwea8TjWouv0irG/NuAPl/RcI62GVtKXSrbEa/7bV38ggfCaXn7rWmzbTm1vKI2nyjbp7rZoW97+jkaj8DUAngJnFSBdNmFCsSzNtMUzSkMhYdEO3eaUtoqTCiMvaJS4Mv4yyi6u60wGwbl3HqrAOz2aA1JKDpr81/muJQ4d4F5XVzyml2fqpH9h1sfWycxvDVk1j9HHuadPHnk3bsBxaPMBRtw7CSMoHnX5pXHkoZYs3Gj7LlqcjXtQsmEYN4HqmDCsO7Tz/mhjHAam09rRw0T8yXuGyPsRPwBG4tPjokGEP7PqrAcfFIXKzz5kPJiVpMKeAHlSFK5oQn/AFEg8mJknR3uKYYXfrVOylDgdx1His9InbK7yQdUX3kqyTe9MdGOSBkYd32neakbF/SwmSRu5eiXIWjF9JD/AGSf/LcuMSaPXZ9vMzYeYc4n+wv8lxif5grsJ2fDf439l3Zz6eFsoWrYE/GFtF6LPqV6jtR6IZwCosVILAtLMbrvv2WOcwl4HMqEI32XJGXgfRPK69VJtcXEK4h3sCVSjJyyXwc32V3FHNC0/tV6gj81CqkmVyVNM1vZmJy42Bw4TRemZoP5rub2BefMIfrmf5jP4gvQhBXQzLhHmfEXeSyvNKGguO5oLj4AWV5h2jjHTyySv+aR7nu8XG/zXonplL2eBxLwaqF9eLhlH4rzcFr0MaTZxtS+kNKlG5RuT4jot7Mg0qRhQQm0kBK8jlZTsDlErc24HVRpsEbnSNaz5nODW+LjQ/FFWqJJ00zpPRnb8Ti6M02zoSaBHBdI2RlMTMu6vhoVpZpc96H7Ew78diGgG4Ws7EUC1wAyOkojXWj5rpeDic1oE7m2NA68uYDca4HmuNqIqMqR1fMc4qyQMKjeSBanfLrlY4Xx0sqpNinChYdzO/1pZwQsJPE3+7Xvanc2hY9LVMTF29ODyiwoe5x5EHuF+6QvIGqrSzuPy1360o2F32iL7v5lMdFh8w4/rzQoLPIdxSJWOjYqRm7q5qVuEduL83+kcK3AKH6DKMw7QhpcHVTCRQAygkbtPdT2lNocCPFPKgMbwddeRy6fikxDyHN1IB3jLYPf3JDLBRagdiwN4v8A1D0HFRuxBcHZK0By18Vu00SCiaWIOa4HXM0j1FLz9i2kOo7waPiNF6CwUri2pBTuFUBw033z9FxDpfhezxkzf+oXDwfTv+SvxI6fhsuZRKmC+ceK2Rz9FreC+dZ2R1NWfUK5I9DjXBGH27wB9054p48CfZRQChZ4pzdXG+DVXRcTx/3bz3hWITmw57i0+6rYc/Uv8U/Zj/qpR+w4+gJUWv8AZXPq/kwGxcNnxsTB/wDuz0a8E+wK7zG6/Ncc6uMKJMe0n7DZJD6ZR7vC7CBW4rdm7R5bXyvJRq3Wk/Lsyfv7NvrKxeegvRnTzZEuLwckMIaZHOjIDnZBTXgnU9wXnrH4R8Mr4pBT43FjwDYDmmjrxW7RNbKOPqLtELkRpLSAraZbLFJHLIYTYOLkYJI8PM9jrLXNjc9p1rQga6hY97SCQ7QgkEHQgjeCOBULRNoaAsh0enZHiGySatYHkDm/I7J/uyqg40EjHUn+hLs730A2fGYMPiuzcZjC5jpASA5jpHOotujWmvcFtOJjcdzb8dSl6N4IRYTDsaTTYYgLA+4LvztX5I3/AGS394H8QuLkuUmdBSowcmAed7RuI35TR4BN/wDiq5jzpXsVLM3eyxzZ8XqN4WMG0GuPEHkdD6EKnhFqbY8xNbxvh97+iQNBG9FtO+611Gn5qEY0A6wyVYAOjjqaHwgnxSRLklbh73UnljRwVuKIO3hzRW7QeVUrLMK0i26+dqVEHIxjGgnRvtaFlSytNEIoNxYcf1zUrHHy0rj7KI/rintapIrZL24vLvdV1xpLbSe9NDf1xQ9oKmQEmwTXCiPTT3VcbOa35RXPvPMjnop45yNCD4jVWglSY7aMNNgjw1O9pNEtN3YtVcTs9nzSQtkd9p5jjc/1oaALYiwKOWLQ1yKNtdEo5Gmed8JGc/4rKYrkqzY6neOT3j0cQpMZIWnXjqqsnMz3GL8S92f1YPeqx3PPeFYw8tw67wVBJ8ipXdfJZEmwjfqHeKj2LqXs+8x49Qp8EPqHeKqbHkyzt7zSa/yIy5izpvRJzfoeHNa9iwEgCzQresxp3qh0cgDcLEOTK9CVkw0K5tt2eKyv1v7IsgK839YTa2liv853uAV6UAXnvrcw4ZtOavtCN58TG2/wW3QP1v6Mmo/E0xKELK9FMD2+Mw8X35owf8OYF3sCuo3SsxJWz0d0c2cMPhYIg35ImA3r8VAuPqSuDdZ+BEO0sQGig8tlA3f3jQ51fvFy9KCuC4r19YCp8POAafG6Nx4XG6wPR/suZpJf3X8m3MrgcsaFNC4A/wA/zUTd6UarpMyLg9PdCcdNiMHFNiQwPkGYCMOa3JubYJOuizrmrWOq/GNl2ZhyAGlrXROAFWY3FubxIo+a2kx95XGyKpM3J8FZzTzPqo3R89fQ/krfZoyquidlOgfs35D+SQhl6t8yFaI7k1wHf7pUOxjsvd+CRrhwP8kjg3kmU3kkBK6u5CicwfooSZJFod6eGpI6O5S0eXuporbGEJGj15pxStPNMQ3hoQDwO9TNfzVV5Nm93Oz+Ce2S9P1YRYUWQ7kmyONGt9GuV1omCThpenNV9qYrs45HfcY53o0mlJMSjbo4lh3XO4urV7y6t1lxuu61P0iYMrT315LH4Hf38fFWdrutrP8AFXtos7/lR7rGqSLGEZ9UmYhvw13K+G/VjwCqgWa7lnUuWyyLJ8Cz6h3qsLE6nA8itjwkdQv8CsDCyy4dynjf5Ci7s650WxOaAD7rnD1OYezgssXDiFq/V/LbJAeAjd6gtP8AAFt5YK5rRBXFHjNXHZnlH5IQG94PmvP/AF0YF8e0XPd8sscbojwprchF8wWn1C9ACHkK4LlfXxgKhw8t7pHx8Sfibm0/0e616V7chjyq4s4utr6rIS/amGA4Oc7ybG8/ktVK3bqdFbSY66DI5XO7wW5APV49F0crqD+jJBepHodod+qK0TrrwfabNL61iljePB1xn+MLd/pBA5+nposH0pw4xuCngFfGxwadRT2HM3/c0LkYpqM0zc4tqjzECnjR3imFPIul2zAd16jsYXYGSMjSPEOyHue1riPI36roZf3LXOr3Z8MOAhbCSQ5gle4ii57wC4n8PABbIIlxcsrm2jdBVHkTtgEhxAQYgkdCFXyS4E+khRnEgokh5fq1G7DaJWySoeZwoMzbvy4obhzSQYcqPJJUO7Yd3v8AzSJvYFKkH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3728" y="152401"/>
            <a:ext cx="852429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News or Propaganda? </a:t>
            </a:r>
          </a:p>
          <a:p>
            <a:r>
              <a:rPr lang="en-US" sz="28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The Slick and Seductive Power of the Net</a:t>
            </a:r>
          </a:p>
        </p:txBody>
      </p:sp>
      <p:pic>
        <p:nvPicPr>
          <p:cNvPr id="1040" name="Picture 16" descr="271673_1280x720.jpg (1280×720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0" r="11864"/>
          <a:stretch/>
        </p:blipFill>
        <p:spPr bwMode="auto">
          <a:xfrm>
            <a:off x="971600" y="1484784"/>
            <a:ext cx="7272808" cy="50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97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21542" y="-27384"/>
            <a:ext cx="9266844" cy="72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What Can We Do?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96752"/>
            <a:ext cx="8249478" cy="566124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Strengthen journalism and editorial independence.</a:t>
            </a:r>
          </a:p>
          <a:p>
            <a:r>
              <a:rPr lang="en-GB" sz="3600" dirty="0">
                <a:solidFill>
                  <a:srgbClr val="FFFFFF"/>
                </a:solidFill>
              </a:rPr>
              <a:t>Challenge fact-free, abusive and intolerant communications.</a:t>
            </a:r>
          </a:p>
          <a:p>
            <a:r>
              <a:rPr lang="en-GB" sz="3600" dirty="0">
                <a:solidFill>
                  <a:srgbClr val="FFFFFF"/>
                </a:solidFill>
              </a:rPr>
              <a:t>Promote responsible communications online through new media literacy movement</a:t>
            </a:r>
          </a:p>
          <a:p>
            <a:r>
              <a:rPr lang="en-GB" sz="3600" dirty="0">
                <a:solidFill>
                  <a:srgbClr val="FFFFFF"/>
                </a:solidFill>
              </a:rPr>
              <a:t>Build respect in public sphere for ethics, journalism and communication values </a:t>
            </a:r>
          </a:p>
        </p:txBody>
      </p:sp>
    </p:spTree>
    <p:extLst>
      <p:ext uri="{BB962C8B-B14F-4D97-AF65-F5344CB8AC3E}">
        <p14:creationId xmlns:p14="http://schemas.microsoft.com/office/powerpoint/2010/main" xmlns="" val="306411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0" y="-315416"/>
            <a:ext cx="9266844" cy="72728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Preparing for the Future of Journalism</a:t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84784"/>
            <a:ext cx="8249478" cy="5373216"/>
          </a:xfrm>
        </p:spPr>
        <p:txBody>
          <a:bodyPr>
            <a:noAutofit/>
          </a:bodyPr>
          <a:lstStyle/>
          <a:p>
            <a:endParaRPr lang="en-GB" sz="900" dirty="0">
              <a:solidFill>
                <a:srgbClr val="FFFFFF"/>
              </a:solidFill>
            </a:endParaRPr>
          </a:p>
          <a:p>
            <a:r>
              <a:rPr lang="en-GB" sz="4000" b="1" dirty="0">
                <a:solidFill>
                  <a:srgbClr val="FFFFFF"/>
                </a:solidFill>
              </a:rPr>
              <a:t>New Forms of Funding</a:t>
            </a:r>
            <a:r>
              <a:rPr lang="en-GB" sz="4000" dirty="0">
                <a:solidFill>
                  <a:srgbClr val="FFFFFF"/>
                </a:solidFill>
              </a:rPr>
              <a:t>: A mix of public and private support</a:t>
            </a:r>
          </a:p>
          <a:p>
            <a:pPr marL="0" indent="0">
              <a:buNone/>
            </a:pPr>
            <a:endParaRPr lang="en-GB" sz="800" dirty="0">
              <a:solidFill>
                <a:srgbClr val="FFFFFF"/>
              </a:solidFill>
            </a:endParaRPr>
          </a:p>
          <a:p>
            <a:r>
              <a:rPr lang="en-GB" sz="4000" b="1" dirty="0">
                <a:solidFill>
                  <a:srgbClr val="FFFFFF"/>
                </a:solidFill>
              </a:rPr>
              <a:t>Creating Trusted Brands: </a:t>
            </a:r>
            <a:r>
              <a:rPr lang="en-GB" sz="4000" dirty="0">
                <a:solidFill>
                  <a:srgbClr val="FFFFFF"/>
                </a:solidFill>
              </a:rPr>
              <a:t>Ethics and  Transparency in Management </a:t>
            </a:r>
          </a:p>
          <a:p>
            <a:endParaRPr lang="en-GB" sz="900" dirty="0">
              <a:solidFill>
                <a:srgbClr val="FFFFFF"/>
              </a:solidFill>
            </a:endParaRPr>
          </a:p>
          <a:p>
            <a:r>
              <a:rPr lang="en-GB" sz="4000" b="1" dirty="0">
                <a:solidFill>
                  <a:srgbClr val="FFFFFF"/>
                </a:solidFill>
              </a:rPr>
              <a:t>Newsroom Skills: </a:t>
            </a:r>
            <a:r>
              <a:rPr lang="en-GB" sz="4000" dirty="0">
                <a:solidFill>
                  <a:srgbClr val="FFFFFF"/>
                </a:solidFill>
              </a:rPr>
              <a:t>Understanding and using AI and Technological Tools</a:t>
            </a:r>
          </a:p>
        </p:txBody>
      </p:sp>
    </p:spTree>
    <p:extLst>
      <p:ext uri="{BB962C8B-B14F-4D97-AF65-F5344CB8AC3E}">
        <p14:creationId xmlns:p14="http://schemas.microsoft.com/office/powerpoint/2010/main" xmlns="" val="90888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468560" y="-99392"/>
            <a:ext cx="9266844" cy="72728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Preparing for the Future of Journalism</a:t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84784"/>
            <a:ext cx="8249478" cy="5373216"/>
          </a:xfrm>
        </p:spPr>
        <p:txBody>
          <a:bodyPr>
            <a:noAutofit/>
          </a:bodyPr>
          <a:lstStyle/>
          <a:p>
            <a:endParaRPr lang="en-GB" sz="900" dirty="0">
              <a:solidFill>
                <a:srgbClr val="FFFFFF"/>
              </a:solidFill>
            </a:endParaRPr>
          </a:p>
          <a:p>
            <a:r>
              <a:rPr lang="en-GB" sz="4000" dirty="0">
                <a:solidFill>
                  <a:srgbClr val="FFFFFF"/>
                </a:solidFill>
              </a:rPr>
              <a:t>Engaging with the audience: social networks as an editorial tool</a:t>
            </a:r>
          </a:p>
          <a:p>
            <a:endParaRPr lang="en-GB" sz="800" dirty="0">
              <a:solidFill>
                <a:srgbClr val="FFFFFF"/>
              </a:solidFill>
            </a:endParaRPr>
          </a:p>
          <a:p>
            <a:r>
              <a:rPr lang="en-GB" sz="4000" dirty="0">
                <a:solidFill>
                  <a:srgbClr val="FFFFFF"/>
                </a:solidFill>
              </a:rPr>
              <a:t> Framing stories: rethinking language and context </a:t>
            </a:r>
          </a:p>
          <a:p>
            <a:endParaRPr lang="en-GB" sz="800" dirty="0">
              <a:solidFill>
                <a:srgbClr val="FFFFFF"/>
              </a:solidFill>
            </a:endParaRPr>
          </a:p>
          <a:p>
            <a:r>
              <a:rPr lang="en-GB" sz="4000" dirty="0">
                <a:solidFill>
                  <a:srgbClr val="FFFFFF"/>
                </a:solidFill>
              </a:rPr>
              <a:t>Constructive and positive journalism. </a:t>
            </a:r>
          </a:p>
          <a:p>
            <a:endParaRPr lang="en-GB" sz="800" dirty="0">
              <a:solidFill>
                <a:srgbClr val="FFFFFF"/>
              </a:solidFill>
            </a:endParaRPr>
          </a:p>
          <a:p>
            <a:r>
              <a:rPr lang="en-GB" sz="4000" dirty="0">
                <a:solidFill>
                  <a:srgbClr val="FFFFFF"/>
                </a:solidFill>
              </a:rPr>
              <a:t>Public Alliances to Defend Pluralism </a:t>
            </a:r>
          </a:p>
        </p:txBody>
      </p:sp>
    </p:spTree>
    <p:extLst>
      <p:ext uri="{BB962C8B-B14F-4D97-AF65-F5344CB8AC3E}">
        <p14:creationId xmlns:p14="http://schemas.microsoft.com/office/powerpoint/2010/main" xmlns="" val="314957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7088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915400" cy="136815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/>
                <a:cs typeface="Bookman Old Style"/>
              </a:rPr>
              <a:t>Rules of the Game have Changed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21" y="980727"/>
            <a:ext cx="8915400" cy="6087074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4000" dirty="0">
                <a:solidFill>
                  <a:schemeClr val="bg1"/>
                </a:solidFill>
              </a:rPr>
              <a:t>The open information landscape is more polarized, more </a:t>
            </a:r>
            <a:r>
              <a:rPr lang="en-US" sz="4000" dirty="0" err="1">
                <a:solidFill>
                  <a:schemeClr val="bg1"/>
                </a:solidFill>
              </a:rPr>
              <a:t>politicised</a:t>
            </a:r>
            <a:r>
              <a:rPr lang="en-US" sz="4000" dirty="0">
                <a:solidFill>
                  <a:schemeClr val="bg1"/>
                </a:solidFill>
              </a:rPr>
              <a:t> and more dangerous.</a:t>
            </a:r>
          </a:p>
          <a:p>
            <a:r>
              <a:rPr lang="en-US" sz="4000" dirty="0">
                <a:solidFill>
                  <a:schemeClr val="bg1"/>
                </a:solidFill>
              </a:rPr>
              <a:t>Journalism is digital and democratized, but it faces new challenges to survive. </a:t>
            </a:r>
          </a:p>
          <a:p>
            <a:r>
              <a:rPr lang="en-US" sz="4000" dirty="0">
                <a:solidFill>
                  <a:schemeClr val="bg1"/>
                </a:solidFill>
              </a:rPr>
              <a:t>Technology is driving change, but we don’t fully understand it’s impact on our lives. </a:t>
            </a:r>
          </a:p>
        </p:txBody>
      </p:sp>
    </p:spTree>
    <p:extLst>
      <p:ext uri="{BB962C8B-B14F-4D97-AF65-F5344CB8AC3E}">
        <p14:creationId xmlns:p14="http://schemas.microsoft.com/office/powerpoint/2010/main" xmlns="" val="18819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0" y="-315416"/>
            <a:ext cx="9266844" cy="71734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What Must We Do Now?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554600" cy="573325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Challenge fact-free, abusive and intolerant communications.</a:t>
            </a:r>
          </a:p>
          <a:p>
            <a:endParaRPr lang="en-GB" sz="1000" dirty="0">
              <a:solidFill>
                <a:srgbClr val="FFFFFF"/>
              </a:solidFill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Demand responsible communications from corporate and political centres of power.</a:t>
            </a:r>
          </a:p>
          <a:p>
            <a:endParaRPr lang="en-GB" sz="1000" dirty="0">
              <a:solidFill>
                <a:srgbClr val="FFFFFF"/>
              </a:solidFill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Strengthen journalism and ethical values.</a:t>
            </a:r>
          </a:p>
          <a:p>
            <a:endParaRPr lang="en-GB" sz="1000" dirty="0">
              <a:solidFill>
                <a:srgbClr val="FFFFFF"/>
              </a:solidFill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Build a new information literacy movement to support core ethics </a:t>
            </a:r>
            <a:r>
              <a:rPr lang="en-GB" sz="3600" b="1" dirty="0">
                <a:solidFill>
                  <a:srgbClr val="F38B3C"/>
                </a:solidFill>
              </a:rPr>
              <a:t>(facts, transparency and humanity)</a:t>
            </a:r>
            <a:r>
              <a:rPr lang="en-GB" sz="3600" dirty="0">
                <a:solidFill>
                  <a:srgbClr val="FFFFFF"/>
                </a:solidFill>
              </a:rPr>
              <a:t> in the public sphere </a:t>
            </a:r>
          </a:p>
        </p:txBody>
      </p:sp>
    </p:spTree>
    <p:extLst>
      <p:ext uri="{BB962C8B-B14F-4D97-AF65-F5344CB8AC3E}">
        <p14:creationId xmlns:p14="http://schemas.microsoft.com/office/powerpoint/2010/main" xmlns="" val="165593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E78831"/>
                </a:solidFill>
                <a:latin typeface="Bookman Old Style" panose="02050604050505020204" pitchFamily="18" charset="0"/>
                <a:cs typeface="Georgia"/>
              </a:rPr>
              <a:t>Five Proposals:</a:t>
            </a:r>
            <a:endParaRPr lang="en-GB" b="1" dirty="0">
              <a:solidFill>
                <a:srgbClr val="E78831"/>
              </a:solidFill>
              <a:latin typeface="Bookman Old Style" panose="02050604050505020204" pitchFamily="18" charset="0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9145016" cy="59766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Use Ethical Journalism as an inspiration for   civil public communications.</a:t>
            </a:r>
          </a:p>
          <a:p>
            <a:r>
              <a:rPr lang="en-GB" sz="4000" dirty="0">
                <a:solidFill>
                  <a:srgbClr val="FFFFFF"/>
                </a:solidFill>
              </a:rPr>
              <a:t>Support Self-regulation and Avoid Legal Controls.</a:t>
            </a:r>
          </a:p>
          <a:p>
            <a:pPr marL="0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Self Regulation works at three levels:</a:t>
            </a:r>
          </a:p>
          <a:p>
            <a:pPr marL="457200" lvl="1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a) The Individual</a:t>
            </a:r>
          </a:p>
          <a:p>
            <a:pPr marL="457200" lvl="1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b) The Enterprise</a:t>
            </a:r>
          </a:p>
          <a:p>
            <a:pPr marL="457200" lvl="1" indent="0">
              <a:buNone/>
            </a:pPr>
            <a:r>
              <a:rPr lang="en-GB" sz="4000" dirty="0">
                <a:solidFill>
                  <a:srgbClr val="FFFFFF"/>
                </a:solidFill>
              </a:rPr>
              <a:t>c) Across the Industry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15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21542" y="0"/>
            <a:ext cx="9266844" cy="695116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60649"/>
            <a:ext cx="7886700" cy="93610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What More Can We Do?</a:t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Support Ethical Journalism</a:t>
            </a:r>
            <a:r>
              <a:rPr lang="en-GB" sz="9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sz="9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9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sz="9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9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sz="900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r>
              <a:rPr lang="en-GB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Communicate Responsibly </a:t>
            </a:r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/>
            </a:r>
            <a:b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</a:br>
            <a:endParaRPr lang="en-GB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8E4D5EAC-A70E-4409-A123-71863E01D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7503" y="1052736"/>
            <a:ext cx="6768753" cy="3960440"/>
          </a:xfrm>
        </p:spPr>
      </p:pic>
    </p:spTree>
    <p:extLst>
      <p:ext uri="{BB962C8B-B14F-4D97-AF65-F5344CB8AC3E}">
        <p14:creationId xmlns:p14="http://schemas.microsoft.com/office/powerpoint/2010/main" xmlns="" val="332570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The Digital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56984" cy="5256583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A business model (Facebook, Google, etc.)  that Ignores Publisher Responsibilities.</a:t>
            </a:r>
          </a:p>
          <a:p>
            <a:r>
              <a:rPr lang="en-GB" sz="3600" dirty="0">
                <a:solidFill>
                  <a:srgbClr val="FFFFFF"/>
                </a:solidFill>
              </a:rPr>
              <a:t>A</a:t>
            </a:r>
            <a:r>
              <a:rPr lang="en-US" sz="3600" dirty="0" err="1">
                <a:solidFill>
                  <a:schemeClr val="bg1"/>
                </a:solidFill>
                <a:cs typeface="Bookman Old Style"/>
              </a:rPr>
              <a:t>udience</a:t>
            </a:r>
            <a:r>
              <a:rPr lang="en-US" sz="3600" dirty="0">
                <a:solidFill>
                  <a:schemeClr val="bg1"/>
                </a:solidFill>
                <a:cs typeface="Bookman Old Style"/>
              </a:rPr>
              <a:t> that lacks interest in other points of view. Echo chambers and Confirmation Bias. </a:t>
            </a:r>
          </a:p>
          <a:p>
            <a:r>
              <a:rPr lang="en-US" sz="3600" dirty="0">
                <a:solidFill>
                  <a:schemeClr val="bg1"/>
                </a:solidFill>
                <a:cs typeface="Bookman Old Style"/>
              </a:rPr>
              <a:t>Online bias and targeted political propaganda that is beyond existing regulation.</a:t>
            </a:r>
          </a:p>
          <a:p>
            <a:r>
              <a:rPr lang="en-US" sz="3600" dirty="0">
                <a:solidFill>
                  <a:schemeClr val="bg1"/>
                </a:solidFill>
                <a:cs typeface="Bookman Old Style"/>
              </a:rPr>
              <a:t>How do we build values and ethics into the new communications culture?</a:t>
            </a:r>
          </a:p>
          <a:p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42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085" y="-250356"/>
            <a:ext cx="9688170" cy="7207747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The Open Information Crisis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Internet: Pressures on Journalism from all Sides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>
              <a:latin typeface="Arial Rounded MT Bold" panose="020F0704030504030204"/>
            </a:endParaRPr>
          </a:p>
          <a:p>
            <a:pPr marL="0" indent="0">
              <a:buNone/>
            </a:pPr>
            <a:endParaRPr lang="en-GB" dirty="0">
              <a:latin typeface="Arial Rounded MT Bold" panose="020F07040305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406" y="1402889"/>
            <a:ext cx="2971800" cy="28617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 State </a:t>
            </a:r>
            <a:r>
              <a:rPr lang="en-GB" sz="3200" dirty="0"/>
              <a:t> </a:t>
            </a:r>
            <a:r>
              <a:rPr lang="en-GB" sz="2000" dirty="0"/>
              <a:t>     </a:t>
            </a:r>
          </a:p>
        </p:txBody>
      </p:sp>
      <p:sp>
        <p:nvSpPr>
          <p:cNvPr id="7" name="Oval 6"/>
          <p:cNvSpPr/>
          <p:nvPr/>
        </p:nvSpPr>
        <p:spPr>
          <a:xfrm>
            <a:off x="5921146" y="1402889"/>
            <a:ext cx="2932116" cy="2878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            </a:t>
            </a:r>
            <a:r>
              <a:rPr lang="en-GB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Corporate Power </a:t>
            </a:r>
          </a:p>
        </p:txBody>
      </p:sp>
      <p:sp>
        <p:nvSpPr>
          <p:cNvPr id="10" name="Oval 9"/>
          <p:cNvSpPr/>
          <p:nvPr/>
        </p:nvSpPr>
        <p:spPr>
          <a:xfrm>
            <a:off x="2936635" y="1539443"/>
            <a:ext cx="3048000" cy="25742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Media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55094" y="2488255"/>
            <a:ext cx="1142853" cy="64272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>
            <a:off x="5206075" y="2579002"/>
            <a:ext cx="1124673" cy="638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342275" y="3850826"/>
            <a:ext cx="6248400" cy="2362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  <a:p>
            <a:pPr algn="ctr"/>
            <a:endParaRPr lang="en-GB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Citizens’ Voice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4037622" y="3221442"/>
            <a:ext cx="875406" cy="130227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1402888"/>
            <a:ext cx="9001000" cy="5150311"/>
          </a:xfrm>
          <a:prstGeom prst="rect">
            <a:avLst/>
          </a:prstGeom>
          <a:effectLst>
            <a:softEdge rad="63500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Arial Rounded MT Bold" panose="020F07040305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 Rounded MT Bold" panose="020F07040305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53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0" y="-243408"/>
            <a:ext cx="9266844" cy="72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63830" cy="75961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Open Information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23" y="1052736"/>
            <a:ext cx="8669173" cy="5574709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3600" dirty="0">
                <a:solidFill>
                  <a:schemeClr val="bg1"/>
                </a:solidFill>
              </a:rPr>
              <a:t>More Propaganda and Public Relations</a:t>
            </a:r>
          </a:p>
          <a:p>
            <a:r>
              <a:rPr lang="en-US" sz="3600" dirty="0">
                <a:solidFill>
                  <a:schemeClr val="bg1"/>
                </a:solidFill>
              </a:rPr>
              <a:t>A Flawed Culture of Communications: ”free” for all, anonymity, self-interest and fact-free – emotionally driven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Online portals that are unethical and lack transparency </a:t>
            </a:r>
          </a:p>
          <a:p>
            <a:r>
              <a:rPr lang="en-US" sz="3600" dirty="0">
                <a:solidFill>
                  <a:schemeClr val="bg1"/>
                </a:solidFill>
              </a:rPr>
              <a:t>Government failing to address the urgent crisis facing journalism and democracy </a:t>
            </a: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2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The Fake News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71" y="1124745"/>
            <a:ext cx="8479854" cy="5544616"/>
          </a:xfrm>
        </p:spPr>
        <p:txBody>
          <a:bodyPr>
            <a:noAutofit/>
          </a:bodyPr>
          <a:lstStyle/>
          <a:p>
            <a:endParaRPr lang="en-GB" sz="32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“The Deliberate Fabrication of Information with the Intention to Deceive.”</a:t>
            </a:r>
          </a:p>
          <a:p>
            <a:pPr marL="0" indent="0">
              <a:buNone/>
            </a:pPr>
            <a:endParaRPr lang="en-GB" sz="4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FFFFFF"/>
                </a:solidFill>
              </a:rPr>
              <a:t>It’s not about bad journalism. It’s about selling malicious lies and distortion. It’s Driven by extremism and unscrupulous politics.</a:t>
            </a:r>
          </a:p>
          <a:p>
            <a:pPr marL="0" indent="0">
              <a:buNone/>
            </a:pP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GB" sz="4000" b="1" dirty="0">
              <a:solidFill>
                <a:srgbClr val="F38B3C"/>
              </a:solidFill>
              <a:latin typeface="Bookman Old Style" panose="02050604050505020204" pitchFamily="18" charset="0"/>
            </a:endParaRPr>
          </a:p>
          <a:p>
            <a:endParaRPr lang="en-GB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28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915400" cy="136815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/>
                <a:cs typeface="Bookman Old Style"/>
              </a:rPr>
              <a:t>Journalism is not Free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23" y="980727"/>
            <a:ext cx="8885197" cy="5688633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r>
              <a:rPr lang="en-US" sz="4000" dirty="0">
                <a:solidFill>
                  <a:schemeClr val="bg1"/>
                </a:solidFill>
              </a:rPr>
              <a:t>Journalism not unrestrained free speech, it is constrained expression. It has public purpose and works in a framework of values. It is </a:t>
            </a:r>
            <a:r>
              <a:rPr lang="en-US" sz="4000" b="1" dirty="0">
                <a:solidFill>
                  <a:schemeClr val="bg1"/>
                </a:solidFill>
              </a:rPr>
              <a:t>Other regarding.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Free Expression gives voice to bias, and even offensive opinion including fake news.  It is </a:t>
            </a:r>
            <a:r>
              <a:rPr lang="en-US" sz="4000" b="1" dirty="0">
                <a:solidFill>
                  <a:schemeClr val="bg1"/>
                </a:solidFill>
              </a:rPr>
              <a:t>Self-regarding. 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08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570787" cy="1400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38B3C"/>
                </a:solidFill>
                <a:latin typeface="Bookman Old Style"/>
                <a:cs typeface="Bookman Old Style"/>
              </a:rPr>
              <a:t>Ethical Journalism: The 5 Core Values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5650" y="1772816"/>
            <a:ext cx="7632774" cy="472777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000" b="1" dirty="0">
              <a:solidFill>
                <a:srgbClr val="FFFFFF"/>
              </a:solidFill>
            </a:endParaRPr>
          </a:p>
          <a:p>
            <a:r>
              <a:rPr lang="en-US" sz="4000" b="1" dirty="0">
                <a:solidFill>
                  <a:srgbClr val="FFFFFF"/>
                </a:solidFill>
              </a:rPr>
              <a:t>Accuracy, and fact-based communication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Independence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Impartiality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Humanity</a:t>
            </a:r>
          </a:p>
          <a:p>
            <a:r>
              <a:rPr lang="en-US" sz="4000" b="1" dirty="0">
                <a:solidFill>
                  <a:srgbClr val="FFFFFF"/>
                </a:solidFill>
              </a:rPr>
              <a:t>Accountability and Transparency</a:t>
            </a:r>
          </a:p>
        </p:txBody>
      </p:sp>
    </p:spTree>
    <p:extLst>
      <p:ext uri="{BB962C8B-B14F-4D97-AF65-F5344CB8AC3E}">
        <p14:creationId xmlns:p14="http://schemas.microsoft.com/office/powerpoint/2010/main" xmlns="" val="236840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JN_Moving Stories_Full Report_Fiinal-page-0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905" r="-384" b="15227"/>
          <a:stretch/>
        </p:blipFill>
        <p:spPr>
          <a:xfrm>
            <a:off x="-14324" y="-21161"/>
            <a:ext cx="9266844" cy="6978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38B3C"/>
                </a:solidFill>
                <a:latin typeface="Bookman Old Style" panose="02050604050505020204" pitchFamily="18" charset="0"/>
              </a:rPr>
              <a:t>The Political Challenge</a:t>
            </a:r>
          </a:p>
        </p:txBody>
      </p:sp>
      <p:pic>
        <p:nvPicPr>
          <p:cNvPr id="5" name="Content Placeholder 4" descr="EJN_Moving Stories_Full Report_Fiinal-page-10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54" r="7766" b="66255"/>
          <a:stretch/>
        </p:blipFill>
        <p:spPr>
          <a:xfrm>
            <a:off x="1475656" y="1244600"/>
            <a:ext cx="6984776" cy="44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1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</TotalTime>
  <Words>593</Words>
  <Application>Microsoft Office PowerPoint</Application>
  <PresentationFormat>On-screen Show (4:3)</PresentationFormat>
  <Paragraphs>121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Rules of the Game have Changed</vt:lpstr>
      <vt:lpstr>The Digital Challenge</vt:lpstr>
      <vt:lpstr>  The Open Information Crisis               Internet: Pressures on Journalism from all Sides </vt:lpstr>
      <vt:lpstr>Open Information Crisis</vt:lpstr>
      <vt:lpstr>The Fake News Challenge</vt:lpstr>
      <vt:lpstr>Journalism is not Free Expression</vt:lpstr>
      <vt:lpstr>Ethical Journalism: The 5 Core Values </vt:lpstr>
      <vt:lpstr>The Political Challenge</vt:lpstr>
      <vt:lpstr>Information Wars:  A Global Crisis</vt:lpstr>
      <vt:lpstr>Hate in the News</vt:lpstr>
      <vt:lpstr>Slide 12</vt:lpstr>
      <vt:lpstr>Slide 13</vt:lpstr>
      <vt:lpstr>Slide 14</vt:lpstr>
      <vt:lpstr>Ethical Choices: Inhumanity in the News</vt:lpstr>
      <vt:lpstr>Slide 16</vt:lpstr>
      <vt:lpstr>What Can We Do?</vt:lpstr>
      <vt:lpstr>Preparing for the Future of Journalism </vt:lpstr>
      <vt:lpstr>Preparing for the Future of Journalism </vt:lpstr>
      <vt:lpstr>What Must We Do Now?</vt:lpstr>
      <vt:lpstr>Five Proposals:</vt:lpstr>
      <vt:lpstr>What More Can We Do?        Support Ethical Journalism   Communicate Responsibly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Journalism Network</dc:title>
  <dc:creator>Aidan White</dc:creator>
  <cp:lastModifiedBy>jasna</cp:lastModifiedBy>
  <cp:revision>193</cp:revision>
  <cp:lastPrinted>2016-04-26T06:20:15Z</cp:lastPrinted>
  <dcterms:created xsi:type="dcterms:W3CDTF">2015-12-16T15:50:54Z</dcterms:created>
  <dcterms:modified xsi:type="dcterms:W3CDTF">2018-02-19T09:15:35Z</dcterms:modified>
</cp:coreProperties>
</file>