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6" r:id="rId3"/>
    <p:sldId id="258" r:id="rId4"/>
    <p:sldId id="272" r:id="rId5"/>
    <p:sldId id="259" r:id="rId6"/>
    <p:sldId id="275" r:id="rId7"/>
    <p:sldId id="276" r:id="rId8"/>
    <p:sldId id="277" r:id="rId9"/>
    <p:sldId id="278" r:id="rId10"/>
    <p:sldId id="279" r:id="rId11"/>
    <p:sldId id="280" r:id="rId12"/>
    <p:sldId id="281" r:id="rId13"/>
    <p:sldId id="282" r:id="rId14"/>
    <p:sldId id="286" r:id="rId15"/>
    <p:sldId id="283" r:id="rId16"/>
    <p:sldId id="287" r:id="rId17"/>
    <p:sldId id="284" r:id="rId18"/>
    <p:sldId id="285" r:id="rId19"/>
    <p:sldId id="28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9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53C81E-3293-43EC-BC21-BA7B8EBAD6D4}" type="datetimeFigureOut">
              <a:rPr lang="sl-SI" smtClean="0"/>
              <a:t>22. 11. 2018</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59EC66-D2F3-41C3-9CE5-F7AC24A4AD41}" type="slidenum">
              <a:rPr lang="sl-SI" smtClean="0"/>
              <a:t>‹#›</a:t>
            </a:fld>
            <a:endParaRPr lang="sl-SI"/>
          </a:p>
        </p:txBody>
      </p:sp>
    </p:spTree>
    <p:extLst>
      <p:ext uri="{BB962C8B-B14F-4D97-AF65-F5344CB8AC3E}">
        <p14:creationId xmlns:p14="http://schemas.microsoft.com/office/powerpoint/2010/main" val="3614541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59EC66-D2F3-41C3-9CE5-F7AC24A4AD41}" type="slidenum">
              <a:rPr lang="sl-SI" smtClean="0"/>
              <a:t>10</a:t>
            </a:fld>
            <a:endParaRPr lang="sl-SI"/>
          </a:p>
        </p:txBody>
      </p:sp>
    </p:spTree>
    <p:extLst>
      <p:ext uri="{BB962C8B-B14F-4D97-AF65-F5344CB8AC3E}">
        <p14:creationId xmlns:p14="http://schemas.microsoft.com/office/powerpoint/2010/main" val="1895130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59EC66-D2F3-41C3-9CE5-F7AC24A4AD41}" type="slidenum">
              <a:rPr lang="sl-SI" smtClean="0"/>
              <a:t>18</a:t>
            </a:fld>
            <a:endParaRPr lang="sl-SI"/>
          </a:p>
        </p:txBody>
      </p:sp>
    </p:spTree>
    <p:extLst>
      <p:ext uri="{BB962C8B-B14F-4D97-AF65-F5344CB8AC3E}">
        <p14:creationId xmlns:p14="http://schemas.microsoft.com/office/powerpoint/2010/main" val="3727827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59EC66-D2F3-41C3-9CE5-F7AC24A4AD41}" type="slidenum">
              <a:rPr lang="sl-SI" smtClean="0"/>
              <a:t>19</a:t>
            </a:fld>
            <a:endParaRPr lang="sl-SI"/>
          </a:p>
        </p:txBody>
      </p:sp>
    </p:spTree>
    <p:extLst>
      <p:ext uri="{BB962C8B-B14F-4D97-AF65-F5344CB8AC3E}">
        <p14:creationId xmlns:p14="http://schemas.microsoft.com/office/powerpoint/2010/main" val="372782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8CB782-4758-46BA-B427-F074F1F3E11E}" type="datetimeFigureOut">
              <a:rPr lang="en-US" smtClean="0"/>
              <a:pPr/>
              <a:t>11/22/2018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73DAC6-EA6F-4CA9-81DB-3B72BD3A5F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CB782-4758-46BA-B427-F074F1F3E11E}" type="datetimeFigureOut">
              <a:rPr lang="en-US" smtClean="0"/>
              <a:pPr/>
              <a:t>11/22/2018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73DAC6-EA6F-4CA9-81DB-3B72BD3A5F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 y="5334000"/>
            <a:ext cx="1981200" cy="677108"/>
          </a:xfrm>
          <a:prstGeom prst="rect">
            <a:avLst/>
          </a:prstGeom>
          <a:noFill/>
        </p:spPr>
        <p:txBody>
          <a:bodyPr wrap="square" rtlCol="0">
            <a:spAutoFit/>
          </a:bodyPr>
          <a:lstStyle/>
          <a:p>
            <a:r>
              <a:rPr lang="en-US" dirty="0" smtClean="0">
                <a:solidFill>
                  <a:srgbClr val="3F4975"/>
                </a:solidFill>
                <a:latin typeface="Praktika Bold" pitchFamily="50" charset="0"/>
              </a:rPr>
              <a:t>Novi Sad</a:t>
            </a:r>
          </a:p>
          <a:p>
            <a:r>
              <a:rPr lang="en-US" sz="2000" dirty="0" smtClean="0">
                <a:solidFill>
                  <a:srgbClr val="3F4975"/>
                </a:solidFill>
                <a:latin typeface="Praktika Bold" pitchFamily="50" charset="0"/>
              </a:rPr>
              <a:t>23.11.2018 </a:t>
            </a:r>
            <a:endParaRPr lang="en-US" sz="2000" dirty="0">
              <a:solidFill>
                <a:srgbClr val="3F4975"/>
              </a:solidFill>
              <a:latin typeface="Praktika Bold" pitchFamily="50" charset="0"/>
            </a:endParaRPr>
          </a:p>
        </p:txBody>
      </p:sp>
      <p:sp>
        <p:nvSpPr>
          <p:cNvPr id="5" name="TextBox 4"/>
          <p:cNvSpPr txBox="1"/>
          <p:nvPr/>
        </p:nvSpPr>
        <p:spPr>
          <a:xfrm>
            <a:off x="304800" y="6172200"/>
            <a:ext cx="6096000" cy="461665"/>
          </a:xfrm>
          <a:prstGeom prst="rect">
            <a:avLst/>
          </a:prstGeom>
          <a:noFill/>
        </p:spPr>
        <p:txBody>
          <a:bodyPr wrap="square" rtlCol="0">
            <a:spAutoFit/>
          </a:bodyPr>
          <a:lstStyle/>
          <a:p>
            <a:r>
              <a:rPr lang="en-US" sz="2300" dirty="0" smtClean="0">
                <a:solidFill>
                  <a:srgbClr val="3F4974"/>
                </a:solidFill>
                <a:latin typeface="Praktika Bold" pitchFamily="50" charset="0"/>
              </a:rPr>
              <a:t>#</a:t>
            </a:r>
            <a:r>
              <a:rPr lang="en-US" sz="2300" dirty="0" err="1" smtClean="0">
                <a:solidFill>
                  <a:srgbClr val="3F4974"/>
                </a:solidFill>
                <a:latin typeface="Praktika Bold" pitchFamily="50" charset="0"/>
              </a:rPr>
              <a:t>MediaforCitizens</a:t>
            </a:r>
            <a:r>
              <a:rPr lang="en-US" sz="2300" dirty="0" smtClean="0">
                <a:solidFill>
                  <a:srgbClr val="3F4974"/>
                </a:solidFill>
                <a:latin typeface="Praktika Bold" pitchFamily="50" charset="0"/>
              </a:rPr>
              <a:t> #</a:t>
            </a:r>
            <a:r>
              <a:rPr lang="en-US" sz="2300" dirty="0" err="1" smtClean="0">
                <a:solidFill>
                  <a:srgbClr val="3F4974"/>
                </a:solidFill>
                <a:latin typeface="Praktika Bold" pitchFamily="50" charset="0"/>
              </a:rPr>
              <a:t>MediaLiteracy</a:t>
            </a:r>
            <a:r>
              <a:rPr lang="en-US" sz="2300" dirty="0" smtClean="0">
                <a:solidFill>
                  <a:srgbClr val="3F4974"/>
                </a:solidFill>
                <a:latin typeface="Praktika Bold" pitchFamily="50" charset="0"/>
              </a:rPr>
              <a:t>  #MCCM</a:t>
            </a:r>
            <a:endParaRPr lang="sr-Latn-CS" sz="2300" dirty="0">
              <a:solidFill>
                <a:srgbClr val="3F4974"/>
              </a:solidFill>
              <a:latin typeface="Praktika Bold" pitchFamily="50"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3784" y="304800"/>
            <a:ext cx="8610600" cy="1312515"/>
          </a:xfrm>
          <a:prstGeom prst="rect">
            <a:avLst/>
          </a:prstGeom>
        </p:spPr>
        <p:txBody>
          <a:bodyPr vert="horz" lIns="91440" tIns="45720" rIns="91440" bIns="45720" rtlCol="0" anchor="ctr">
            <a:noAutofit/>
          </a:bodyPr>
          <a:lstStyle/>
          <a:p>
            <a:pPr lvl="0">
              <a:lnSpc>
                <a:spcPts val="3500"/>
              </a:lnSpc>
              <a:spcBef>
                <a:spcPct val="0"/>
              </a:spcBef>
              <a:defRPr/>
            </a:pPr>
            <a:r>
              <a:rPr lang="en-US" sz="2000" b="1" kern="100" dirty="0">
                <a:solidFill>
                  <a:srgbClr val="3F4974"/>
                </a:solidFill>
                <a:latin typeface="Praktika Bold" pitchFamily="50" charset="0"/>
                <a:ea typeface="+mj-ea"/>
                <a:cs typeface="+mj-cs"/>
              </a:rPr>
              <a:t>Public policy level, MIL strategy development, strategic coordination of stakeholders</a:t>
            </a:r>
          </a:p>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603784" y="1219200"/>
            <a:ext cx="8083015" cy="5016758"/>
          </a:xfrm>
          <a:prstGeom prst="rect">
            <a:avLst/>
          </a:prstGeom>
          <a:noFill/>
        </p:spPr>
        <p:txBody>
          <a:bodyPr wrap="square" rtlCol="0">
            <a:spAutoFit/>
          </a:bodyPr>
          <a:lstStyle/>
          <a:p>
            <a:r>
              <a:rPr lang="en-US" sz="1600" b="1" dirty="0" smtClean="0">
                <a:solidFill>
                  <a:srgbClr val="3F4974"/>
                </a:solidFill>
                <a:latin typeface="Praktika Bold"/>
              </a:rPr>
              <a:t>CURRENT/ONGOING</a:t>
            </a:r>
            <a:r>
              <a:rPr lang="en-US" sz="1600" b="1" dirty="0">
                <a:solidFill>
                  <a:srgbClr val="3F4974"/>
                </a:solidFill>
                <a:latin typeface="Praktika Bold"/>
              </a:rPr>
              <a:t>:</a:t>
            </a:r>
          </a:p>
          <a:p>
            <a:r>
              <a:rPr lang="en-US" sz="1600" b="1" dirty="0" err="1" smtClean="0">
                <a:solidFill>
                  <a:srgbClr val="3F4974"/>
                </a:solidFill>
                <a:latin typeface="Praktika Bold"/>
              </a:rPr>
              <a:t>BiH</a:t>
            </a:r>
            <a:r>
              <a:rPr lang="en-US" sz="1600" b="1" dirty="0">
                <a:solidFill>
                  <a:srgbClr val="3F4974"/>
                </a:solidFill>
                <a:latin typeface="Praktika Bold"/>
              </a:rPr>
              <a:t>: </a:t>
            </a:r>
            <a:r>
              <a:rPr lang="en-US" sz="1600" dirty="0">
                <a:solidFill>
                  <a:srgbClr val="3F4974"/>
                </a:solidFill>
                <a:latin typeface="Praktika Bold"/>
              </a:rPr>
              <a:t>strategy development under Ministry of Civil Affairs (influence of regional UNESCO/EU funded project „Building Trust in Media“ and work of Institute for Social Research, FPS</a:t>
            </a:r>
            <a:r>
              <a:rPr lang="en-US" sz="1600" dirty="0" smtClean="0">
                <a:solidFill>
                  <a:srgbClr val="3F4974"/>
                </a:solidFill>
                <a:latin typeface="Praktika Bold"/>
              </a:rPr>
              <a:t>)</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a:solidFill>
                  <a:srgbClr val="3F4974"/>
                </a:solidFill>
                <a:latin typeface="Praktika Bold"/>
              </a:rPr>
              <a:t>Serbia: </a:t>
            </a:r>
            <a:r>
              <a:rPr lang="en-US" sz="1600" dirty="0">
                <a:solidFill>
                  <a:srgbClr val="3F4974"/>
                </a:solidFill>
                <a:latin typeface="Praktika Bold"/>
              </a:rPr>
              <a:t>national consultations around MIL strategic steps ad policy development, under Ministry of Culture and Information (supported through media programs of EUD</a:t>
            </a:r>
            <a:r>
              <a:rPr lang="en-US" sz="1600" dirty="0" smtClean="0">
                <a:solidFill>
                  <a:srgbClr val="3F4974"/>
                </a:solidFill>
                <a:latin typeface="Praktika Bold"/>
              </a:rPr>
              <a:t>)</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a:solidFill>
                  <a:srgbClr val="3F4974"/>
                </a:solidFill>
                <a:latin typeface="Praktika Bold"/>
              </a:rPr>
              <a:t>Montenegro: </a:t>
            </a:r>
            <a:r>
              <a:rPr lang="en-US" sz="1600" dirty="0">
                <a:solidFill>
                  <a:srgbClr val="3F4974"/>
                </a:solidFill>
                <a:latin typeface="Praktika Bold"/>
              </a:rPr>
              <a:t>initiative by the National Library, developed baseline for MIL strategy; plus new engagement by the regulatory agency for electronic media </a:t>
            </a:r>
            <a:r>
              <a:rPr lang="en-US" sz="1600" dirty="0" smtClean="0">
                <a:solidFill>
                  <a:srgbClr val="3F4974"/>
                </a:solidFill>
                <a:latin typeface="Praktika Bold"/>
              </a:rPr>
              <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a:solidFill>
                  <a:srgbClr val="3F4974"/>
                </a:solidFill>
                <a:latin typeface="Praktika Bold"/>
              </a:rPr>
              <a:t>Macedonia: </a:t>
            </a:r>
            <a:r>
              <a:rPr lang="en-US" sz="1600" dirty="0">
                <a:solidFill>
                  <a:srgbClr val="3F4974"/>
                </a:solidFill>
                <a:latin typeface="Praktika Bold"/>
              </a:rPr>
              <a:t>ongoing initiative by the regulatory agency for AVMS - „Media Literacy Network“ – coordination and policy consultations with 38 stakeholders/ members (ref. Law on AVMS obliges the regulator to promote media literacy</a:t>
            </a:r>
            <a:r>
              <a:rPr lang="en-US" sz="1600" dirty="0" smtClean="0">
                <a:solidFill>
                  <a:srgbClr val="3F4974"/>
                </a:solidFill>
                <a:latin typeface="Praktika Bold"/>
              </a:rPr>
              <a:t>).</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a:solidFill>
                  <a:srgbClr val="3F4974"/>
                </a:solidFill>
                <a:latin typeface="Praktika Bold"/>
              </a:rPr>
              <a:t>Albania: </a:t>
            </a:r>
            <a:r>
              <a:rPr lang="en-US" sz="1600" dirty="0">
                <a:solidFill>
                  <a:srgbClr val="3F4974"/>
                </a:solidFill>
                <a:latin typeface="Praktika Bold"/>
              </a:rPr>
              <a:t>adopted Digital Agenda Strategy, focus on ICT; AVMS regulator: limited engagement</a:t>
            </a:r>
          </a:p>
        </p:txBody>
      </p:sp>
    </p:spTree>
    <p:extLst>
      <p:ext uri="{BB962C8B-B14F-4D97-AF65-F5344CB8AC3E}">
        <p14:creationId xmlns:p14="http://schemas.microsoft.com/office/powerpoint/2010/main" val="213367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5208" y="761494"/>
            <a:ext cx="8610600" cy="990600"/>
          </a:xfrm>
          <a:prstGeom prst="rect">
            <a:avLst/>
          </a:prstGeom>
        </p:spPr>
        <p:txBody>
          <a:bodyPr vert="horz" lIns="91440" tIns="45720" rIns="91440" bIns="45720" rtlCol="0" anchor="ctr">
            <a:noAutofit/>
          </a:bodyPr>
          <a:lstStyle/>
          <a:p>
            <a:pPr lvl="0">
              <a:lnSpc>
                <a:spcPts val="3500"/>
              </a:lnSpc>
              <a:spcBef>
                <a:spcPct val="0"/>
              </a:spcBef>
              <a:defRPr/>
            </a:pPr>
            <a:r>
              <a:rPr lang="sl-SI" sz="2000" b="1" kern="100" dirty="0">
                <a:solidFill>
                  <a:srgbClr val="3F4974"/>
                </a:solidFill>
                <a:latin typeface="Praktika Bold" pitchFamily="50" charset="0"/>
              </a:rPr>
              <a:t>Public authorities/bodies </a:t>
            </a:r>
          </a:p>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765208" y="1371600"/>
            <a:ext cx="7921592" cy="4524315"/>
          </a:xfrm>
          <a:prstGeom prst="rect">
            <a:avLst/>
          </a:prstGeom>
          <a:noFill/>
        </p:spPr>
        <p:txBody>
          <a:bodyPr wrap="square" rtlCol="0">
            <a:spAutoFit/>
          </a:bodyPr>
          <a:lstStyle/>
          <a:p>
            <a:r>
              <a:rPr lang="en-US" sz="1600" b="1" dirty="0">
                <a:solidFill>
                  <a:srgbClr val="3F4974"/>
                </a:solidFill>
                <a:latin typeface="Praktika Bold"/>
              </a:rPr>
              <a:t>NEW INITIATIVES, GOOD PRACTICES:</a:t>
            </a:r>
          </a:p>
          <a:p>
            <a:r>
              <a:rPr lang="en-US" sz="1600" b="1" dirty="0" err="1" smtClean="0">
                <a:solidFill>
                  <a:srgbClr val="3F4974"/>
                </a:solidFill>
                <a:latin typeface="Praktika Bold"/>
              </a:rPr>
              <a:t>BiH</a:t>
            </a:r>
            <a:r>
              <a:rPr lang="en-US" sz="1600" b="1" dirty="0">
                <a:solidFill>
                  <a:srgbClr val="3F4974"/>
                </a:solidFill>
                <a:latin typeface="Praktika Bold"/>
              </a:rPr>
              <a:t>: 2018: </a:t>
            </a:r>
            <a:r>
              <a:rPr lang="en-US" sz="1600" dirty="0">
                <a:solidFill>
                  <a:srgbClr val="3F4974"/>
                </a:solidFill>
                <a:latin typeface="Praktika Bold"/>
              </a:rPr>
              <a:t>„Strengthening media literacy of children in </a:t>
            </a:r>
            <a:r>
              <a:rPr lang="en-US" sz="1600" dirty="0" err="1">
                <a:solidFill>
                  <a:srgbClr val="3F4974"/>
                </a:solidFill>
                <a:latin typeface="Praktika Bold"/>
              </a:rPr>
              <a:t>Republika</a:t>
            </a:r>
            <a:r>
              <a:rPr lang="en-US" sz="1600" dirty="0">
                <a:solidFill>
                  <a:srgbClr val="3F4974"/>
                </a:solidFill>
                <a:latin typeface="Praktika Bold"/>
              </a:rPr>
              <a:t> </a:t>
            </a:r>
            <a:r>
              <a:rPr lang="en-US" sz="1600" dirty="0" err="1">
                <a:solidFill>
                  <a:srgbClr val="3F4974"/>
                </a:solidFill>
                <a:latin typeface="Praktika Bold"/>
              </a:rPr>
              <a:t>Srpska</a:t>
            </a:r>
            <a:r>
              <a:rPr lang="en-US" sz="1600" dirty="0">
                <a:solidFill>
                  <a:srgbClr val="3F4974"/>
                </a:solidFill>
                <a:latin typeface="Praktika Bold"/>
              </a:rPr>
              <a:t>“ – 3 year project, set of awareness raising </a:t>
            </a:r>
            <a:r>
              <a:rPr lang="en-US" sz="1600" dirty="0" smtClean="0">
                <a:solidFill>
                  <a:srgbClr val="3F4974"/>
                </a:solidFill>
                <a:latin typeface="Praktika Bold"/>
              </a:rPr>
              <a:t>activities </a:t>
            </a:r>
            <a:r>
              <a:rPr lang="en-US" sz="1600" dirty="0">
                <a:solidFill>
                  <a:srgbClr val="3F4974"/>
                </a:solidFill>
                <a:latin typeface="Praktika Bold"/>
              </a:rPr>
              <a:t>by Ministry of Communication and Traffic of </a:t>
            </a:r>
            <a:r>
              <a:rPr lang="en-US" sz="1600" dirty="0" err="1">
                <a:solidFill>
                  <a:srgbClr val="3F4974"/>
                </a:solidFill>
                <a:latin typeface="Praktika Bold"/>
              </a:rPr>
              <a:t>Republika</a:t>
            </a:r>
            <a:r>
              <a:rPr lang="en-US" sz="1600" dirty="0">
                <a:solidFill>
                  <a:srgbClr val="3F4974"/>
                </a:solidFill>
                <a:latin typeface="Praktika Bold"/>
              </a:rPr>
              <a:t> </a:t>
            </a:r>
            <a:r>
              <a:rPr lang="en-US" sz="1600" dirty="0" err="1">
                <a:solidFill>
                  <a:srgbClr val="3F4974"/>
                </a:solidFill>
                <a:latin typeface="Praktika Bold"/>
              </a:rPr>
              <a:t>Srpska</a:t>
            </a:r>
            <a:r>
              <a:rPr lang="en-US" sz="1600" dirty="0">
                <a:solidFill>
                  <a:srgbClr val="3F4974"/>
                </a:solidFill>
                <a:latin typeface="Praktika Bold"/>
              </a:rPr>
              <a:t> in cooperation with Ministry of Education and Culture, </a:t>
            </a:r>
            <a:r>
              <a:rPr lang="en-US" sz="1600" dirty="0" err="1" smtClean="0">
                <a:solidFill>
                  <a:srgbClr val="3F4974"/>
                </a:solidFill>
                <a:latin typeface="Praktika Bold"/>
              </a:rPr>
              <a:t>Pedago</a:t>
            </a:r>
            <a:r>
              <a:rPr lang="sl-SI" sz="1600" dirty="0" smtClean="0">
                <a:solidFill>
                  <a:srgbClr val="3F4974"/>
                </a:solidFill>
                <a:latin typeface="Praktika Bold"/>
              </a:rPr>
              <a:t>g</a:t>
            </a:r>
            <a:r>
              <a:rPr lang="en-US" sz="1600" dirty="0" err="1" smtClean="0">
                <a:solidFill>
                  <a:srgbClr val="3F4974"/>
                </a:solidFill>
                <a:latin typeface="Praktika Bold"/>
              </a:rPr>
              <a:t>ical</a:t>
            </a:r>
            <a:r>
              <a:rPr lang="en-US" sz="1600" dirty="0" smtClean="0">
                <a:solidFill>
                  <a:srgbClr val="3F4974"/>
                </a:solidFill>
                <a:latin typeface="Praktika Bold"/>
              </a:rPr>
              <a:t> </a:t>
            </a:r>
            <a:r>
              <a:rPr lang="en-US" sz="1600" dirty="0">
                <a:solidFill>
                  <a:srgbClr val="3F4974"/>
                </a:solidFill>
                <a:latin typeface="Praktika Bold"/>
              </a:rPr>
              <a:t>Institute and RTV </a:t>
            </a:r>
            <a:r>
              <a:rPr lang="en-US" sz="1600" dirty="0" err="1">
                <a:solidFill>
                  <a:srgbClr val="3F4974"/>
                </a:solidFill>
                <a:latin typeface="Praktika Bold"/>
              </a:rPr>
              <a:t>Republika</a:t>
            </a:r>
            <a:r>
              <a:rPr lang="en-US" sz="1600" dirty="0">
                <a:solidFill>
                  <a:srgbClr val="3F4974"/>
                </a:solidFill>
                <a:latin typeface="Praktika Bold"/>
              </a:rPr>
              <a:t> </a:t>
            </a:r>
            <a:r>
              <a:rPr lang="en-US" sz="1600" dirty="0" err="1">
                <a:solidFill>
                  <a:srgbClr val="3F4974"/>
                </a:solidFill>
                <a:latin typeface="Praktika Bold"/>
              </a:rPr>
              <a:t>Srpska</a:t>
            </a:r>
            <a:r>
              <a:rPr lang="en-US" sz="1600" dirty="0">
                <a:solidFill>
                  <a:srgbClr val="3F4974"/>
                </a:solidFill>
                <a:latin typeface="Praktika Bold"/>
              </a:rPr>
              <a:t>, within state budget, no separate funds dedicated, based on enthusiasm</a:t>
            </a:r>
          </a:p>
          <a:p>
            <a:endParaRPr lang="en-US" sz="1600" b="1" dirty="0">
              <a:solidFill>
                <a:srgbClr val="3F4974"/>
              </a:solidFill>
              <a:latin typeface="Praktika Bold"/>
            </a:endParaRPr>
          </a:p>
          <a:p>
            <a:r>
              <a:rPr lang="en-US" sz="1600" b="1" dirty="0">
                <a:solidFill>
                  <a:srgbClr val="3F4974"/>
                </a:solidFill>
                <a:latin typeface="Praktika Bold"/>
              </a:rPr>
              <a:t>Montenegro: 2018: </a:t>
            </a:r>
            <a:r>
              <a:rPr lang="en-US" sz="1600" dirty="0">
                <a:solidFill>
                  <a:srgbClr val="3F4974"/>
                </a:solidFill>
                <a:latin typeface="Praktika Bold"/>
              </a:rPr>
              <a:t>Agency for Electronic Media (regulatory authority) - research on media use among children and parents + awareness campaign – 3 year project – in </a:t>
            </a:r>
            <a:r>
              <a:rPr lang="en-US" sz="1600" dirty="0" err="1" smtClean="0">
                <a:solidFill>
                  <a:srgbClr val="3F4974"/>
                </a:solidFill>
                <a:latin typeface="Praktika Bold"/>
              </a:rPr>
              <a:t>coope</a:t>
            </a:r>
            <a:r>
              <a:rPr lang="sl-SI" sz="1600" dirty="0" smtClean="0">
                <a:solidFill>
                  <a:srgbClr val="3F4974"/>
                </a:solidFill>
                <a:latin typeface="Praktika Bold"/>
              </a:rPr>
              <a:t>ra</a:t>
            </a:r>
            <a:r>
              <a:rPr lang="en-US" sz="1600" dirty="0" err="1" smtClean="0">
                <a:solidFill>
                  <a:srgbClr val="3F4974"/>
                </a:solidFill>
                <a:latin typeface="Praktika Bold"/>
              </a:rPr>
              <a:t>tion</a:t>
            </a:r>
            <a:r>
              <a:rPr lang="en-US" sz="1600" dirty="0" smtClean="0">
                <a:solidFill>
                  <a:srgbClr val="3F4974"/>
                </a:solidFill>
                <a:latin typeface="Praktika Bold"/>
              </a:rPr>
              <a:t> </a:t>
            </a:r>
            <a:r>
              <a:rPr lang="en-US" sz="1600" dirty="0">
                <a:solidFill>
                  <a:srgbClr val="3F4974"/>
                </a:solidFill>
                <a:latin typeface="Praktika Bold"/>
              </a:rPr>
              <a:t>with UNICEF</a:t>
            </a:r>
          </a:p>
          <a:p>
            <a:endParaRPr lang="en-US" sz="1600" b="1" dirty="0">
              <a:solidFill>
                <a:srgbClr val="3F4974"/>
              </a:solidFill>
              <a:latin typeface="Praktika Bold"/>
            </a:endParaRPr>
          </a:p>
          <a:p>
            <a:r>
              <a:rPr lang="en-US" sz="1600" b="1" dirty="0">
                <a:solidFill>
                  <a:srgbClr val="3F4974"/>
                </a:solidFill>
                <a:latin typeface="Praktika Bold"/>
              </a:rPr>
              <a:t>CONTINUOUS WORK:</a:t>
            </a:r>
          </a:p>
          <a:p>
            <a:r>
              <a:rPr lang="en-US" sz="1600" b="1" dirty="0">
                <a:solidFill>
                  <a:srgbClr val="3F4974"/>
                </a:solidFill>
                <a:latin typeface="Praktika Bold"/>
              </a:rPr>
              <a:t>Macedonia: </a:t>
            </a:r>
            <a:r>
              <a:rPr lang="en-US" sz="1600" dirty="0">
                <a:solidFill>
                  <a:srgbClr val="3F4974"/>
                </a:solidFill>
                <a:latin typeface="Praktika Bold"/>
              </a:rPr>
              <a:t>Agency for AVMS: strategic documents, surveys, education materials for elementary schools, awareness campaigns targeting general public etc. – based on the 2013 legal obligation </a:t>
            </a:r>
            <a:r>
              <a:rPr lang="en-US" sz="1600" dirty="0" smtClean="0">
                <a:solidFill>
                  <a:srgbClr val="3F4974"/>
                </a:solidFill>
                <a:latin typeface="Praktika Bold"/>
              </a:rPr>
              <a:t>to</a:t>
            </a:r>
            <a:r>
              <a:rPr lang="sl-SI" sz="1600" dirty="0" smtClean="0">
                <a:solidFill>
                  <a:srgbClr val="3F4974"/>
                </a:solidFill>
                <a:latin typeface="Praktika Bold"/>
              </a:rPr>
              <a:t> </a:t>
            </a:r>
            <a:r>
              <a:rPr lang="sl-SI" sz="1600" dirty="0" err="1" smtClean="0">
                <a:solidFill>
                  <a:srgbClr val="3F4974"/>
                </a:solidFill>
                <a:latin typeface="Praktika Bold"/>
              </a:rPr>
              <a:t>promote</a:t>
            </a:r>
            <a:r>
              <a:rPr lang="sl-SI" sz="1600" dirty="0" smtClean="0">
                <a:solidFill>
                  <a:srgbClr val="3F4974"/>
                </a:solidFill>
                <a:latin typeface="Praktika Bold"/>
              </a:rPr>
              <a:t> MIL</a:t>
            </a:r>
            <a:r>
              <a:rPr lang="en-US" sz="1600" dirty="0" smtClean="0">
                <a:solidFill>
                  <a:srgbClr val="3F4974"/>
                </a:solidFill>
                <a:latin typeface="Praktika Bold"/>
              </a:rPr>
              <a:t> </a:t>
            </a:r>
            <a:endParaRPr lang="en-US" sz="1600" dirty="0">
              <a:solidFill>
                <a:srgbClr val="3F4974"/>
              </a:solidFill>
              <a:latin typeface="Praktika Bold"/>
            </a:endParaRPr>
          </a:p>
        </p:txBody>
      </p:sp>
    </p:spTree>
    <p:extLst>
      <p:ext uri="{BB962C8B-B14F-4D97-AF65-F5344CB8AC3E}">
        <p14:creationId xmlns:p14="http://schemas.microsoft.com/office/powerpoint/2010/main" val="1529996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2000" y="457200"/>
            <a:ext cx="8610600" cy="914400"/>
          </a:xfrm>
          <a:prstGeom prst="rect">
            <a:avLst/>
          </a:prstGeom>
        </p:spPr>
        <p:txBody>
          <a:bodyPr vert="horz" lIns="91440" tIns="45720" rIns="91440" bIns="45720" rtlCol="0" anchor="ctr">
            <a:noAutofit/>
          </a:bodyPr>
          <a:lstStyle/>
          <a:p>
            <a:pPr lvl="0">
              <a:lnSpc>
                <a:spcPts val="3500"/>
              </a:lnSpc>
              <a:spcBef>
                <a:spcPct val="0"/>
              </a:spcBef>
              <a:defRPr/>
            </a:pPr>
            <a:r>
              <a:rPr lang="sl-SI" sz="2000" b="1" kern="100" dirty="0">
                <a:solidFill>
                  <a:srgbClr val="3F4974"/>
                </a:solidFill>
                <a:latin typeface="Praktika Bold" pitchFamily="50" charset="0"/>
              </a:rPr>
              <a:t>MIL in formal education</a:t>
            </a:r>
          </a:p>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762000" y="1143000"/>
            <a:ext cx="7467600" cy="5016758"/>
          </a:xfrm>
          <a:prstGeom prst="rect">
            <a:avLst/>
          </a:prstGeom>
          <a:noFill/>
        </p:spPr>
        <p:txBody>
          <a:bodyPr wrap="square" rtlCol="0">
            <a:spAutoFit/>
          </a:bodyPr>
          <a:lstStyle/>
          <a:p>
            <a:r>
              <a:rPr lang="en-US" sz="1600" b="1" dirty="0">
                <a:solidFill>
                  <a:srgbClr val="3F4974"/>
                </a:solidFill>
                <a:latin typeface="Praktika Bold"/>
              </a:rPr>
              <a:t>Albania: </a:t>
            </a:r>
            <a:r>
              <a:rPr lang="en-US" sz="1600" dirty="0">
                <a:solidFill>
                  <a:srgbClr val="3F4974"/>
                </a:solidFill>
                <a:latin typeface="Praktika Bold"/>
              </a:rPr>
              <a:t>no specific subject in elementary or secondary schools but some aspects of MIL addressed through other subjects, focus more on ICT skills (previous/2010 AMI initiative and strategic work on curricula and </a:t>
            </a:r>
            <a:r>
              <a:rPr lang="en-US" sz="1600" dirty="0" err="1">
                <a:solidFill>
                  <a:srgbClr val="3F4974"/>
                </a:solidFill>
                <a:latin typeface="Praktika Bold"/>
              </a:rPr>
              <a:t>texbooks</a:t>
            </a:r>
            <a:r>
              <a:rPr lang="en-US" sz="1600" dirty="0">
                <a:solidFill>
                  <a:srgbClr val="3F4974"/>
                </a:solidFill>
                <a:latin typeface="Praktika Bold"/>
              </a:rPr>
              <a:t> and initiative failed</a:t>
            </a:r>
            <a:r>
              <a:rPr lang="en-US" sz="1600" dirty="0" smtClean="0">
                <a:solidFill>
                  <a:srgbClr val="3F4974"/>
                </a:solidFill>
                <a:latin typeface="Praktika Bold"/>
              </a:rPr>
              <a:t>)</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err="1">
                <a:solidFill>
                  <a:srgbClr val="3F4974"/>
                </a:solidFill>
                <a:latin typeface="Praktika Bold"/>
              </a:rPr>
              <a:t>BiH</a:t>
            </a:r>
            <a:r>
              <a:rPr lang="en-US" sz="1600" b="1" dirty="0">
                <a:solidFill>
                  <a:srgbClr val="3F4974"/>
                </a:solidFill>
                <a:latin typeface="Praktika Bold"/>
              </a:rPr>
              <a:t>: </a:t>
            </a:r>
            <a:r>
              <a:rPr lang="en-US" sz="1600" dirty="0">
                <a:solidFill>
                  <a:srgbClr val="3F4974"/>
                </a:solidFill>
                <a:latin typeface="Praktika Bold"/>
              </a:rPr>
              <a:t>„underrepresented“, no specific subject, some aspects of MIL addressed through other </a:t>
            </a:r>
            <a:r>
              <a:rPr lang="en-US" sz="1600" dirty="0" smtClean="0">
                <a:solidFill>
                  <a:srgbClr val="3F4974"/>
                </a:solidFill>
                <a:latin typeface="Praktika Bold"/>
              </a:rPr>
              <a:t>subjects</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a:solidFill>
                  <a:srgbClr val="3F4974"/>
                </a:solidFill>
                <a:latin typeface="Praktika Bold"/>
              </a:rPr>
              <a:t>Macedonia: </a:t>
            </a:r>
            <a:r>
              <a:rPr lang="en-US" sz="1600" dirty="0">
                <a:solidFill>
                  <a:srgbClr val="3F4974"/>
                </a:solidFill>
                <a:latin typeface="Praktika Bold"/>
              </a:rPr>
              <a:t>„in chaotic manner“, in different subjects, focus on „media culture“ (previous/2009-2011 MIM </a:t>
            </a:r>
            <a:r>
              <a:rPr lang="en-US" sz="1600" dirty="0" err="1">
                <a:solidFill>
                  <a:srgbClr val="3F4974"/>
                </a:solidFill>
                <a:latin typeface="Praktika Bold"/>
              </a:rPr>
              <a:t>initative</a:t>
            </a:r>
            <a:r>
              <a:rPr lang="en-US" sz="1600" dirty="0">
                <a:solidFill>
                  <a:srgbClr val="3F4974"/>
                </a:solidFill>
                <a:latin typeface="Praktika Bold"/>
              </a:rPr>
              <a:t> and strategic work on training of 1,000 teachers failed</a:t>
            </a:r>
            <a:r>
              <a:rPr lang="en-US" sz="1600" dirty="0" smtClean="0">
                <a:solidFill>
                  <a:srgbClr val="3F4974"/>
                </a:solidFill>
                <a:latin typeface="Praktika Bold"/>
              </a:rPr>
              <a:t>)</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a:solidFill>
                  <a:srgbClr val="3F4974"/>
                </a:solidFill>
                <a:latin typeface="Praktika Bold"/>
              </a:rPr>
              <a:t>Montenegro: </a:t>
            </a:r>
            <a:r>
              <a:rPr lang="en-US" sz="1600" dirty="0">
                <a:solidFill>
                  <a:srgbClr val="3F4974"/>
                </a:solidFill>
                <a:latin typeface="Praktika Bold"/>
              </a:rPr>
              <a:t>optional subject Media Literacy in gymnasiums since 2008, decline of interest among students; </a:t>
            </a:r>
          </a:p>
          <a:p>
            <a:r>
              <a:rPr lang="en-US" sz="1600" dirty="0">
                <a:solidFill>
                  <a:srgbClr val="3F4974"/>
                </a:solidFill>
                <a:latin typeface="Praktika Bold"/>
              </a:rPr>
              <a:t>2018 – new subject for university students of media studies and journalism at FPS in </a:t>
            </a:r>
            <a:r>
              <a:rPr lang="en-US" sz="1600" dirty="0" err="1">
                <a:solidFill>
                  <a:srgbClr val="3F4974"/>
                </a:solidFill>
                <a:latin typeface="Praktika Bold"/>
              </a:rPr>
              <a:t>Podgorica</a:t>
            </a:r>
            <a:r>
              <a:rPr lang="en-US" sz="1600" dirty="0" smtClean="0">
                <a:solidFill>
                  <a:srgbClr val="3F4974"/>
                </a:solidFill>
                <a:latin typeface="Praktika Bold"/>
              </a:rPr>
              <a:t>.</a:t>
            </a:r>
            <a:br>
              <a:rPr lang="en-US" sz="1600" dirty="0" smtClean="0">
                <a:solidFill>
                  <a:srgbClr val="3F4974"/>
                </a:solidFill>
                <a:latin typeface="Praktika Bold"/>
              </a:rPr>
            </a:br>
            <a:endParaRPr lang="en-US" sz="1600" dirty="0">
              <a:solidFill>
                <a:srgbClr val="3F4974"/>
              </a:solidFill>
              <a:latin typeface="Praktika Bold"/>
            </a:endParaRPr>
          </a:p>
          <a:p>
            <a:r>
              <a:rPr lang="en-US" sz="1600" b="1" dirty="0">
                <a:solidFill>
                  <a:srgbClr val="3F4974"/>
                </a:solidFill>
                <a:latin typeface="Praktika Bold"/>
              </a:rPr>
              <a:t>Serbia: </a:t>
            </a:r>
            <a:r>
              <a:rPr lang="en-US" sz="1600" dirty="0">
                <a:solidFill>
                  <a:srgbClr val="3F4974"/>
                </a:solidFill>
                <a:latin typeface="Praktika Bold"/>
              </a:rPr>
              <a:t>2018: news optional subject/program „Language, media and culture“  in </a:t>
            </a:r>
            <a:r>
              <a:rPr lang="en-US" sz="1600" dirty="0" smtClean="0">
                <a:solidFill>
                  <a:srgbClr val="3F4974"/>
                </a:solidFill>
                <a:latin typeface="Praktika Bold"/>
              </a:rPr>
              <a:t>gymnasiums</a:t>
            </a:r>
            <a:endParaRPr lang="en-US" sz="1600" dirty="0">
              <a:solidFill>
                <a:srgbClr val="3F4974"/>
              </a:solidFill>
              <a:latin typeface="Praktika Bold"/>
            </a:endParaRPr>
          </a:p>
        </p:txBody>
      </p:sp>
    </p:spTree>
    <p:extLst>
      <p:ext uri="{BB962C8B-B14F-4D97-AF65-F5344CB8AC3E}">
        <p14:creationId xmlns:p14="http://schemas.microsoft.com/office/powerpoint/2010/main" val="2829245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2000" y="660133"/>
            <a:ext cx="8610600" cy="863867"/>
          </a:xfrm>
          <a:prstGeom prst="rect">
            <a:avLst/>
          </a:prstGeom>
        </p:spPr>
        <p:txBody>
          <a:bodyPr vert="horz" lIns="91440" tIns="45720" rIns="91440" bIns="45720" rtlCol="0" anchor="ctr">
            <a:noAutofit/>
          </a:bodyPr>
          <a:lstStyle/>
          <a:p>
            <a:pPr lvl="0">
              <a:lnSpc>
                <a:spcPts val="3500"/>
              </a:lnSpc>
              <a:spcBef>
                <a:spcPct val="0"/>
              </a:spcBef>
              <a:defRPr/>
            </a:pPr>
            <a:r>
              <a:rPr lang="sr-Latn-CS" sz="2000" b="1" kern="100" dirty="0" smtClean="0">
                <a:solidFill>
                  <a:srgbClr val="3F4974"/>
                </a:solidFill>
                <a:latin typeface="Praktika Bold" pitchFamily="50" charset="0"/>
              </a:rPr>
              <a:t>Civil society organisations for MIL</a:t>
            </a:r>
          </a:p>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762000" y="1905000"/>
            <a:ext cx="7924800" cy="3785652"/>
          </a:xfrm>
          <a:prstGeom prst="rect">
            <a:avLst/>
          </a:prstGeom>
          <a:noFill/>
        </p:spPr>
        <p:txBody>
          <a:bodyPr wrap="square" rtlCol="0">
            <a:spAutoFit/>
          </a:bodyPr>
          <a:lstStyle/>
          <a:p>
            <a:r>
              <a:rPr lang="sl-SI" sz="1600" b="1" dirty="0">
                <a:solidFill>
                  <a:srgbClr val="3F4974"/>
                </a:solidFill>
                <a:latin typeface="Praktika Medium" pitchFamily="50" charset="0"/>
              </a:rPr>
              <a:t>Pioneers,</a:t>
            </a:r>
            <a:r>
              <a:rPr lang="sl-SI" sz="1600" dirty="0">
                <a:solidFill>
                  <a:srgbClr val="3F4974"/>
                </a:solidFill>
                <a:latin typeface="Praktika Medium" pitchFamily="50" charset="0"/>
              </a:rPr>
              <a:t> more than 10 years of engagement in promotion of media literacy. </a:t>
            </a:r>
          </a:p>
          <a:p>
            <a:endParaRPr lang="sl-SI" sz="1600" dirty="0">
              <a:solidFill>
                <a:srgbClr val="3F4974"/>
              </a:solidFill>
              <a:latin typeface="Praktika Medium" pitchFamily="50" charset="0"/>
            </a:endParaRPr>
          </a:p>
          <a:p>
            <a:r>
              <a:rPr lang="sl-SI" sz="1600" b="1" dirty="0">
                <a:solidFill>
                  <a:srgbClr val="3F4974"/>
                </a:solidFill>
                <a:latin typeface="Praktika Medium" pitchFamily="50" charset="0"/>
              </a:rPr>
              <a:t>Project-based</a:t>
            </a:r>
            <a:r>
              <a:rPr lang="sl-SI" sz="1600" dirty="0">
                <a:solidFill>
                  <a:srgbClr val="3F4974"/>
                </a:solidFill>
                <a:latin typeface="Praktika Medium" pitchFamily="50" charset="0"/>
              </a:rPr>
              <a:t> (short term projects), dependent on donor support. </a:t>
            </a:r>
            <a:r>
              <a:rPr lang="en-US" sz="1600" dirty="0" smtClean="0">
                <a:solidFill>
                  <a:srgbClr val="3F4974"/>
                </a:solidFill>
                <a:latin typeface="Praktika Medium" pitchFamily="50" charset="0"/>
              </a:rPr>
              <a:t/>
            </a:r>
            <a:br>
              <a:rPr lang="en-US" sz="1600" dirty="0" smtClean="0">
                <a:solidFill>
                  <a:srgbClr val="3F4974"/>
                </a:solidFill>
                <a:latin typeface="Praktika Medium" pitchFamily="50" charset="0"/>
              </a:rPr>
            </a:br>
            <a:endParaRPr lang="sl-SI" sz="1600" dirty="0" smtClean="0">
              <a:solidFill>
                <a:srgbClr val="3F4974"/>
              </a:solidFill>
              <a:latin typeface="Praktika Medium" pitchFamily="50" charset="0"/>
            </a:endParaRPr>
          </a:p>
          <a:p>
            <a:r>
              <a:rPr lang="sl-SI" sz="1600" b="1" dirty="0" err="1" smtClean="0">
                <a:solidFill>
                  <a:srgbClr val="3F4974"/>
                </a:solidFill>
                <a:latin typeface="Praktika Medium" pitchFamily="50" charset="0"/>
              </a:rPr>
              <a:t>Main</a:t>
            </a:r>
            <a:r>
              <a:rPr lang="sl-SI" sz="1600" b="1" dirty="0" smtClean="0">
                <a:solidFill>
                  <a:srgbClr val="3F4974"/>
                </a:solidFill>
                <a:latin typeface="Praktika Medium" pitchFamily="50" charset="0"/>
              </a:rPr>
              <a:t> </a:t>
            </a:r>
            <a:r>
              <a:rPr lang="sl-SI" sz="1600" b="1" dirty="0">
                <a:solidFill>
                  <a:srgbClr val="3F4974"/>
                </a:solidFill>
                <a:latin typeface="Praktika Medium" pitchFamily="50" charset="0"/>
              </a:rPr>
              <a:t>donors:</a:t>
            </a:r>
            <a:r>
              <a:rPr lang="sl-SI" sz="1600" dirty="0">
                <a:solidFill>
                  <a:srgbClr val="3F4974"/>
                </a:solidFill>
                <a:latin typeface="Praktika Medium" pitchFamily="50" charset="0"/>
              </a:rPr>
              <a:t> EU, USAID, NED</a:t>
            </a:r>
            <a:r>
              <a:rPr lang="sl-SI" sz="1600" dirty="0" smtClean="0">
                <a:solidFill>
                  <a:srgbClr val="3F4974"/>
                </a:solidFill>
                <a:latin typeface="Praktika Medium" pitchFamily="50" charset="0"/>
              </a:rPr>
              <a:t>…</a:t>
            </a:r>
            <a:r>
              <a:rPr lang="en-US" sz="1600" dirty="0" smtClean="0">
                <a:solidFill>
                  <a:srgbClr val="3F4974"/>
                </a:solidFill>
                <a:latin typeface="Praktika Medium" pitchFamily="50" charset="0"/>
              </a:rPr>
              <a:t/>
            </a:r>
            <a:br>
              <a:rPr lang="en-US" sz="1600" dirty="0" smtClean="0">
                <a:solidFill>
                  <a:srgbClr val="3F4974"/>
                </a:solidFill>
                <a:latin typeface="Praktika Medium" pitchFamily="50" charset="0"/>
              </a:rPr>
            </a:br>
            <a:endParaRPr lang="sl-SI" sz="1600" dirty="0">
              <a:solidFill>
                <a:srgbClr val="3F4974"/>
              </a:solidFill>
              <a:latin typeface="Praktika Medium" pitchFamily="50" charset="0"/>
            </a:endParaRPr>
          </a:p>
          <a:p>
            <a:r>
              <a:rPr lang="sl-SI" sz="1600" b="1" dirty="0">
                <a:solidFill>
                  <a:srgbClr val="3F4974"/>
                </a:solidFill>
                <a:latin typeface="Praktika Medium" pitchFamily="50" charset="0"/>
              </a:rPr>
              <a:t>Wide range of activities</a:t>
            </a:r>
            <a:r>
              <a:rPr lang="sl-SI" sz="1600" dirty="0">
                <a:solidFill>
                  <a:srgbClr val="3F4974"/>
                </a:solidFill>
                <a:latin typeface="Praktika Medium" pitchFamily="50" charset="0"/>
              </a:rPr>
              <a:t>: media watch, research, advocacy, informal education/training of teachers and students, publishing, awareness </a:t>
            </a:r>
            <a:r>
              <a:rPr lang="sl-SI" sz="1600" dirty="0" smtClean="0">
                <a:solidFill>
                  <a:srgbClr val="3F4974"/>
                </a:solidFill>
                <a:latin typeface="Praktika Medium" pitchFamily="50" charset="0"/>
              </a:rPr>
              <a:t>raising</a:t>
            </a:r>
            <a:r>
              <a:rPr lang="en-US" sz="1600" dirty="0" smtClean="0">
                <a:solidFill>
                  <a:srgbClr val="3F4974"/>
                </a:solidFill>
                <a:latin typeface="Praktika Medium" pitchFamily="50" charset="0"/>
              </a:rPr>
              <a:t/>
            </a:r>
            <a:br>
              <a:rPr lang="en-US" sz="1600" dirty="0" smtClean="0">
                <a:solidFill>
                  <a:srgbClr val="3F4974"/>
                </a:solidFill>
                <a:latin typeface="Praktika Medium" pitchFamily="50" charset="0"/>
              </a:rPr>
            </a:br>
            <a:endParaRPr lang="sl-SI" sz="1600" dirty="0" smtClean="0">
              <a:solidFill>
                <a:srgbClr val="3F4974"/>
              </a:solidFill>
              <a:latin typeface="Praktika Medium" pitchFamily="50" charset="0"/>
            </a:endParaRPr>
          </a:p>
          <a:p>
            <a:r>
              <a:rPr lang="sl-SI" sz="1600" dirty="0" err="1" smtClean="0">
                <a:solidFill>
                  <a:srgbClr val="3F4974"/>
                </a:solidFill>
                <a:latin typeface="Praktika Medium" pitchFamily="50" charset="0"/>
              </a:rPr>
              <a:t>Strong</a:t>
            </a:r>
            <a:r>
              <a:rPr lang="sl-SI" sz="1600" dirty="0" smtClean="0">
                <a:solidFill>
                  <a:srgbClr val="3F4974"/>
                </a:solidFill>
                <a:latin typeface="Praktika Medium" pitchFamily="50" charset="0"/>
              </a:rPr>
              <a:t> </a:t>
            </a:r>
            <a:r>
              <a:rPr lang="sl-SI" sz="1600" dirty="0">
                <a:solidFill>
                  <a:srgbClr val="3F4974"/>
                </a:solidFill>
                <a:latin typeface="Praktika Medium" pitchFamily="50" charset="0"/>
              </a:rPr>
              <a:t>in decentralized actions: not only in capital city (Macedonia, Serbia, BiH</a:t>
            </a:r>
            <a:r>
              <a:rPr lang="sl-SI" sz="1600" dirty="0" smtClean="0">
                <a:solidFill>
                  <a:srgbClr val="3F4974"/>
                </a:solidFill>
                <a:latin typeface="Praktika Medium" pitchFamily="50" charset="0"/>
              </a:rPr>
              <a:t>).</a:t>
            </a:r>
            <a:r>
              <a:rPr lang="en-US" sz="1600" dirty="0" smtClean="0">
                <a:solidFill>
                  <a:srgbClr val="3F4974"/>
                </a:solidFill>
                <a:latin typeface="Praktika Medium" pitchFamily="50" charset="0"/>
              </a:rPr>
              <a:t/>
            </a:r>
            <a:br>
              <a:rPr lang="en-US" sz="1600" dirty="0" smtClean="0">
                <a:solidFill>
                  <a:srgbClr val="3F4974"/>
                </a:solidFill>
                <a:latin typeface="Praktika Medium" pitchFamily="50" charset="0"/>
              </a:rPr>
            </a:br>
            <a:endParaRPr lang="sl-SI" sz="1600" dirty="0">
              <a:solidFill>
                <a:srgbClr val="3F4974"/>
              </a:solidFill>
              <a:latin typeface="Praktika Medium" pitchFamily="50" charset="0"/>
            </a:endParaRPr>
          </a:p>
        </p:txBody>
      </p:sp>
    </p:spTree>
    <p:extLst>
      <p:ext uri="{BB962C8B-B14F-4D97-AF65-F5344CB8AC3E}">
        <p14:creationId xmlns:p14="http://schemas.microsoft.com/office/powerpoint/2010/main" val="149346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2000" y="660133"/>
            <a:ext cx="8610600" cy="863867"/>
          </a:xfrm>
          <a:prstGeom prst="rect">
            <a:avLst/>
          </a:prstGeom>
        </p:spPr>
        <p:txBody>
          <a:bodyPr vert="horz" lIns="91440" tIns="45720" rIns="91440" bIns="45720" rtlCol="0" anchor="ctr">
            <a:noAutofit/>
          </a:bodyPr>
          <a:lstStyle/>
          <a:p>
            <a:pPr lvl="0">
              <a:lnSpc>
                <a:spcPts val="3500"/>
              </a:lnSpc>
              <a:spcBef>
                <a:spcPct val="0"/>
              </a:spcBef>
              <a:defRPr/>
            </a:pPr>
            <a:r>
              <a:rPr lang="sr-Latn-CS" sz="2000" b="1" kern="100" dirty="0" smtClean="0">
                <a:solidFill>
                  <a:srgbClr val="3F4974"/>
                </a:solidFill>
                <a:latin typeface="Praktika Bold" pitchFamily="50" charset="0"/>
              </a:rPr>
              <a:t>Civil society organisations for MIL</a:t>
            </a:r>
          </a:p>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685800" y="1143000"/>
            <a:ext cx="8001000" cy="3539430"/>
          </a:xfrm>
          <a:prstGeom prst="rect">
            <a:avLst/>
          </a:prstGeom>
          <a:noFill/>
        </p:spPr>
        <p:txBody>
          <a:bodyPr wrap="square" rtlCol="0">
            <a:spAutoFit/>
          </a:bodyPr>
          <a:lstStyle/>
          <a:p>
            <a:endParaRPr lang="sl-SI" sz="1600" b="1" dirty="0" smtClean="0">
              <a:solidFill>
                <a:srgbClr val="3F4974"/>
              </a:solidFill>
              <a:latin typeface="Praktika Medium" pitchFamily="50" charset="0"/>
            </a:endParaRPr>
          </a:p>
          <a:p>
            <a:endParaRPr lang="sl-SI" sz="1600" b="1" dirty="0">
              <a:solidFill>
                <a:srgbClr val="3F4974"/>
              </a:solidFill>
              <a:latin typeface="Praktika Medium" pitchFamily="50" charset="0"/>
            </a:endParaRPr>
          </a:p>
          <a:p>
            <a:r>
              <a:rPr lang="sl-SI" sz="1600" b="1" dirty="0" err="1" smtClean="0">
                <a:solidFill>
                  <a:srgbClr val="3F4974"/>
                </a:solidFill>
                <a:latin typeface="Praktika Medium" pitchFamily="50" charset="0"/>
              </a:rPr>
              <a:t>Common</a:t>
            </a:r>
            <a:r>
              <a:rPr lang="sl-SI" sz="1600" b="1" dirty="0" smtClean="0">
                <a:solidFill>
                  <a:srgbClr val="3F4974"/>
                </a:solidFill>
                <a:latin typeface="Praktika Medium" pitchFamily="50" charset="0"/>
              </a:rPr>
              <a:t> </a:t>
            </a:r>
            <a:r>
              <a:rPr lang="sl-SI" sz="1600" b="1" dirty="0">
                <a:solidFill>
                  <a:srgbClr val="3F4974"/>
                </a:solidFill>
                <a:latin typeface="Praktika Medium" pitchFamily="50" charset="0"/>
              </a:rPr>
              <a:t>trend</a:t>
            </a:r>
            <a:r>
              <a:rPr lang="sl-SI" sz="1600" dirty="0">
                <a:solidFill>
                  <a:srgbClr val="3F4974"/>
                </a:solidFill>
                <a:latin typeface="Praktika Medium" pitchFamily="50" charset="0"/>
              </a:rPr>
              <a:t> across </a:t>
            </a:r>
            <a:r>
              <a:rPr lang="sl-SI" sz="1600" dirty="0" err="1">
                <a:solidFill>
                  <a:srgbClr val="3F4974"/>
                </a:solidFill>
                <a:latin typeface="Praktika Medium" pitchFamily="50" charset="0"/>
              </a:rPr>
              <a:t>the</a:t>
            </a:r>
            <a:r>
              <a:rPr lang="sl-SI" sz="1600" dirty="0">
                <a:solidFill>
                  <a:srgbClr val="3F4974"/>
                </a:solidFill>
                <a:latin typeface="Praktika Medium" pitchFamily="50" charset="0"/>
              </a:rPr>
              <a:t> </a:t>
            </a:r>
            <a:r>
              <a:rPr lang="sl-SI" sz="1600" dirty="0" err="1" smtClean="0">
                <a:solidFill>
                  <a:srgbClr val="3F4974"/>
                </a:solidFill>
                <a:latin typeface="Praktika Medium" pitchFamily="50" charset="0"/>
              </a:rPr>
              <a:t>region</a:t>
            </a:r>
            <a:r>
              <a:rPr lang="sl-SI" sz="1600" dirty="0" smtClean="0">
                <a:solidFill>
                  <a:srgbClr val="3F4974"/>
                </a:solidFill>
                <a:latin typeface="Praktika Medium" pitchFamily="50" charset="0"/>
              </a:rPr>
              <a:t>:</a:t>
            </a:r>
          </a:p>
          <a:p>
            <a:r>
              <a:rPr lang="sl-SI" sz="1600" dirty="0" smtClean="0">
                <a:solidFill>
                  <a:srgbClr val="3F4974"/>
                </a:solidFill>
                <a:latin typeface="Praktika Medium" pitchFamily="50" charset="0"/>
              </a:rPr>
              <a:t> </a:t>
            </a:r>
          </a:p>
          <a:p>
            <a:r>
              <a:rPr lang="sl-SI" sz="1600" dirty="0" smtClean="0">
                <a:solidFill>
                  <a:srgbClr val="3F4974"/>
                </a:solidFill>
                <a:latin typeface="Praktika Medium" pitchFamily="50" charset="0"/>
              </a:rPr>
              <a:t>CSO </a:t>
            </a:r>
            <a:r>
              <a:rPr lang="sl-SI" sz="1600" dirty="0">
                <a:solidFill>
                  <a:srgbClr val="3F4974"/>
                </a:solidFill>
                <a:latin typeface="Praktika Medium" pitchFamily="50" charset="0"/>
              </a:rPr>
              <a:t>engagement on web sites for fact-checking and countering disinformation (Faktoje, Raskrinkavanje, Vistinomer, Istinomer…) </a:t>
            </a:r>
            <a:endParaRPr lang="sl-SI" sz="1600" dirty="0" smtClean="0">
              <a:solidFill>
                <a:srgbClr val="3F4974"/>
              </a:solidFill>
              <a:latin typeface="Praktika Medium" pitchFamily="50" charset="0"/>
            </a:endParaRPr>
          </a:p>
          <a:p>
            <a:endParaRPr lang="sl-SI" sz="1600" dirty="0" smtClean="0">
              <a:solidFill>
                <a:srgbClr val="3F4974"/>
              </a:solidFill>
              <a:latin typeface="Praktika Medium" pitchFamily="50" charset="0"/>
            </a:endParaRPr>
          </a:p>
          <a:p>
            <a:r>
              <a:rPr lang="sl-SI" sz="1600" dirty="0" smtClean="0">
                <a:solidFill>
                  <a:srgbClr val="3F4974"/>
                </a:solidFill>
                <a:latin typeface="Praktika Medium" pitchFamily="50" charset="0"/>
              </a:rPr>
              <a:t>+ </a:t>
            </a:r>
            <a:r>
              <a:rPr lang="sl-SI" sz="1600" dirty="0">
                <a:solidFill>
                  <a:srgbClr val="3F4974"/>
                </a:solidFill>
                <a:latin typeface="Praktika Medium" pitchFamily="50" charset="0"/>
              </a:rPr>
              <a:t>audiovisual media campaigns on countering propaganda and disinformation (MIM: Dr. Dragan Expert Manupulator; Share Foundation: In the Network/ U mreži</a:t>
            </a:r>
            <a:r>
              <a:rPr lang="sl-SI" sz="1600" dirty="0" smtClean="0">
                <a:solidFill>
                  <a:srgbClr val="3F4974"/>
                </a:solidFill>
                <a:latin typeface="Praktika Medium" pitchFamily="50" charset="0"/>
              </a:rPr>
              <a:t>) </a:t>
            </a:r>
          </a:p>
          <a:p>
            <a:endParaRPr lang="sl-SI" sz="1600" dirty="0">
              <a:solidFill>
                <a:srgbClr val="3F4974"/>
              </a:solidFill>
              <a:latin typeface="Praktika Medium" pitchFamily="50" charset="0"/>
            </a:endParaRPr>
          </a:p>
          <a:p>
            <a:r>
              <a:rPr lang="sl-SI" sz="1600" dirty="0" smtClean="0">
                <a:solidFill>
                  <a:srgbClr val="3F4974"/>
                </a:solidFill>
                <a:latin typeface="Praktika Medium" pitchFamily="50" charset="0"/>
              </a:rPr>
              <a:t>+ </a:t>
            </a:r>
            <a:r>
              <a:rPr lang="sl-SI" sz="1600" dirty="0">
                <a:solidFill>
                  <a:srgbClr val="3F4974"/>
                </a:solidFill>
                <a:latin typeface="Praktika Medium" pitchFamily="50" charset="0"/>
              </a:rPr>
              <a:t>regular regional events on impact of ICT on society and democracy (Point conference + </a:t>
            </a:r>
            <a:r>
              <a:rPr lang="sl-SI" sz="1600" dirty="0" err="1" smtClean="0">
                <a:solidFill>
                  <a:srgbClr val="3F4974"/>
                </a:solidFill>
                <a:latin typeface="Praktika Medium" pitchFamily="50" charset="0"/>
              </a:rPr>
              <a:t>Digital</a:t>
            </a:r>
            <a:r>
              <a:rPr lang="sl-SI" sz="1600" dirty="0" smtClean="0">
                <a:solidFill>
                  <a:srgbClr val="3F4974"/>
                </a:solidFill>
                <a:latin typeface="Praktika Medium" pitchFamily="50" charset="0"/>
              </a:rPr>
              <a:t> </a:t>
            </a:r>
            <a:r>
              <a:rPr lang="sl-SI" sz="1600" dirty="0">
                <a:solidFill>
                  <a:srgbClr val="3F4974"/>
                </a:solidFill>
                <a:latin typeface="Praktika Medium" pitchFamily="50" charset="0"/>
              </a:rPr>
              <a:t>Born Media Carnival)</a:t>
            </a:r>
          </a:p>
        </p:txBody>
      </p:sp>
    </p:spTree>
    <p:extLst>
      <p:ext uri="{BB962C8B-B14F-4D97-AF65-F5344CB8AC3E}">
        <p14:creationId xmlns:p14="http://schemas.microsoft.com/office/powerpoint/2010/main" val="2353698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228600"/>
            <a:ext cx="8610600" cy="990600"/>
          </a:xfrm>
          <a:prstGeom prst="rect">
            <a:avLst/>
          </a:prstGeom>
        </p:spPr>
        <p:txBody>
          <a:bodyPr vert="horz" lIns="91440" tIns="45720" rIns="91440" bIns="45720" rtlCol="0" anchor="ctr">
            <a:noAutofit/>
          </a:bodyPr>
          <a:lstStyle/>
          <a:p>
            <a:pPr lvl="0">
              <a:lnSpc>
                <a:spcPts val="3500"/>
              </a:lnSpc>
              <a:spcBef>
                <a:spcPct val="0"/>
              </a:spcBef>
              <a:defRPr/>
            </a:pPr>
            <a:endParaRPr lang="sr-Latn-CS" sz="2000" b="1" kern="100" dirty="0" smtClean="0">
              <a:solidFill>
                <a:srgbClr val="3F4974"/>
              </a:solidFill>
              <a:latin typeface="Praktika Bold" pitchFamily="50" charset="0"/>
            </a:endParaRPr>
          </a:p>
          <a:p>
            <a:pPr lvl="0">
              <a:lnSpc>
                <a:spcPts val="3500"/>
              </a:lnSpc>
              <a:spcBef>
                <a:spcPct val="0"/>
              </a:spcBef>
              <a:defRPr/>
            </a:pPr>
            <a:r>
              <a:rPr lang="sr-Latn-CS" sz="2000" b="1" kern="100" dirty="0" smtClean="0">
                <a:solidFill>
                  <a:srgbClr val="3F4974"/>
                </a:solidFill>
                <a:latin typeface="Praktika Bold" pitchFamily="50" charset="0"/>
              </a:rPr>
              <a:t>Media</a:t>
            </a:r>
            <a:r>
              <a:rPr lang="sr-Latn-CS" sz="2000" b="1" kern="100" dirty="0" smtClean="0">
                <a:solidFill>
                  <a:srgbClr val="3F4974"/>
                </a:solidFill>
                <a:latin typeface="Praktika Bold" pitchFamily="50" charset="0"/>
              </a:rPr>
              <a:t>, AV and ICT industry</a:t>
            </a:r>
            <a:endParaRPr lang="sr-Latn-CS" sz="2000" b="1" kern="100" dirty="0">
              <a:solidFill>
                <a:srgbClr val="3F4974"/>
              </a:solidFill>
              <a:latin typeface="Praktika Bold" pitchFamily="50" charset="0"/>
            </a:endParaRPr>
          </a:p>
          <a:p>
            <a:pPr marL="0" marR="0" lvl="0" indent="0" algn="l" defTabSz="914400" rtl="0" eaLnBrk="1" fontAlgn="auto" latinLnBrk="0" hangingPunct="1">
              <a:lnSpc>
                <a:spcPts val="3500"/>
              </a:lnSpc>
              <a:spcBef>
                <a:spcPct val="0"/>
              </a:spcBef>
              <a:spcAft>
                <a:spcPts val="0"/>
              </a:spcAft>
              <a:buClrTx/>
              <a:buSzTx/>
              <a:buFontTx/>
              <a:buNone/>
              <a:tabLst/>
              <a:defRPr/>
            </a:pPr>
            <a:r>
              <a:rPr lang="sl-SI" sz="4400" b="1" kern="100" noProof="0" dirty="0" smtClean="0">
                <a:solidFill>
                  <a:srgbClr val="3F4974"/>
                </a:solidFill>
                <a:latin typeface="Praktika Bold" pitchFamily="50" charset="0"/>
                <a:ea typeface="+mj-ea"/>
                <a:cs typeface="+mj-cs"/>
              </a:rPr>
              <a:t> </a:t>
            </a:r>
            <a:endParaRPr kumimoji="0" lang="sr-Latn-CS" sz="44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685800" y="990600"/>
            <a:ext cx="7295949" cy="5016758"/>
          </a:xfrm>
          <a:prstGeom prst="rect">
            <a:avLst/>
          </a:prstGeom>
          <a:noFill/>
          <a:ln>
            <a:noFill/>
          </a:ln>
        </p:spPr>
        <p:txBody>
          <a:bodyPr wrap="square" rtlCol="0">
            <a:spAutoFit/>
          </a:bodyPr>
          <a:lstStyle/>
          <a:p>
            <a:endParaRPr lang="sl-SI"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endParaRPr lang="sl-SI" sz="1600" dirty="0" smtClean="0">
              <a:solidFill>
                <a:srgbClr val="3F4974"/>
              </a:solidFill>
              <a:latin typeface="Praktika Medium" pitchFamily="50" charset="0"/>
            </a:endParaRPr>
          </a:p>
          <a:p>
            <a:r>
              <a:rPr lang="sl-SI" sz="1600" dirty="0" err="1" smtClean="0">
                <a:solidFill>
                  <a:srgbClr val="3F4974"/>
                </a:solidFill>
                <a:latin typeface="Praktika Medium" pitchFamily="50" charset="0"/>
              </a:rPr>
              <a:t>Rare</a:t>
            </a:r>
            <a:r>
              <a:rPr lang="sl-SI" sz="1600" dirty="0" smtClean="0">
                <a:solidFill>
                  <a:srgbClr val="3F4974"/>
                </a:solidFill>
                <a:latin typeface="Praktika Medium" pitchFamily="50" charset="0"/>
              </a:rPr>
              <a:t> </a:t>
            </a:r>
            <a:r>
              <a:rPr lang="sl-SI" sz="1600" dirty="0">
                <a:solidFill>
                  <a:srgbClr val="3F4974"/>
                </a:solidFill>
                <a:latin typeface="Praktika Medium" pitchFamily="50" charset="0"/>
              </a:rPr>
              <a:t>engagement of media industry in promotion of MIL.</a:t>
            </a:r>
          </a:p>
          <a:p>
            <a:endParaRPr lang="sl-SI" sz="1600" b="1" dirty="0" smtClean="0">
              <a:solidFill>
                <a:srgbClr val="3F4974"/>
              </a:solidFill>
              <a:latin typeface="Praktika Medium" pitchFamily="50" charset="0"/>
            </a:endParaRPr>
          </a:p>
          <a:p>
            <a:r>
              <a:rPr lang="sl-SI" sz="1600" b="1" dirty="0" err="1" smtClean="0">
                <a:solidFill>
                  <a:srgbClr val="3F4974"/>
                </a:solidFill>
                <a:latin typeface="Praktika Medium" pitchFamily="50" charset="0"/>
              </a:rPr>
              <a:t>Good</a:t>
            </a:r>
            <a:r>
              <a:rPr lang="sl-SI" sz="1600" b="1" dirty="0" smtClean="0">
                <a:solidFill>
                  <a:srgbClr val="3F4974"/>
                </a:solidFill>
                <a:latin typeface="Praktika Medium" pitchFamily="50" charset="0"/>
              </a:rPr>
              <a:t> </a:t>
            </a:r>
            <a:r>
              <a:rPr lang="sl-SI" sz="1600" b="1" dirty="0">
                <a:solidFill>
                  <a:srgbClr val="3F4974"/>
                </a:solidFill>
                <a:latin typeface="Praktika Medium" pitchFamily="50" charset="0"/>
              </a:rPr>
              <a:t>practices</a:t>
            </a:r>
            <a:r>
              <a:rPr lang="sl-SI" sz="1600" b="1" dirty="0" smtClean="0">
                <a:solidFill>
                  <a:srgbClr val="3F4974"/>
                </a:solidFill>
                <a:latin typeface="Praktika Medium" pitchFamily="50" charset="0"/>
              </a:rPr>
              <a:t>:</a:t>
            </a:r>
            <a:endParaRPr lang="en-US" sz="1600" b="1" dirty="0" smtClean="0">
              <a:solidFill>
                <a:srgbClr val="3F4974"/>
              </a:solidFill>
              <a:latin typeface="Praktika Medium" pitchFamily="50" charset="0"/>
            </a:endParaRPr>
          </a:p>
          <a:p>
            <a:endParaRPr lang="sl-SI" sz="1600" b="1" dirty="0">
              <a:solidFill>
                <a:srgbClr val="3F4974"/>
              </a:solidFill>
              <a:latin typeface="Praktika Medium" pitchFamily="50" charset="0"/>
            </a:endParaRPr>
          </a:p>
          <a:p>
            <a:r>
              <a:rPr lang="sl-SI" sz="1600" b="1" dirty="0">
                <a:solidFill>
                  <a:srgbClr val="3F4974"/>
                </a:solidFill>
                <a:latin typeface="Praktika Medium" pitchFamily="50" charset="0"/>
              </a:rPr>
              <a:t>Macedonia:</a:t>
            </a:r>
            <a:r>
              <a:rPr lang="sl-SI" sz="1600" dirty="0">
                <a:solidFill>
                  <a:srgbClr val="3F4974"/>
                </a:solidFill>
                <a:latin typeface="Praktika Medium" pitchFamily="50" charset="0"/>
              </a:rPr>
              <a:t> several continuing joint actions of media industry and School of Journalism (Media Day since 2014, Media Camp since 2014, Medium since 2011</a:t>
            </a:r>
            <a:r>
              <a:rPr lang="sl-SI" sz="1600" dirty="0" smtClean="0">
                <a:solidFill>
                  <a:srgbClr val="3F4974"/>
                </a:solidFill>
                <a:latin typeface="Praktika Medium" pitchFamily="50" charset="0"/>
              </a:rPr>
              <a:t>)</a:t>
            </a:r>
            <a:endParaRPr lang="en-US"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r>
              <a:rPr lang="sl-SI" sz="1600" b="1" dirty="0">
                <a:solidFill>
                  <a:srgbClr val="3F4974"/>
                </a:solidFill>
                <a:latin typeface="Praktika Medium" pitchFamily="50" charset="0"/>
              </a:rPr>
              <a:t>Serbia:</a:t>
            </a:r>
            <a:r>
              <a:rPr lang="sl-SI" sz="1600" dirty="0">
                <a:solidFill>
                  <a:srgbClr val="3F4974"/>
                </a:solidFill>
                <a:latin typeface="Praktika Medium" pitchFamily="50" charset="0"/>
              </a:rPr>
              <a:t> Media Coalition (2013-2014) and Media Association ASMEDI (2016) engagement in raising understanding of media by students and general public </a:t>
            </a:r>
            <a:endParaRPr lang="en-US"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r>
              <a:rPr lang="sl-SI" sz="1600" b="1" dirty="0">
                <a:solidFill>
                  <a:srgbClr val="3F4974"/>
                </a:solidFill>
                <a:latin typeface="Praktika Medium" pitchFamily="50" charset="0"/>
              </a:rPr>
              <a:t>BIH:</a:t>
            </a:r>
            <a:r>
              <a:rPr lang="sl-SI" sz="1600" dirty="0">
                <a:solidFill>
                  <a:srgbClr val="3F4974"/>
                </a:solidFill>
                <a:latin typeface="Praktika Medium" pitchFamily="50" charset="0"/>
              </a:rPr>
              <a:t> Press Council, a self-regulatory </a:t>
            </a:r>
            <a:r>
              <a:rPr lang="sl-SI" sz="1600" dirty="0" err="1">
                <a:solidFill>
                  <a:srgbClr val="3F4974"/>
                </a:solidFill>
                <a:latin typeface="Praktika Medium" pitchFamily="50" charset="0"/>
              </a:rPr>
              <a:t>body</a:t>
            </a:r>
            <a:r>
              <a:rPr lang="sl-SI" sz="1600" dirty="0">
                <a:solidFill>
                  <a:srgbClr val="3F4974"/>
                </a:solidFill>
                <a:latin typeface="Praktika Medium" pitchFamily="50" charset="0"/>
              </a:rPr>
              <a:t> </a:t>
            </a:r>
            <a:r>
              <a:rPr lang="sl-SI" sz="1600" dirty="0" err="1" smtClean="0">
                <a:solidFill>
                  <a:srgbClr val="3F4974"/>
                </a:solidFill>
                <a:latin typeface="Praktika Medium" pitchFamily="50" charset="0"/>
              </a:rPr>
              <a:t>of</a:t>
            </a:r>
            <a:r>
              <a:rPr lang="sl-SI" sz="1600" dirty="0">
                <a:solidFill>
                  <a:srgbClr val="3F4974"/>
                </a:solidFill>
                <a:latin typeface="Praktika Medium" pitchFamily="50" charset="0"/>
              </a:rPr>
              <a:t> </a:t>
            </a:r>
            <a:r>
              <a:rPr lang="sl-SI" sz="1600" dirty="0" err="1" smtClean="0">
                <a:solidFill>
                  <a:srgbClr val="3F4974"/>
                </a:solidFill>
                <a:latin typeface="Praktika Medium" pitchFamily="50" charset="0"/>
              </a:rPr>
              <a:t>print</a:t>
            </a:r>
            <a:r>
              <a:rPr lang="sl-SI" sz="1600" dirty="0" smtClean="0">
                <a:solidFill>
                  <a:srgbClr val="3F4974"/>
                </a:solidFill>
                <a:latin typeface="Praktika Medium" pitchFamily="50" charset="0"/>
              </a:rPr>
              <a:t> </a:t>
            </a:r>
            <a:r>
              <a:rPr lang="sl-SI" sz="1600" dirty="0" err="1" smtClean="0">
                <a:solidFill>
                  <a:srgbClr val="3F4974"/>
                </a:solidFill>
                <a:latin typeface="Praktika Medium" pitchFamily="50" charset="0"/>
              </a:rPr>
              <a:t>and</a:t>
            </a:r>
            <a:r>
              <a:rPr lang="sl-SI" sz="1600" dirty="0" smtClean="0">
                <a:solidFill>
                  <a:srgbClr val="3F4974"/>
                </a:solidFill>
                <a:latin typeface="Praktika Medium" pitchFamily="50" charset="0"/>
              </a:rPr>
              <a:t> </a:t>
            </a:r>
            <a:r>
              <a:rPr lang="sl-SI" sz="1600" dirty="0" err="1" smtClean="0">
                <a:solidFill>
                  <a:srgbClr val="3F4974"/>
                </a:solidFill>
                <a:latin typeface="Praktika Medium" pitchFamily="50" charset="0"/>
              </a:rPr>
              <a:t>online</a:t>
            </a:r>
            <a:r>
              <a:rPr lang="sl-SI" sz="1600" dirty="0" smtClean="0">
                <a:solidFill>
                  <a:srgbClr val="3F4974"/>
                </a:solidFill>
                <a:latin typeface="Praktika Medium" pitchFamily="50" charset="0"/>
              </a:rPr>
              <a:t> </a:t>
            </a:r>
            <a:r>
              <a:rPr lang="sl-SI" sz="1600" dirty="0" err="1" smtClean="0">
                <a:solidFill>
                  <a:srgbClr val="3F4974"/>
                </a:solidFill>
                <a:latin typeface="Praktika Medium" pitchFamily="50" charset="0"/>
              </a:rPr>
              <a:t>media</a:t>
            </a:r>
            <a:r>
              <a:rPr lang="sl-SI" sz="1600" dirty="0" smtClean="0">
                <a:solidFill>
                  <a:srgbClr val="3F4974"/>
                </a:solidFill>
                <a:latin typeface="Praktika Medium" pitchFamily="50" charset="0"/>
              </a:rPr>
              <a:t> </a:t>
            </a:r>
            <a:r>
              <a:rPr lang="sl-SI" sz="1600" dirty="0" err="1" smtClean="0">
                <a:solidFill>
                  <a:srgbClr val="3F4974"/>
                </a:solidFill>
                <a:latin typeface="Praktika Medium" pitchFamily="50" charset="0"/>
              </a:rPr>
              <a:t>through</a:t>
            </a:r>
            <a:r>
              <a:rPr lang="sl-SI" sz="1600" dirty="0" smtClean="0">
                <a:solidFill>
                  <a:srgbClr val="3F4974"/>
                </a:solidFill>
                <a:latin typeface="Praktika Medium" pitchFamily="50" charset="0"/>
              </a:rPr>
              <a:t> </a:t>
            </a:r>
            <a:r>
              <a:rPr lang="sl-SI" sz="1600" dirty="0">
                <a:solidFill>
                  <a:srgbClr val="3F4974"/>
                </a:solidFill>
                <a:latin typeface="Praktika Medium" pitchFamily="50" charset="0"/>
              </a:rPr>
              <a:t>processing complaints, constantly explaining the media to citizens and citizens to media, raising </a:t>
            </a:r>
            <a:r>
              <a:rPr lang="sl-SI" sz="1600" dirty="0" err="1">
                <a:solidFill>
                  <a:srgbClr val="3F4974"/>
                </a:solidFill>
                <a:latin typeface="Praktika Medium" pitchFamily="50" charset="0"/>
              </a:rPr>
              <a:t>critical</a:t>
            </a:r>
            <a:r>
              <a:rPr lang="sl-SI" sz="1600" dirty="0">
                <a:solidFill>
                  <a:srgbClr val="3F4974"/>
                </a:solidFill>
                <a:latin typeface="Praktika Medium" pitchFamily="50" charset="0"/>
              </a:rPr>
              <a:t> </a:t>
            </a:r>
            <a:r>
              <a:rPr lang="sl-SI" sz="1600" dirty="0" err="1" smtClean="0">
                <a:solidFill>
                  <a:srgbClr val="3F4974"/>
                </a:solidFill>
                <a:latin typeface="Praktika Medium" pitchFamily="50" charset="0"/>
              </a:rPr>
              <a:t>undestanding</a:t>
            </a:r>
            <a:endParaRPr lang="en-US"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p:txBody>
      </p:sp>
    </p:spTree>
    <p:extLst>
      <p:ext uri="{BB962C8B-B14F-4D97-AF65-F5344CB8AC3E}">
        <p14:creationId xmlns:p14="http://schemas.microsoft.com/office/powerpoint/2010/main" val="2798193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228600"/>
            <a:ext cx="8610600" cy="990600"/>
          </a:xfrm>
          <a:prstGeom prst="rect">
            <a:avLst/>
          </a:prstGeom>
        </p:spPr>
        <p:txBody>
          <a:bodyPr vert="horz" lIns="91440" tIns="45720" rIns="91440" bIns="45720" rtlCol="0" anchor="ctr">
            <a:noAutofit/>
          </a:bodyPr>
          <a:lstStyle/>
          <a:p>
            <a:pPr lvl="0">
              <a:lnSpc>
                <a:spcPts val="3500"/>
              </a:lnSpc>
              <a:spcBef>
                <a:spcPct val="0"/>
              </a:spcBef>
              <a:defRPr/>
            </a:pPr>
            <a:endParaRPr lang="sr-Latn-CS" sz="2000" b="1" kern="100" dirty="0" smtClean="0">
              <a:solidFill>
                <a:srgbClr val="3F4974"/>
              </a:solidFill>
              <a:latin typeface="Praktika Bold" pitchFamily="50" charset="0"/>
            </a:endParaRPr>
          </a:p>
          <a:p>
            <a:pPr lvl="0">
              <a:lnSpc>
                <a:spcPts val="3500"/>
              </a:lnSpc>
              <a:spcBef>
                <a:spcPct val="0"/>
              </a:spcBef>
              <a:defRPr/>
            </a:pPr>
            <a:r>
              <a:rPr lang="sr-Latn-CS" sz="2000" b="1" kern="100" dirty="0" smtClean="0">
                <a:solidFill>
                  <a:srgbClr val="3F4974"/>
                </a:solidFill>
                <a:latin typeface="Praktika Bold" pitchFamily="50" charset="0"/>
              </a:rPr>
              <a:t>Media</a:t>
            </a:r>
            <a:r>
              <a:rPr lang="sr-Latn-CS" sz="2000" b="1" kern="100" dirty="0" smtClean="0">
                <a:solidFill>
                  <a:srgbClr val="3F4974"/>
                </a:solidFill>
                <a:latin typeface="Praktika Bold" pitchFamily="50" charset="0"/>
              </a:rPr>
              <a:t>, AV and ICT industry</a:t>
            </a:r>
            <a:endParaRPr lang="sr-Latn-CS" sz="2000" b="1" kern="100" dirty="0">
              <a:solidFill>
                <a:srgbClr val="3F4974"/>
              </a:solidFill>
              <a:latin typeface="Praktika Bold" pitchFamily="50" charset="0"/>
            </a:endParaRPr>
          </a:p>
          <a:p>
            <a:pPr marL="0" marR="0" lvl="0" indent="0" algn="l" defTabSz="914400" rtl="0" eaLnBrk="1" fontAlgn="auto" latinLnBrk="0" hangingPunct="1">
              <a:lnSpc>
                <a:spcPts val="3500"/>
              </a:lnSpc>
              <a:spcBef>
                <a:spcPct val="0"/>
              </a:spcBef>
              <a:spcAft>
                <a:spcPts val="0"/>
              </a:spcAft>
              <a:buClrTx/>
              <a:buSzTx/>
              <a:buFontTx/>
              <a:buNone/>
              <a:tabLst/>
              <a:defRPr/>
            </a:pPr>
            <a:r>
              <a:rPr lang="sl-SI" sz="4400" b="1" kern="100" noProof="0" dirty="0" smtClean="0">
                <a:solidFill>
                  <a:srgbClr val="3F4974"/>
                </a:solidFill>
                <a:latin typeface="Praktika Bold" pitchFamily="50" charset="0"/>
                <a:ea typeface="+mj-ea"/>
                <a:cs typeface="+mj-cs"/>
              </a:rPr>
              <a:t> </a:t>
            </a:r>
            <a:endParaRPr kumimoji="0" lang="sr-Latn-CS" sz="44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685800" y="990600"/>
            <a:ext cx="7295949" cy="3293209"/>
          </a:xfrm>
          <a:prstGeom prst="rect">
            <a:avLst/>
          </a:prstGeom>
          <a:noFill/>
          <a:ln>
            <a:noFill/>
          </a:ln>
        </p:spPr>
        <p:txBody>
          <a:bodyPr wrap="square" rtlCol="0">
            <a:spAutoFit/>
          </a:bodyPr>
          <a:lstStyle/>
          <a:p>
            <a:endParaRPr lang="sl-SI"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endParaRPr lang="sl-SI" sz="1600" dirty="0">
              <a:solidFill>
                <a:srgbClr val="3F4974"/>
              </a:solidFill>
              <a:latin typeface="Praktika Medium" pitchFamily="50" charset="0"/>
            </a:endParaRPr>
          </a:p>
          <a:p>
            <a:r>
              <a:rPr lang="sl-SI" sz="1600" b="1" dirty="0">
                <a:solidFill>
                  <a:srgbClr val="3F4974"/>
                </a:solidFill>
                <a:latin typeface="Praktika Medium" pitchFamily="50" charset="0"/>
              </a:rPr>
              <a:t>Little or nothing done by public service media</a:t>
            </a:r>
            <a:r>
              <a:rPr lang="sl-SI" sz="1600" dirty="0">
                <a:solidFill>
                  <a:srgbClr val="3F4974"/>
                </a:solidFill>
                <a:latin typeface="Praktika Medium" pitchFamily="50" charset="0"/>
              </a:rPr>
              <a:t>, including Macedonia despite explicit legal obligations; </a:t>
            </a:r>
            <a:endParaRPr lang="sl-SI" sz="1600" dirty="0" smtClean="0">
              <a:solidFill>
                <a:srgbClr val="3F4974"/>
              </a:solidFill>
              <a:latin typeface="Praktika Medium" pitchFamily="50" charset="0"/>
            </a:endParaRPr>
          </a:p>
          <a:p>
            <a:r>
              <a:rPr lang="sl-SI" sz="1600" dirty="0" smtClean="0">
                <a:solidFill>
                  <a:srgbClr val="3F4974"/>
                </a:solidFill>
                <a:latin typeface="Praktika Medium" pitchFamily="50" charset="0"/>
              </a:rPr>
              <a:t>in </a:t>
            </a:r>
            <a:r>
              <a:rPr lang="sl-SI" sz="1600" dirty="0">
                <a:solidFill>
                  <a:srgbClr val="3F4974"/>
                </a:solidFill>
                <a:latin typeface="Praktika Medium" pitchFamily="50" charset="0"/>
              </a:rPr>
              <a:t>Albania:  weekly morning talk on MIL </a:t>
            </a:r>
            <a:r>
              <a:rPr lang="sl-SI" sz="1600" dirty="0" smtClean="0">
                <a:solidFill>
                  <a:srgbClr val="3F4974"/>
                </a:solidFill>
                <a:latin typeface="Praktika Medium" pitchFamily="50" charset="0"/>
              </a:rPr>
              <a:t>at RTSH (PSB)</a:t>
            </a:r>
            <a:endParaRPr lang="en-US"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r>
              <a:rPr lang="sl-SI" sz="1600" b="1" dirty="0">
                <a:solidFill>
                  <a:srgbClr val="3F4974"/>
                </a:solidFill>
                <a:latin typeface="Praktika Medium" pitchFamily="50" charset="0"/>
              </a:rPr>
              <a:t>AV/Film sector:</a:t>
            </a:r>
            <a:r>
              <a:rPr lang="sl-SI" sz="1600" dirty="0">
                <a:solidFill>
                  <a:srgbClr val="3F4974"/>
                </a:solidFill>
                <a:latin typeface="Praktika Medium" pitchFamily="50" charset="0"/>
              </a:rPr>
              <a:t> Makedox - Traveling cinema to rural area in Macedonia (2010-2018), handbook on film </a:t>
            </a:r>
            <a:r>
              <a:rPr lang="sl-SI" sz="1600" dirty="0" smtClean="0">
                <a:solidFill>
                  <a:srgbClr val="3F4974"/>
                </a:solidFill>
                <a:latin typeface="Praktika Medium" pitchFamily="50" charset="0"/>
              </a:rPr>
              <a:t>production</a:t>
            </a:r>
            <a:endParaRPr lang="en-US"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r>
              <a:rPr lang="sl-SI" sz="1600" b="1" dirty="0">
                <a:solidFill>
                  <a:srgbClr val="3F4974"/>
                </a:solidFill>
                <a:latin typeface="Praktika Medium" pitchFamily="50" charset="0"/>
              </a:rPr>
              <a:t>ICT sector:</a:t>
            </a:r>
            <a:r>
              <a:rPr lang="sl-SI" sz="1600" dirty="0">
                <a:solidFill>
                  <a:srgbClr val="3F4974"/>
                </a:solidFill>
                <a:latin typeface="Praktika Medium" pitchFamily="50" charset="0"/>
              </a:rPr>
              <a:t> across the region – ICT companies‘ workshops mostly for students on coding etc. BIH: Mostar – cooperation between telecom and university (2018)</a:t>
            </a:r>
          </a:p>
        </p:txBody>
      </p:sp>
    </p:spTree>
    <p:extLst>
      <p:ext uri="{BB962C8B-B14F-4D97-AF65-F5344CB8AC3E}">
        <p14:creationId xmlns:p14="http://schemas.microsoft.com/office/powerpoint/2010/main" val="1184419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723899"/>
            <a:ext cx="8610600" cy="647701"/>
          </a:xfrm>
          <a:prstGeom prst="rect">
            <a:avLst/>
          </a:prstGeom>
        </p:spPr>
        <p:txBody>
          <a:bodyPr vert="horz" lIns="91440" tIns="45720" rIns="91440" bIns="45720" rtlCol="0" anchor="ctr">
            <a:noAutofit/>
          </a:bodyPr>
          <a:lstStyle/>
          <a:p>
            <a:pPr lvl="0">
              <a:lnSpc>
                <a:spcPts val="3500"/>
              </a:lnSpc>
              <a:spcBef>
                <a:spcPct val="0"/>
              </a:spcBef>
              <a:defRPr/>
            </a:pPr>
            <a:r>
              <a:rPr lang="sr-Latn-CS" sz="2000" b="1" kern="100" dirty="0">
                <a:solidFill>
                  <a:srgbClr val="3F4974"/>
                </a:solidFill>
                <a:latin typeface="Praktika Bold" pitchFamily="50" charset="0"/>
              </a:rPr>
              <a:t>Conclusions</a:t>
            </a: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693821" y="1714499"/>
            <a:ext cx="7372149" cy="2800767"/>
          </a:xfrm>
          <a:prstGeom prst="rect">
            <a:avLst/>
          </a:prstGeom>
          <a:noFill/>
          <a:ln>
            <a:noFill/>
          </a:ln>
        </p:spPr>
        <p:txBody>
          <a:bodyPr wrap="square" rtlCol="0">
            <a:spAutoFit/>
          </a:bodyPr>
          <a:lstStyle/>
          <a:p>
            <a:r>
              <a:rPr lang="sl-SI" sz="1600" dirty="0">
                <a:solidFill>
                  <a:srgbClr val="3F4974"/>
                </a:solidFill>
                <a:latin typeface="Praktika Medium" pitchFamily="50" charset="0"/>
              </a:rPr>
              <a:t>Despite some new positive developments toward strategic approach to MIL by public authorities in several countries of the region, these are sporadic steps with uncertain final outcome. Cooperation between governmental bodies responsible for media and educational policies urgently needed.</a:t>
            </a:r>
          </a:p>
          <a:p>
            <a:endParaRPr lang="sl-SI" sz="1600" dirty="0">
              <a:solidFill>
                <a:srgbClr val="3F4974"/>
              </a:solidFill>
              <a:latin typeface="Praktika Medium" pitchFamily="50" charset="0"/>
            </a:endParaRPr>
          </a:p>
          <a:p>
            <a:r>
              <a:rPr lang="sl-SI" sz="1600" dirty="0">
                <a:solidFill>
                  <a:srgbClr val="3F4974"/>
                </a:solidFill>
                <a:latin typeface="Praktika Medium" pitchFamily="50" charset="0"/>
              </a:rPr>
              <a:t>Media regulators can become substantial actors if such role is given and taken seriously.</a:t>
            </a:r>
          </a:p>
          <a:p>
            <a:endParaRPr lang="sl-SI" sz="1600" dirty="0">
              <a:solidFill>
                <a:srgbClr val="3F4974"/>
              </a:solidFill>
              <a:latin typeface="Praktika Medium" pitchFamily="50" charset="0"/>
            </a:endParaRPr>
          </a:p>
          <a:p>
            <a:r>
              <a:rPr lang="sl-SI" sz="1600" dirty="0">
                <a:solidFill>
                  <a:srgbClr val="3F4974"/>
                </a:solidFill>
                <a:latin typeface="Praktika Medium" pitchFamily="50" charset="0"/>
              </a:rPr>
              <a:t>Benefits of collaborative efforts: networking, coalition-building and coordination of all MIL-related stakeholders on national level. </a:t>
            </a:r>
          </a:p>
          <a:p>
            <a:endParaRPr lang="sl-SI" sz="1600" dirty="0">
              <a:solidFill>
                <a:srgbClr val="3F4974"/>
              </a:solidFill>
              <a:latin typeface="Praktika Medium" pitchFamily="50" charset="0"/>
            </a:endParaRPr>
          </a:p>
          <a:p>
            <a:r>
              <a:rPr lang="sl-SI" sz="1600" dirty="0">
                <a:solidFill>
                  <a:srgbClr val="3F4974"/>
                </a:solidFill>
                <a:latin typeface="Praktika Medium" pitchFamily="50" charset="0"/>
              </a:rPr>
              <a:t>Particularly useful joint strategic work/collaborative actions of public bodies and civil society or public bodies, civil society and </a:t>
            </a:r>
            <a:r>
              <a:rPr lang="sl-SI" sz="1600" dirty="0" err="1">
                <a:solidFill>
                  <a:srgbClr val="3F4974"/>
                </a:solidFill>
                <a:latin typeface="Praktika Medium" pitchFamily="50" charset="0"/>
              </a:rPr>
              <a:t>media</a:t>
            </a:r>
            <a:r>
              <a:rPr lang="sl-SI" sz="1600" dirty="0" smtClean="0">
                <a:solidFill>
                  <a:srgbClr val="3F4974"/>
                </a:solidFill>
                <a:latin typeface="Praktika Medium" pitchFamily="50" charset="0"/>
              </a:rPr>
              <a:t>.</a:t>
            </a:r>
            <a:endParaRPr lang="sl-SI" sz="1600" dirty="0">
              <a:solidFill>
                <a:srgbClr val="3F4974"/>
              </a:solidFill>
              <a:latin typeface="Praktika Medium" pitchFamily="50" charset="0"/>
            </a:endParaRPr>
          </a:p>
        </p:txBody>
      </p:sp>
    </p:spTree>
    <p:extLst>
      <p:ext uri="{BB962C8B-B14F-4D97-AF65-F5344CB8AC3E}">
        <p14:creationId xmlns:p14="http://schemas.microsoft.com/office/powerpoint/2010/main" val="1931323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681930"/>
            <a:ext cx="8610600" cy="765870"/>
          </a:xfrm>
          <a:prstGeom prst="rect">
            <a:avLst/>
          </a:prstGeom>
        </p:spPr>
        <p:txBody>
          <a:bodyPr vert="horz" lIns="91440" tIns="45720" rIns="91440" bIns="45720" rtlCol="0" anchor="ctr">
            <a:noAutofit/>
          </a:bodyPr>
          <a:lstStyle/>
          <a:p>
            <a:pPr lvl="0">
              <a:lnSpc>
                <a:spcPts val="3500"/>
              </a:lnSpc>
              <a:spcBef>
                <a:spcPct val="0"/>
              </a:spcBef>
              <a:defRPr/>
            </a:pPr>
            <a:r>
              <a:rPr lang="sr-Latn-CS" sz="2000" b="1" kern="100" dirty="0">
                <a:solidFill>
                  <a:srgbClr val="3F4974"/>
                </a:solidFill>
                <a:latin typeface="Praktika Bold" pitchFamily="50" charset="0"/>
              </a:rPr>
              <a:t>Conclusions</a:t>
            </a: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609600" y="1447800"/>
            <a:ext cx="8034688" cy="3293209"/>
          </a:xfrm>
          <a:prstGeom prst="rect">
            <a:avLst/>
          </a:prstGeom>
          <a:noFill/>
          <a:ln>
            <a:noFill/>
          </a:ln>
        </p:spPr>
        <p:txBody>
          <a:bodyPr wrap="square" rtlCol="0">
            <a:spAutoFit/>
          </a:bodyPr>
          <a:lstStyle/>
          <a:p>
            <a:endParaRPr lang="sl-SI"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r>
              <a:rPr lang="sl-SI" sz="1600" dirty="0" err="1" smtClean="0">
                <a:solidFill>
                  <a:srgbClr val="3F4974"/>
                </a:solidFill>
                <a:latin typeface="Praktika Medium" pitchFamily="50" charset="0"/>
              </a:rPr>
              <a:t>Engagement</a:t>
            </a:r>
            <a:r>
              <a:rPr lang="sl-SI" sz="1600" dirty="0" smtClean="0">
                <a:solidFill>
                  <a:srgbClr val="3F4974"/>
                </a:solidFill>
                <a:latin typeface="Praktika Medium" pitchFamily="50" charset="0"/>
              </a:rPr>
              <a:t> </a:t>
            </a:r>
            <a:r>
              <a:rPr lang="sl-SI" sz="1600" dirty="0">
                <a:solidFill>
                  <a:srgbClr val="3F4974"/>
                </a:solidFill>
                <a:latin typeface="Praktika Medium" pitchFamily="50" charset="0"/>
              </a:rPr>
              <a:t>of media and journalists is lacking; with narrow focus on own survival strategies they lose momentum to connect with citizens and invest in their empowerment. </a:t>
            </a:r>
          </a:p>
          <a:p>
            <a:endParaRPr lang="sl-SI" sz="1600" dirty="0">
              <a:solidFill>
                <a:srgbClr val="3F4974"/>
              </a:solidFill>
              <a:latin typeface="Praktika Medium" pitchFamily="50" charset="0"/>
            </a:endParaRPr>
          </a:p>
          <a:p>
            <a:r>
              <a:rPr lang="sl-SI" sz="1600" dirty="0">
                <a:solidFill>
                  <a:srgbClr val="3F4974"/>
                </a:solidFill>
                <a:latin typeface="Praktika Medium" pitchFamily="50" charset="0"/>
              </a:rPr>
              <a:t>Public service media have to become obliged and central actor within media community in promotion of MIL through own programming and operations, in empowerment of citizens, cooperation with schools etc.</a:t>
            </a:r>
          </a:p>
          <a:p>
            <a:endParaRPr lang="sl-SI" sz="1600" dirty="0">
              <a:solidFill>
                <a:srgbClr val="3F4974"/>
              </a:solidFill>
              <a:latin typeface="Praktika Medium" pitchFamily="50" charset="0"/>
            </a:endParaRPr>
          </a:p>
          <a:p>
            <a:r>
              <a:rPr lang="sl-SI" sz="1600" dirty="0">
                <a:solidFill>
                  <a:srgbClr val="3F4974"/>
                </a:solidFill>
                <a:latin typeface="Praktika Medium" pitchFamily="50" charset="0"/>
              </a:rPr>
              <a:t>MIL education for journalists/media professionals needed.</a:t>
            </a:r>
          </a:p>
          <a:p>
            <a:endParaRPr lang="sl-SI" sz="1600" dirty="0">
              <a:solidFill>
                <a:srgbClr val="3F4974"/>
              </a:solidFill>
              <a:latin typeface="Praktika Medium" pitchFamily="50" charset="0"/>
            </a:endParaRPr>
          </a:p>
        </p:txBody>
      </p:sp>
    </p:spTree>
    <p:extLst>
      <p:ext uri="{BB962C8B-B14F-4D97-AF65-F5344CB8AC3E}">
        <p14:creationId xmlns:p14="http://schemas.microsoft.com/office/powerpoint/2010/main" val="4059518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681930"/>
            <a:ext cx="8610600" cy="765870"/>
          </a:xfrm>
          <a:prstGeom prst="rect">
            <a:avLst/>
          </a:prstGeom>
        </p:spPr>
        <p:txBody>
          <a:bodyPr vert="horz" lIns="91440" tIns="45720" rIns="91440" bIns="45720" rtlCol="0" anchor="ctr">
            <a:noAutofit/>
          </a:bodyPr>
          <a:lstStyle/>
          <a:p>
            <a:pPr lvl="0">
              <a:lnSpc>
                <a:spcPts val="3500"/>
              </a:lnSpc>
              <a:spcBef>
                <a:spcPct val="0"/>
              </a:spcBef>
              <a:defRPr/>
            </a:pPr>
            <a:endParaRPr lang="sr-Latn-CS" sz="2000" b="1" kern="100" dirty="0" smtClean="0">
              <a:solidFill>
                <a:srgbClr val="3F4974"/>
              </a:solidFill>
              <a:latin typeface="Praktika Bold" pitchFamily="50" charset="0"/>
            </a:endParaRPr>
          </a:p>
          <a:p>
            <a:pPr lvl="0">
              <a:lnSpc>
                <a:spcPts val="3500"/>
              </a:lnSpc>
              <a:spcBef>
                <a:spcPct val="0"/>
              </a:spcBef>
              <a:defRPr/>
            </a:pPr>
            <a:r>
              <a:rPr lang="sr-Latn-CS" sz="2000" b="1" kern="100" dirty="0" smtClean="0">
                <a:solidFill>
                  <a:srgbClr val="3F4974"/>
                </a:solidFill>
                <a:latin typeface="Praktika Bold" pitchFamily="50" charset="0"/>
              </a:rPr>
              <a:t>Conclusions</a:t>
            </a: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609600" y="1447800"/>
            <a:ext cx="8034688" cy="3293209"/>
          </a:xfrm>
          <a:prstGeom prst="rect">
            <a:avLst/>
          </a:prstGeom>
          <a:noFill/>
          <a:ln>
            <a:noFill/>
          </a:ln>
        </p:spPr>
        <p:txBody>
          <a:bodyPr wrap="square" rtlCol="0">
            <a:spAutoFit/>
          </a:bodyPr>
          <a:lstStyle/>
          <a:p>
            <a:endParaRPr lang="sl-SI"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endParaRPr lang="sl-SI" sz="1600" dirty="0">
              <a:solidFill>
                <a:srgbClr val="3F4974"/>
              </a:solidFill>
              <a:latin typeface="Praktika Medium" pitchFamily="50" charset="0"/>
            </a:endParaRPr>
          </a:p>
          <a:p>
            <a:r>
              <a:rPr lang="sl-SI" sz="1600" dirty="0">
                <a:solidFill>
                  <a:srgbClr val="3F4974"/>
                </a:solidFill>
                <a:latin typeface="Praktika Medium" pitchFamily="50" charset="0"/>
              </a:rPr>
              <a:t>Systems of formal education complex and slow in reforms, but can bring massive empowerment if MIL is integrated as soon as possible. Strong emphasize and investment in formal and informal education of teachers on MIL needed; quality standards for MIL training of teachers important. </a:t>
            </a:r>
          </a:p>
          <a:p>
            <a:endParaRPr lang="sl-SI" sz="1600" dirty="0">
              <a:solidFill>
                <a:srgbClr val="3F4974"/>
              </a:solidFill>
              <a:latin typeface="Praktika Medium" pitchFamily="50" charset="0"/>
            </a:endParaRPr>
          </a:p>
          <a:p>
            <a:r>
              <a:rPr lang="sl-SI" sz="1600" dirty="0">
                <a:solidFill>
                  <a:srgbClr val="3F4974"/>
                </a:solidFill>
                <a:latin typeface="Praktika Medium" pitchFamily="50" charset="0"/>
              </a:rPr>
              <a:t>Digital media, ICT and internet – can be used more for MIL promotion and citizens empowerment. Small and big creative ideas should be encouraged and supported. Also through our project (sub-granting scheme).</a:t>
            </a:r>
          </a:p>
        </p:txBody>
      </p:sp>
    </p:spTree>
    <p:extLst>
      <p:ext uri="{BB962C8B-B14F-4D97-AF65-F5344CB8AC3E}">
        <p14:creationId xmlns:p14="http://schemas.microsoft.com/office/powerpoint/2010/main" val="35193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838200" y="1471612"/>
            <a:ext cx="5943600" cy="1576388"/>
          </a:xfrm>
        </p:spPr>
        <p:txBody>
          <a:bodyPr>
            <a:noAutofit/>
          </a:bodyPr>
          <a:lstStyle/>
          <a:p>
            <a:pPr algn="l">
              <a:lnSpc>
                <a:spcPts val="3500"/>
              </a:lnSpc>
            </a:pPr>
            <a:r>
              <a:rPr lang="sl-SI" b="1" kern="100" cap="all" dirty="0" smtClean="0">
                <a:solidFill>
                  <a:srgbClr val="3F4974"/>
                </a:solidFill>
                <a:latin typeface="Praktika Bold" pitchFamily="50" charset="0"/>
              </a:rPr>
              <a:t>MAPPING AND UNDERSTANDING mil DEVELOPMENTS IN THE REGION</a:t>
            </a:r>
            <a:endParaRPr lang="en-US" b="1" kern="100" cap="all" dirty="0">
              <a:solidFill>
                <a:srgbClr val="3F4974"/>
              </a:solidFill>
              <a:latin typeface="Praktika Bold" pitchFamily="50" charset="0"/>
            </a:endParaRPr>
          </a:p>
        </p:txBody>
      </p:sp>
      <p:sp>
        <p:nvSpPr>
          <p:cNvPr id="10" name="Subtitle 2"/>
          <p:cNvSpPr>
            <a:spLocks noGrp="1"/>
          </p:cNvSpPr>
          <p:nvPr>
            <p:ph type="subTitle" idx="1"/>
          </p:nvPr>
        </p:nvSpPr>
        <p:spPr>
          <a:xfrm>
            <a:off x="841408" y="3352800"/>
            <a:ext cx="8607392" cy="3125804"/>
          </a:xfrm>
        </p:spPr>
        <p:txBody>
          <a:bodyPr>
            <a:normAutofit/>
          </a:bodyPr>
          <a:lstStyle/>
          <a:p>
            <a:pPr algn="l">
              <a:spcBef>
                <a:spcPts val="0"/>
              </a:spcBef>
            </a:pPr>
            <a:endParaRPr lang="en-US" sz="1800" kern="100" spc="100" dirty="0" smtClean="0">
              <a:solidFill>
                <a:srgbClr val="3F4974"/>
              </a:solidFill>
              <a:latin typeface="Praktika Bold" pitchFamily="50" charset="0"/>
            </a:endParaRPr>
          </a:p>
          <a:p>
            <a:pPr algn="l">
              <a:spcBef>
                <a:spcPts val="0"/>
              </a:spcBef>
            </a:pPr>
            <a:r>
              <a:rPr lang="sl-SI" sz="900" kern="1600" spc="100" dirty="0" err="1" smtClean="0">
                <a:solidFill>
                  <a:srgbClr val="3F4974"/>
                </a:solidFill>
                <a:latin typeface="Praktika Medium" pitchFamily="50" charset="0"/>
              </a:rPr>
              <a:t>Speaker</a:t>
            </a:r>
            <a:r>
              <a:rPr lang="sl-SI" sz="900" kern="1600" spc="100" dirty="0" smtClean="0">
                <a:solidFill>
                  <a:srgbClr val="3F4974"/>
                </a:solidFill>
                <a:latin typeface="Praktika Medium" pitchFamily="50" charset="0"/>
              </a:rPr>
              <a:t>:</a:t>
            </a:r>
            <a:r>
              <a:rPr lang="en-US" sz="1800" kern="1600" spc="100" dirty="0" smtClean="0">
                <a:solidFill>
                  <a:srgbClr val="3F4974"/>
                </a:solidFill>
                <a:latin typeface="Praktika Medium" pitchFamily="50" charset="0"/>
              </a:rPr>
              <a:t/>
            </a:r>
            <a:br>
              <a:rPr lang="en-US" sz="1800" kern="1600" spc="100" dirty="0" smtClean="0">
                <a:solidFill>
                  <a:srgbClr val="3F4974"/>
                </a:solidFill>
                <a:latin typeface="Praktika Medium" pitchFamily="50" charset="0"/>
              </a:rPr>
            </a:br>
            <a:r>
              <a:rPr lang="en-US" sz="1800" kern="1600" spc="100" dirty="0" smtClean="0">
                <a:solidFill>
                  <a:srgbClr val="3F4974"/>
                </a:solidFill>
                <a:latin typeface="Praktika Medium" pitchFamily="50" charset="0"/>
              </a:rPr>
              <a:t/>
            </a:r>
            <a:br>
              <a:rPr lang="en-US" sz="1800" kern="1600" spc="100" dirty="0" smtClean="0">
                <a:solidFill>
                  <a:srgbClr val="3F4974"/>
                </a:solidFill>
                <a:latin typeface="Praktika Medium" pitchFamily="50" charset="0"/>
              </a:rPr>
            </a:br>
            <a:r>
              <a:rPr lang="sl-SI" sz="1800" kern="100" dirty="0" err="1" smtClean="0">
                <a:solidFill>
                  <a:srgbClr val="3F4974"/>
                </a:solidFill>
                <a:latin typeface="Praktika Medium" pitchFamily="50" charset="0"/>
              </a:rPr>
              <a:t>Brankica</a:t>
            </a:r>
            <a:r>
              <a:rPr lang="sl-SI" sz="1800" kern="100" dirty="0" smtClean="0">
                <a:solidFill>
                  <a:srgbClr val="3F4974"/>
                </a:solidFill>
                <a:latin typeface="Praktika Medium" pitchFamily="50" charset="0"/>
              </a:rPr>
              <a:t> Petković </a:t>
            </a:r>
          </a:p>
          <a:p>
            <a:pPr algn="l">
              <a:spcBef>
                <a:spcPts val="0"/>
              </a:spcBef>
            </a:pPr>
            <a:r>
              <a:rPr lang="sl-SI" sz="1800" kern="100" dirty="0" err="1" smtClean="0">
                <a:solidFill>
                  <a:srgbClr val="3F4974"/>
                </a:solidFill>
                <a:latin typeface="Praktika Medium" pitchFamily="50" charset="0"/>
              </a:rPr>
              <a:t>Regional</a:t>
            </a:r>
            <a:r>
              <a:rPr lang="sl-SI" sz="1800" kern="100" dirty="0" smtClean="0">
                <a:solidFill>
                  <a:srgbClr val="3F4974"/>
                </a:solidFill>
                <a:latin typeface="Praktika Medium" pitchFamily="50" charset="0"/>
              </a:rPr>
              <a:t> </a:t>
            </a:r>
            <a:r>
              <a:rPr lang="sl-SI" sz="1800" kern="100" dirty="0" err="1" smtClean="0">
                <a:solidFill>
                  <a:srgbClr val="3F4974"/>
                </a:solidFill>
                <a:latin typeface="Praktika Medium" pitchFamily="50" charset="0"/>
              </a:rPr>
              <a:t>research</a:t>
            </a:r>
            <a:r>
              <a:rPr lang="sl-SI" sz="1800" kern="100" dirty="0" smtClean="0">
                <a:solidFill>
                  <a:srgbClr val="3F4974"/>
                </a:solidFill>
                <a:latin typeface="Praktika Medium" pitchFamily="50" charset="0"/>
              </a:rPr>
              <a:t> </a:t>
            </a:r>
            <a:r>
              <a:rPr lang="sl-SI" sz="1800" kern="100" dirty="0" err="1" smtClean="0">
                <a:solidFill>
                  <a:srgbClr val="3F4974"/>
                </a:solidFill>
                <a:latin typeface="Praktika Medium" pitchFamily="50" charset="0"/>
              </a:rPr>
              <a:t>coordinator</a:t>
            </a:r>
            <a:r>
              <a:rPr lang="sl-SI" sz="1800" kern="100" dirty="0" smtClean="0">
                <a:solidFill>
                  <a:srgbClr val="3F4974"/>
                </a:solidFill>
                <a:latin typeface="Praktika Medium" pitchFamily="50" charset="0"/>
              </a:rPr>
              <a:t>, </a:t>
            </a:r>
          </a:p>
          <a:p>
            <a:pPr algn="l">
              <a:spcBef>
                <a:spcPts val="0"/>
              </a:spcBef>
            </a:pPr>
            <a:r>
              <a:rPr lang="sl-SI" sz="1800" kern="100" dirty="0" err="1" smtClean="0">
                <a:solidFill>
                  <a:srgbClr val="3F4974"/>
                </a:solidFill>
                <a:latin typeface="Praktika Medium" pitchFamily="50" charset="0"/>
              </a:rPr>
              <a:t>Peace</a:t>
            </a:r>
            <a:r>
              <a:rPr lang="sl-SI" sz="1800" kern="100" dirty="0" smtClean="0">
                <a:solidFill>
                  <a:srgbClr val="3F4974"/>
                </a:solidFill>
                <a:latin typeface="Praktika Medium" pitchFamily="50" charset="0"/>
              </a:rPr>
              <a:t> Institute, Ljubljana</a:t>
            </a:r>
            <a:r>
              <a:rPr lang="en-US" sz="2200" kern="1600" spc="100" dirty="0" smtClean="0">
                <a:solidFill>
                  <a:srgbClr val="3F4974"/>
                </a:solidFill>
                <a:latin typeface="Praktika Bold"/>
              </a:rPr>
              <a:t/>
            </a:r>
            <a:br>
              <a:rPr lang="en-US" sz="2200" kern="1600" spc="100" dirty="0" smtClean="0">
                <a:solidFill>
                  <a:srgbClr val="3F4974"/>
                </a:solidFill>
                <a:latin typeface="Praktika Bold"/>
              </a:rPr>
            </a:br>
            <a:r>
              <a:rPr lang="en-US" sz="1000" kern="1600" spc="100" dirty="0" smtClean="0">
                <a:solidFill>
                  <a:srgbClr val="3F4974"/>
                </a:solidFill>
                <a:latin typeface="Praktika Medium" pitchFamily="50" charset="0"/>
              </a:rPr>
              <a:t> </a:t>
            </a:r>
            <a:endParaRPr lang="sr-Latn-CS" sz="1000" kern="1600" spc="100" dirty="0">
              <a:solidFill>
                <a:srgbClr val="3F4974"/>
              </a:solidFill>
              <a:latin typeface="Praktika Medium" pitchFamily="50" charset="0"/>
            </a:endParaRPr>
          </a:p>
        </p:txBody>
      </p:sp>
      <p:sp>
        <p:nvSpPr>
          <p:cNvPr id="11" name="TextBox 10"/>
          <p:cNvSpPr txBox="1"/>
          <p:nvPr/>
        </p:nvSpPr>
        <p:spPr>
          <a:xfrm>
            <a:off x="304800" y="6172200"/>
            <a:ext cx="6096000" cy="461665"/>
          </a:xfrm>
          <a:prstGeom prst="rect">
            <a:avLst/>
          </a:prstGeom>
          <a:noFill/>
        </p:spPr>
        <p:txBody>
          <a:bodyPr wrap="square" rtlCol="0">
            <a:spAutoFit/>
          </a:bodyPr>
          <a:lstStyle/>
          <a:p>
            <a:r>
              <a:rPr lang="en-US" sz="2400" dirty="0">
                <a:solidFill>
                  <a:srgbClr val="3F4974"/>
                </a:solidFill>
                <a:latin typeface="Praktika Bold" pitchFamily="50" charset="0"/>
              </a:rPr>
              <a:t>#</a:t>
            </a:r>
            <a:r>
              <a:rPr lang="en-US" sz="2400" dirty="0" err="1" smtClean="0">
                <a:solidFill>
                  <a:srgbClr val="3F4974"/>
                </a:solidFill>
                <a:latin typeface="Praktika Bold" pitchFamily="50" charset="0"/>
              </a:rPr>
              <a:t>MediaforCitizens</a:t>
            </a:r>
            <a:r>
              <a:rPr lang="en-US" sz="2400" dirty="0" smtClean="0">
                <a:solidFill>
                  <a:srgbClr val="3F4974"/>
                </a:solidFill>
                <a:latin typeface="Praktika Bold" pitchFamily="50" charset="0"/>
              </a:rPr>
              <a:t> </a:t>
            </a:r>
            <a:r>
              <a:rPr lang="en-US" sz="2400" dirty="0">
                <a:solidFill>
                  <a:srgbClr val="3F4974"/>
                </a:solidFill>
                <a:latin typeface="Praktika Bold" pitchFamily="50" charset="0"/>
              </a:rPr>
              <a:t>#</a:t>
            </a:r>
            <a:r>
              <a:rPr lang="en-US" sz="2400" dirty="0" err="1">
                <a:solidFill>
                  <a:srgbClr val="3F4974"/>
                </a:solidFill>
                <a:latin typeface="Praktika Bold" pitchFamily="50" charset="0"/>
              </a:rPr>
              <a:t>MediaLiteracy</a:t>
            </a:r>
            <a:r>
              <a:rPr lang="en-US" sz="2400" dirty="0">
                <a:solidFill>
                  <a:srgbClr val="3F4974"/>
                </a:solidFill>
                <a:latin typeface="Praktika Bold" pitchFamily="50" charset="0"/>
              </a:rPr>
              <a:t>  #MCCM</a:t>
            </a:r>
            <a:endParaRPr lang="sr-Latn-CS" sz="2400" dirty="0">
              <a:solidFill>
                <a:srgbClr val="3F4974"/>
              </a:solidFill>
              <a:latin typeface="Praktika Bold" pitchFamily="5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902368" y="1295400"/>
            <a:ext cx="6934200" cy="8382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dirty="0" smtClean="0">
                <a:solidFill>
                  <a:srgbClr val="3F4974"/>
                </a:solidFill>
                <a:latin typeface="Praktika Bold" pitchFamily="50" charset="0"/>
                <a:ea typeface="+mj-ea"/>
                <a:cs typeface="+mj-cs"/>
              </a:rPr>
              <a:t>General </a:t>
            </a:r>
            <a:r>
              <a:rPr lang="sl-SI" sz="2000" b="1" kern="100" dirty="0" err="1" smtClean="0">
                <a:solidFill>
                  <a:srgbClr val="3F4974"/>
                </a:solidFill>
                <a:latin typeface="Praktika Bold" pitchFamily="50" charset="0"/>
                <a:ea typeface="+mj-ea"/>
                <a:cs typeface="+mj-cs"/>
              </a:rPr>
              <a:t>context</a:t>
            </a:r>
            <a:r>
              <a:rPr lang="sl-SI" sz="2000" b="1" kern="100" dirty="0" smtClean="0">
                <a:solidFill>
                  <a:srgbClr val="3F4974"/>
                </a:solidFill>
                <a:latin typeface="Praktika Bold" pitchFamily="50" charset="0"/>
                <a:ea typeface="+mj-ea"/>
                <a:cs typeface="+mj-cs"/>
              </a:rPr>
              <a:t> </a:t>
            </a:r>
            <a:r>
              <a:rPr lang="sl-SI" sz="2000" b="1" kern="100" dirty="0" err="1" smtClean="0">
                <a:solidFill>
                  <a:srgbClr val="3F4974"/>
                </a:solidFill>
                <a:latin typeface="Praktika Bold" pitchFamily="50" charset="0"/>
                <a:ea typeface="+mj-ea"/>
                <a:cs typeface="+mj-cs"/>
              </a:rPr>
              <a:t>and</a:t>
            </a:r>
            <a:r>
              <a:rPr lang="sl-SI" sz="2000" b="1" kern="100" dirty="0" smtClean="0">
                <a:solidFill>
                  <a:srgbClr val="3F4974"/>
                </a:solidFill>
                <a:latin typeface="Praktika Bold" pitchFamily="50" charset="0"/>
                <a:ea typeface="+mj-ea"/>
                <a:cs typeface="+mj-cs"/>
              </a:rPr>
              <a:t> </a:t>
            </a:r>
            <a:r>
              <a:rPr lang="sl-SI" sz="2000" b="1" kern="100" dirty="0" err="1" smtClean="0">
                <a:solidFill>
                  <a:srgbClr val="3F4974"/>
                </a:solidFill>
                <a:latin typeface="Praktika Bold" pitchFamily="50" charset="0"/>
                <a:ea typeface="+mj-ea"/>
                <a:cs typeface="+mj-cs"/>
              </a:rPr>
              <a:t>influences</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5" name="TextBox 4"/>
          <p:cNvSpPr txBox="1"/>
          <p:nvPr/>
        </p:nvSpPr>
        <p:spPr>
          <a:xfrm>
            <a:off x="914400" y="1828800"/>
            <a:ext cx="7129112" cy="3477875"/>
          </a:xfrm>
          <a:prstGeom prst="rect">
            <a:avLst/>
          </a:prstGeom>
          <a:noFill/>
        </p:spPr>
        <p:txBody>
          <a:bodyPr wrap="square" rtlCol="0">
            <a:spAutoFit/>
          </a:bodyPr>
          <a:lstStyle/>
          <a:p>
            <a:endParaRPr lang="sl-SI" sz="1600" dirty="0" smtClean="0">
              <a:solidFill>
                <a:srgbClr val="3F4974"/>
              </a:solidFill>
              <a:latin typeface="Praktika Medium" pitchFamily="50" charset="0"/>
            </a:endParaRPr>
          </a:p>
          <a:p>
            <a:endParaRPr lang="sl-SI" sz="2800" dirty="0">
              <a:solidFill>
                <a:srgbClr val="3F4974"/>
              </a:solidFill>
              <a:latin typeface="Praktika Medium" pitchFamily="50" charset="0"/>
            </a:endParaRPr>
          </a:p>
          <a:p>
            <a:r>
              <a:rPr lang="en-GB" sz="1600" dirty="0" smtClean="0">
                <a:solidFill>
                  <a:srgbClr val="3F4974"/>
                </a:solidFill>
                <a:latin typeface="Praktika Medium" pitchFamily="50" charset="0"/>
              </a:rPr>
              <a:t>Media and information literacy more and more suggested as an answer to all problems and failures of media policies on European and national levels.</a:t>
            </a:r>
          </a:p>
          <a:p>
            <a:endParaRPr lang="en-GB" sz="1600" dirty="0" smtClean="0">
              <a:solidFill>
                <a:srgbClr val="3F4974"/>
              </a:solidFill>
              <a:latin typeface="Praktika Medium" pitchFamily="50" charset="0"/>
            </a:endParaRPr>
          </a:p>
          <a:p>
            <a:r>
              <a:rPr lang="en-GB" sz="1600" dirty="0" smtClean="0">
                <a:solidFill>
                  <a:srgbClr val="3F4974"/>
                </a:solidFill>
                <a:latin typeface="Praktika Medium" pitchFamily="50" charset="0"/>
              </a:rPr>
              <a:t>The previous concept of media literacy extended to include information literacy, sometimes also reference to digital literacy, internet literacy, data literacy etc.</a:t>
            </a:r>
            <a:endParaRPr lang="sl-SI" sz="1600" dirty="0" smtClean="0">
              <a:solidFill>
                <a:srgbClr val="3F4974"/>
              </a:solidFill>
              <a:latin typeface="Praktika Medium" pitchFamily="50" charset="0"/>
            </a:endParaRPr>
          </a:p>
          <a:p>
            <a:endParaRPr lang="en-GB" sz="1600" dirty="0" smtClean="0">
              <a:solidFill>
                <a:srgbClr val="3F4974"/>
              </a:solidFill>
              <a:latin typeface="Praktika Medium" pitchFamily="50" charset="0"/>
            </a:endParaRPr>
          </a:p>
          <a:p>
            <a:r>
              <a:rPr lang="en-GB" sz="1600" dirty="0" smtClean="0">
                <a:solidFill>
                  <a:srgbClr val="3F4974"/>
                </a:solidFill>
                <a:latin typeface="Praktika Medium" pitchFamily="50" charset="0"/>
              </a:rPr>
              <a:t>Focus on citizens‘ or consumers‘ empowerment? On safety or creativity? On media and information as a danger or a chance to practice critical thinking and democracy?</a:t>
            </a:r>
          </a:p>
          <a:p>
            <a:endParaRPr lang="en-GB" sz="1600" dirty="0" smtClean="0">
              <a:solidFill>
                <a:srgbClr val="3F4974"/>
              </a:solidFill>
              <a:latin typeface="Praktika Medium" pitchFamily="50" charset="0"/>
            </a:endParaRPr>
          </a:p>
          <a:p>
            <a:endParaRPr lang="sl-SI" sz="1600" dirty="0">
              <a:solidFill>
                <a:srgbClr val="3F4974"/>
              </a:solidFill>
              <a:latin typeface="Praktika Medium" pitchFamily="50" charset="0"/>
            </a:endParaRPr>
          </a:p>
          <a:p>
            <a:endParaRPr lang="sl-SI" sz="1600" dirty="0" smtClean="0">
              <a:solidFill>
                <a:srgbClr val="3F4974"/>
              </a:solidFill>
              <a:latin typeface="Praktika Medium" pitchFamily="50" charset="0"/>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914400"/>
            <a:ext cx="6934200" cy="8382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dirty="0" smtClean="0">
                <a:solidFill>
                  <a:srgbClr val="3F4974"/>
                </a:solidFill>
                <a:latin typeface="Praktika Bold" pitchFamily="50" charset="0"/>
                <a:ea typeface="+mj-ea"/>
                <a:cs typeface="+mj-cs"/>
              </a:rPr>
              <a:t>General context and influences</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5" name="TextBox 4"/>
          <p:cNvSpPr txBox="1"/>
          <p:nvPr/>
        </p:nvSpPr>
        <p:spPr>
          <a:xfrm>
            <a:off x="918411" y="1834956"/>
            <a:ext cx="6472989" cy="2554545"/>
          </a:xfrm>
          <a:prstGeom prst="rect">
            <a:avLst/>
          </a:prstGeom>
          <a:noFill/>
        </p:spPr>
        <p:txBody>
          <a:bodyPr wrap="square" rtlCol="0">
            <a:spAutoFit/>
          </a:bodyPr>
          <a:lstStyle/>
          <a:p>
            <a:endParaRPr lang="sl-SI" sz="1600" dirty="0" smtClean="0">
              <a:solidFill>
                <a:srgbClr val="3F4974"/>
              </a:solidFill>
              <a:latin typeface="Praktika Medium" pitchFamily="50" charset="0"/>
            </a:endParaRPr>
          </a:p>
          <a:p>
            <a:r>
              <a:rPr lang="en-GB" sz="1600" dirty="0" smtClean="0">
                <a:solidFill>
                  <a:srgbClr val="3F4974"/>
                </a:solidFill>
                <a:latin typeface="Praktika Bold"/>
              </a:rPr>
              <a:t>Influential international actors, also in our region (agenda and policy setting, transfer of knowledge, funding…): UNESCO, EU, COE, UNICEF, OSCE… </a:t>
            </a:r>
          </a:p>
          <a:p>
            <a:endParaRPr lang="en-GB" sz="1600" dirty="0" smtClean="0">
              <a:solidFill>
                <a:srgbClr val="3F4974"/>
              </a:solidFill>
              <a:latin typeface="Praktika Bold"/>
            </a:endParaRPr>
          </a:p>
          <a:p>
            <a:r>
              <a:rPr lang="en-GB" sz="1600" dirty="0" smtClean="0">
                <a:solidFill>
                  <a:srgbClr val="3F4974"/>
                </a:solidFill>
                <a:latin typeface="Praktika Bold"/>
              </a:rPr>
              <a:t>EU accession: EU Directive on AMVS </a:t>
            </a:r>
            <a:r>
              <a:rPr lang="sl-SI" sz="1600" dirty="0" smtClean="0">
                <a:solidFill>
                  <a:srgbClr val="3F4974"/>
                </a:solidFill>
                <a:latin typeface="Praktika Medium" pitchFamily="50" charset="0"/>
              </a:rPr>
              <a:t>(2010, 2018) </a:t>
            </a:r>
            <a:r>
              <a:rPr lang="en-GB" sz="1600" dirty="0" smtClean="0">
                <a:solidFill>
                  <a:srgbClr val="3F4974"/>
                </a:solidFill>
                <a:latin typeface="Praktika Bold"/>
              </a:rPr>
              <a:t>and reference to ML.EC Recommendations on media literacy</a:t>
            </a:r>
            <a:r>
              <a:rPr lang="sl-SI" sz="1600" dirty="0" smtClean="0">
                <a:solidFill>
                  <a:srgbClr val="3F4974"/>
                </a:solidFill>
                <a:latin typeface="Praktika Medium" pitchFamily="50" charset="0"/>
              </a:rPr>
              <a:t>,</a:t>
            </a:r>
            <a:r>
              <a:rPr lang="en-GB" sz="1600" dirty="0" smtClean="0">
                <a:solidFill>
                  <a:srgbClr val="3F4974"/>
                </a:solidFill>
                <a:latin typeface="Praktika Bold"/>
              </a:rPr>
              <a:t> 2009.</a:t>
            </a:r>
            <a:endParaRPr lang="sl-SI" sz="1600" dirty="0" smtClean="0">
              <a:solidFill>
                <a:srgbClr val="3F4974"/>
              </a:solidFill>
              <a:latin typeface="Praktika Medium" pitchFamily="50" charset="0"/>
            </a:endParaRPr>
          </a:p>
          <a:p>
            <a:endParaRPr lang="en-GB" sz="1600" dirty="0" smtClean="0">
              <a:solidFill>
                <a:srgbClr val="3F4974"/>
              </a:solidFill>
              <a:latin typeface="Praktika Bold"/>
            </a:endParaRPr>
          </a:p>
          <a:p>
            <a:r>
              <a:rPr lang="en-GB" sz="1600" dirty="0" smtClean="0">
                <a:solidFill>
                  <a:srgbClr val="3F4974"/>
                </a:solidFill>
                <a:latin typeface="Praktika Bold"/>
              </a:rPr>
              <a:t>EU, UNICEF, Save the Children: continuous support to actions on safe internet for children.</a:t>
            </a:r>
          </a:p>
          <a:p>
            <a:endParaRPr lang="sl-SI" sz="1600" dirty="0">
              <a:solidFill>
                <a:srgbClr val="3F4974"/>
              </a:solidFill>
              <a:latin typeface="Praktika Medium" pitchFamily="50" charset="0"/>
            </a:endParaRPr>
          </a:p>
          <a:p>
            <a:endParaRPr lang="sl-SI" sz="1600" dirty="0" smtClean="0">
              <a:solidFill>
                <a:srgbClr val="3F4974"/>
              </a:solidFill>
              <a:latin typeface="Praktika Medium" pitchFamily="50" charset="0"/>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Tree>
    <p:extLst>
      <p:ext uri="{BB962C8B-B14F-4D97-AF65-F5344CB8AC3E}">
        <p14:creationId xmlns:p14="http://schemas.microsoft.com/office/powerpoint/2010/main" val="242355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874295"/>
            <a:ext cx="7162800" cy="9906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Our research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838200" y="1828800"/>
            <a:ext cx="7162800" cy="2800767"/>
          </a:xfrm>
          <a:prstGeom prst="rect">
            <a:avLst/>
          </a:prstGeom>
          <a:noFill/>
        </p:spPr>
        <p:txBody>
          <a:bodyPr wrap="square" rtlCol="0">
            <a:spAutoFit/>
          </a:bodyPr>
          <a:lstStyle/>
          <a:p>
            <a:endParaRPr lang="en-US" sz="1600" dirty="0">
              <a:solidFill>
                <a:srgbClr val="3F4974"/>
              </a:solidFill>
              <a:latin typeface="Praktika Bold"/>
            </a:endParaRPr>
          </a:p>
          <a:p>
            <a:r>
              <a:rPr lang="en-US" sz="1600" dirty="0">
                <a:solidFill>
                  <a:srgbClr val="3F4974"/>
                </a:solidFill>
                <a:latin typeface="Praktika Bold"/>
              </a:rPr>
              <a:t>Conducted between April and October 2018 in Albania, Bosnia and Herzegovina, Macedonia, Montenegro and Serbia.</a:t>
            </a:r>
          </a:p>
          <a:p>
            <a:endParaRPr lang="en-US" sz="1600" dirty="0">
              <a:solidFill>
                <a:srgbClr val="3F4974"/>
              </a:solidFill>
              <a:latin typeface="Praktika Bold"/>
            </a:endParaRPr>
          </a:p>
          <a:p>
            <a:r>
              <a:rPr lang="en-US" sz="1600" dirty="0">
                <a:solidFill>
                  <a:srgbClr val="3F4974"/>
                </a:solidFill>
                <a:latin typeface="Praktika Bold"/>
              </a:rPr>
              <a:t>Included developing of joint MIL definition, overviewing relevant literature on MIL in each country, mapping of main MIL actors in each country (classified in 11 types/sectors), mapping of main MIL initiatives in each country and on regional level (considering 5 categories of media literacy skills which the initiatives promote), selection of topics for country-specific thematic research to meet the research needs in each country, and implementation of the  thematic research. </a:t>
            </a:r>
          </a:p>
          <a:p>
            <a:endParaRPr lang="en-US" sz="1600" dirty="0">
              <a:solidFill>
                <a:srgbClr val="3F4974"/>
              </a:solidFill>
              <a:latin typeface="Praktika Bold"/>
            </a:endParaRPr>
          </a:p>
          <a:p>
            <a:r>
              <a:rPr lang="en-US" sz="1600" dirty="0">
                <a:solidFill>
                  <a:srgbClr val="3F4974"/>
                </a:solidFill>
                <a:latin typeface="Praktika Bold"/>
              </a:rPr>
              <a:t>Not the first MIL research of the SEENPM network on regional level. Related also to media integrity research.</a:t>
            </a:r>
          </a:p>
        </p:txBody>
      </p:sp>
    </p:spTree>
    <p:extLst>
      <p:ext uri="{BB962C8B-B14F-4D97-AF65-F5344CB8AC3E}">
        <p14:creationId xmlns:p14="http://schemas.microsoft.com/office/powerpoint/2010/main" val="114675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2000" y="914400"/>
            <a:ext cx="7162800" cy="9906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err="1" smtClean="0">
                <a:solidFill>
                  <a:srgbClr val="3F4974"/>
                </a:solidFill>
                <a:latin typeface="Praktika Bold" pitchFamily="50" charset="0"/>
                <a:ea typeface="+mj-ea"/>
                <a:cs typeface="+mj-cs"/>
              </a:rPr>
              <a:t>Our</a:t>
            </a:r>
            <a:r>
              <a:rPr lang="sl-SI" sz="2000" b="1" kern="100" noProof="0" dirty="0" smtClean="0">
                <a:solidFill>
                  <a:srgbClr val="3F4974"/>
                </a:solidFill>
                <a:latin typeface="Praktika Bold" pitchFamily="50" charset="0"/>
                <a:ea typeface="+mj-ea"/>
                <a:cs typeface="+mj-cs"/>
              </a:rPr>
              <a:t> </a:t>
            </a:r>
            <a:r>
              <a:rPr lang="sl-SI" sz="2000" b="1" kern="100" noProof="0" dirty="0" err="1" smtClean="0">
                <a:solidFill>
                  <a:srgbClr val="3F4974"/>
                </a:solidFill>
                <a:latin typeface="Praktika Bold" pitchFamily="50" charset="0"/>
                <a:ea typeface="+mj-ea"/>
                <a:cs typeface="+mj-cs"/>
              </a:rPr>
              <a:t>research</a:t>
            </a: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762000" y="2133600"/>
            <a:ext cx="7816516" cy="3539430"/>
          </a:xfrm>
          <a:prstGeom prst="rect">
            <a:avLst/>
          </a:prstGeom>
          <a:noFill/>
        </p:spPr>
        <p:txBody>
          <a:bodyPr wrap="square" rtlCol="0">
            <a:spAutoFit/>
          </a:bodyPr>
          <a:lstStyle/>
          <a:p>
            <a:endParaRPr lang="en-US" sz="1600" dirty="0">
              <a:solidFill>
                <a:srgbClr val="3F4974"/>
              </a:solidFill>
              <a:latin typeface="Praktika Bold"/>
            </a:endParaRPr>
          </a:p>
          <a:p>
            <a:r>
              <a:rPr lang="en-US" sz="1600" dirty="0" smtClean="0">
                <a:solidFill>
                  <a:srgbClr val="3F4974"/>
                </a:solidFill>
                <a:latin typeface="Praktika Bold"/>
              </a:rPr>
              <a:t>The </a:t>
            </a:r>
            <a:r>
              <a:rPr lang="en-US" sz="1600" dirty="0">
                <a:solidFill>
                  <a:srgbClr val="3F4974"/>
                </a:solidFill>
                <a:latin typeface="Praktika Bold"/>
              </a:rPr>
              <a:t>country research reports include introduction with brief overview of the MIL situation and developments (based on mapping main actors and initiatives), followed by chapters with findings of thematic research, conclusions and recommendations for policy changes. </a:t>
            </a:r>
          </a:p>
          <a:p>
            <a:endParaRPr lang="en-US" sz="1600" dirty="0">
              <a:solidFill>
                <a:srgbClr val="3F4974"/>
              </a:solidFill>
              <a:latin typeface="Praktika Bold"/>
            </a:endParaRPr>
          </a:p>
          <a:p>
            <a:r>
              <a:rPr lang="en-US" sz="1600" dirty="0">
                <a:solidFill>
                  <a:srgbClr val="3F4974"/>
                </a:solidFill>
                <a:latin typeface="Praktika Bold"/>
              </a:rPr>
              <a:t>The regional overview will follow with comparative analysis of five countries put in the wider context of MIL policies on European level.</a:t>
            </a:r>
          </a:p>
          <a:p>
            <a:endParaRPr lang="en-US" sz="1600" dirty="0">
              <a:solidFill>
                <a:srgbClr val="3F4974"/>
              </a:solidFill>
              <a:latin typeface="Praktika Bold"/>
            </a:endParaRPr>
          </a:p>
          <a:p>
            <a:r>
              <a:rPr lang="en-US" sz="1600" dirty="0">
                <a:solidFill>
                  <a:srgbClr val="3F4974"/>
                </a:solidFill>
                <a:latin typeface="Praktika Bold"/>
              </a:rPr>
              <a:t>Publications with country reports and regional overview in English and national </a:t>
            </a:r>
            <a:r>
              <a:rPr lang="en-US" sz="1600" dirty="0" err="1" smtClean="0">
                <a:solidFill>
                  <a:srgbClr val="3F4974"/>
                </a:solidFill>
                <a:latin typeface="Praktika Bold"/>
              </a:rPr>
              <a:t>langu</a:t>
            </a:r>
            <a:r>
              <a:rPr lang="sl-SI" sz="1600" dirty="0" smtClean="0">
                <a:solidFill>
                  <a:srgbClr val="3F4974"/>
                </a:solidFill>
                <a:latin typeface="Praktika Bold"/>
              </a:rPr>
              <a:t>a</a:t>
            </a:r>
            <a:r>
              <a:rPr lang="en-US" sz="1600" dirty="0" err="1" smtClean="0">
                <a:solidFill>
                  <a:srgbClr val="3F4974"/>
                </a:solidFill>
                <a:latin typeface="Praktika Bold"/>
              </a:rPr>
              <a:t>ges</a:t>
            </a:r>
            <a:r>
              <a:rPr lang="en-US" sz="1600" dirty="0" smtClean="0">
                <a:solidFill>
                  <a:srgbClr val="3F4974"/>
                </a:solidFill>
                <a:latin typeface="Praktika Bold"/>
              </a:rPr>
              <a:t> </a:t>
            </a:r>
            <a:r>
              <a:rPr lang="en-US" sz="1600" dirty="0">
                <a:solidFill>
                  <a:srgbClr val="3F4974"/>
                </a:solidFill>
                <a:latin typeface="Praktika Bold"/>
              </a:rPr>
              <a:t>will be published and distributed in the coming month or two.</a:t>
            </a:r>
          </a:p>
        </p:txBody>
      </p:sp>
    </p:spTree>
    <p:extLst>
      <p:ext uri="{BB962C8B-B14F-4D97-AF65-F5344CB8AC3E}">
        <p14:creationId xmlns:p14="http://schemas.microsoft.com/office/powerpoint/2010/main" val="2547627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8416" y="1143000"/>
            <a:ext cx="8077200" cy="990600"/>
          </a:xfrm>
          <a:prstGeom prst="rect">
            <a:avLst/>
          </a:prstGeom>
        </p:spPr>
        <p:txBody>
          <a:bodyPr vert="horz" lIns="91440" tIns="45720" rIns="91440" bIns="45720" rtlCol="0" anchor="ctr">
            <a:noAutofit/>
          </a:bodyPr>
          <a:lstStyle/>
          <a:p>
            <a:pPr lvl="0">
              <a:lnSpc>
                <a:spcPts val="3500"/>
              </a:lnSpc>
              <a:spcBef>
                <a:spcPct val="0"/>
              </a:spcBef>
              <a:defRPr/>
            </a:pPr>
            <a:r>
              <a:rPr lang="en-US" sz="2000" b="1" kern="100" dirty="0" smtClean="0">
                <a:solidFill>
                  <a:srgbClr val="3F4974"/>
                </a:solidFill>
                <a:latin typeface="Praktika Bold" pitchFamily="50" charset="0"/>
                <a:ea typeface="+mj-ea"/>
                <a:cs typeface="+mj-cs"/>
              </a:rPr>
              <a:t>Our </a:t>
            </a:r>
            <a:r>
              <a:rPr lang="en-US" sz="2000" b="1" kern="100" dirty="0">
                <a:solidFill>
                  <a:srgbClr val="3F4974"/>
                </a:solidFill>
                <a:latin typeface="Praktika Bold" pitchFamily="50" charset="0"/>
                <a:ea typeface="+mj-ea"/>
                <a:cs typeface="+mj-cs"/>
              </a:rPr>
              <a:t>MIL definition as applied in the project</a:t>
            </a:r>
          </a:p>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768416" y="1905000"/>
            <a:ext cx="7613583" cy="2554545"/>
          </a:xfrm>
          <a:prstGeom prst="rect">
            <a:avLst/>
          </a:prstGeom>
          <a:noFill/>
        </p:spPr>
        <p:txBody>
          <a:bodyPr wrap="square" rtlCol="0">
            <a:spAutoFit/>
          </a:bodyPr>
          <a:lstStyle/>
          <a:p>
            <a:endParaRPr lang="en-US" sz="1600" dirty="0" smtClean="0">
              <a:solidFill>
                <a:srgbClr val="3F4974"/>
              </a:solidFill>
              <a:latin typeface="Praktika Bold"/>
            </a:endParaRPr>
          </a:p>
          <a:p>
            <a:r>
              <a:rPr lang="en-US" sz="1600" dirty="0" smtClean="0">
                <a:solidFill>
                  <a:srgbClr val="3F4974"/>
                </a:solidFill>
                <a:latin typeface="Praktika Bold"/>
              </a:rPr>
              <a:t>Based on the literature and on policy documents of UNESCO, EU, </a:t>
            </a:r>
            <a:r>
              <a:rPr lang="en-US" sz="1600" dirty="0" err="1" smtClean="0">
                <a:solidFill>
                  <a:srgbClr val="3F4974"/>
                </a:solidFill>
                <a:latin typeface="Praktika Bold"/>
              </a:rPr>
              <a:t>CoE</a:t>
            </a:r>
            <a:r>
              <a:rPr lang="en-US" sz="1600" dirty="0" smtClean="0">
                <a:solidFill>
                  <a:srgbClr val="3F4974"/>
                </a:solidFill>
                <a:latin typeface="Praktika Bold"/>
              </a:rPr>
              <a:t> etc.</a:t>
            </a:r>
          </a:p>
          <a:p>
            <a:endParaRPr lang="en-US" sz="1600" dirty="0" smtClean="0">
              <a:solidFill>
                <a:srgbClr val="3F4974"/>
              </a:solidFill>
              <a:latin typeface="Praktika Bold"/>
            </a:endParaRPr>
          </a:p>
          <a:p>
            <a:r>
              <a:rPr lang="en-US" sz="1600" dirty="0" smtClean="0">
                <a:solidFill>
                  <a:srgbClr val="3F4974"/>
                </a:solidFill>
                <a:latin typeface="Praktika Bold"/>
              </a:rPr>
              <a:t>Extended to include media and information literacy. </a:t>
            </a:r>
          </a:p>
          <a:p>
            <a:endParaRPr lang="en-US" sz="1600" dirty="0" smtClean="0">
              <a:solidFill>
                <a:srgbClr val="3F4974"/>
              </a:solidFill>
              <a:latin typeface="Praktika Bold"/>
            </a:endParaRPr>
          </a:p>
          <a:p>
            <a:r>
              <a:rPr lang="en-US" sz="1600" dirty="0" smtClean="0">
                <a:solidFill>
                  <a:srgbClr val="3F4974"/>
                </a:solidFill>
                <a:latin typeface="Praktika Bold"/>
              </a:rPr>
              <a:t>Seen in the frame of human rights protection, secondary in the frame of consumer protection.</a:t>
            </a:r>
          </a:p>
          <a:p>
            <a:endParaRPr lang="en-US" sz="1600" dirty="0" smtClean="0">
              <a:solidFill>
                <a:srgbClr val="3F4974"/>
              </a:solidFill>
              <a:latin typeface="Praktika Bold"/>
            </a:endParaRPr>
          </a:p>
          <a:p>
            <a:r>
              <a:rPr lang="en-US" sz="1600" dirty="0" smtClean="0">
                <a:solidFill>
                  <a:srgbClr val="3F4974"/>
                </a:solidFill>
                <a:latin typeface="Praktika Bold"/>
              </a:rPr>
              <a:t>Seen as related to competencies of citizens concerning their interaction with all forms of media, media content and information offline and online on traditional and digital media and communication platforms and technologies.</a:t>
            </a:r>
          </a:p>
          <a:p>
            <a:endParaRPr lang="en-US" sz="1600" dirty="0">
              <a:solidFill>
                <a:srgbClr val="3F4974"/>
              </a:solidFill>
              <a:latin typeface="Praktika Bold"/>
            </a:endParaRPr>
          </a:p>
        </p:txBody>
      </p:sp>
    </p:spTree>
    <p:extLst>
      <p:ext uri="{BB962C8B-B14F-4D97-AF65-F5344CB8AC3E}">
        <p14:creationId xmlns:p14="http://schemas.microsoft.com/office/powerpoint/2010/main" val="188422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2000" y="1066800"/>
            <a:ext cx="8077200" cy="990600"/>
          </a:xfrm>
          <a:prstGeom prst="rect">
            <a:avLst/>
          </a:prstGeom>
        </p:spPr>
        <p:txBody>
          <a:bodyPr vert="horz" lIns="91440" tIns="45720" rIns="91440" bIns="45720" rtlCol="0" anchor="ctr">
            <a:noAutofit/>
          </a:bodyPr>
          <a:lstStyle/>
          <a:p>
            <a:pPr lvl="0">
              <a:lnSpc>
                <a:spcPts val="3500"/>
              </a:lnSpc>
              <a:spcBef>
                <a:spcPct val="0"/>
              </a:spcBef>
              <a:defRPr/>
            </a:pPr>
            <a:r>
              <a:rPr lang="en-US" sz="2000" b="1" kern="100" dirty="0" smtClean="0">
                <a:solidFill>
                  <a:srgbClr val="3F4974"/>
                </a:solidFill>
                <a:latin typeface="Praktika Bold" pitchFamily="50" charset="0"/>
                <a:ea typeface="+mj-ea"/>
                <a:cs typeface="+mj-cs"/>
              </a:rPr>
              <a:t>Our </a:t>
            </a:r>
            <a:r>
              <a:rPr lang="en-US" sz="2000" b="1" kern="100" dirty="0">
                <a:solidFill>
                  <a:srgbClr val="3F4974"/>
                </a:solidFill>
                <a:latin typeface="Praktika Bold" pitchFamily="50" charset="0"/>
                <a:ea typeface="+mj-ea"/>
                <a:cs typeface="+mj-cs"/>
              </a:rPr>
              <a:t>MIL definition as applied in the project</a:t>
            </a:r>
          </a:p>
          <a:p>
            <a:pPr marL="0" marR="0" lvl="0" indent="0" algn="l" defTabSz="914400" rtl="0" eaLnBrk="1" fontAlgn="auto" latinLnBrk="0" hangingPunct="1">
              <a:lnSpc>
                <a:spcPts val="3500"/>
              </a:lnSpc>
              <a:spcBef>
                <a:spcPct val="0"/>
              </a:spcBef>
              <a:spcAft>
                <a:spcPts val="0"/>
              </a:spcAft>
              <a:buClrTx/>
              <a:buSzTx/>
              <a:buFontTx/>
              <a:buNone/>
              <a:tabLst/>
              <a:defRPr/>
            </a:pPr>
            <a:r>
              <a:rPr lang="sl-SI" sz="4400" b="1" kern="100" noProof="0" dirty="0" smtClean="0">
                <a:solidFill>
                  <a:srgbClr val="3F4974"/>
                </a:solidFill>
                <a:latin typeface="Praktika Bold" pitchFamily="50" charset="0"/>
                <a:ea typeface="+mj-ea"/>
                <a:cs typeface="+mj-cs"/>
              </a:rPr>
              <a:t> </a:t>
            </a:r>
            <a:endParaRPr kumimoji="0" lang="sr-Latn-CS" sz="44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762000" y="1905000"/>
            <a:ext cx="6858000" cy="4031873"/>
          </a:xfrm>
          <a:prstGeom prst="rect">
            <a:avLst/>
          </a:prstGeom>
          <a:noFill/>
        </p:spPr>
        <p:txBody>
          <a:bodyPr wrap="square" rtlCol="0">
            <a:spAutoFit/>
          </a:bodyPr>
          <a:lstStyle/>
          <a:p>
            <a:endParaRPr lang="en-US" sz="1600" dirty="0">
              <a:solidFill>
                <a:srgbClr val="3F4974"/>
              </a:solidFill>
              <a:latin typeface="Praktika Bold"/>
            </a:endParaRPr>
          </a:p>
          <a:p>
            <a:r>
              <a:rPr lang="en-US" sz="1600" dirty="0">
                <a:solidFill>
                  <a:srgbClr val="3F4974"/>
                </a:solidFill>
                <a:latin typeface="Praktika Bold"/>
              </a:rPr>
              <a:t>MIL refers to cognitive, technical and social skills and capacities of citizens </a:t>
            </a:r>
          </a:p>
          <a:p>
            <a:r>
              <a:rPr lang="en-US" sz="1600" dirty="0">
                <a:solidFill>
                  <a:srgbClr val="3F4974"/>
                </a:solidFill>
                <a:latin typeface="Praktika Bold"/>
              </a:rPr>
              <a:t>to access, critically evaluate, use and contribute information and media content through traditional and digital information and media platforms and technologies with understanding </a:t>
            </a:r>
            <a:r>
              <a:rPr lang="en-US" sz="1600" dirty="0" smtClean="0">
                <a:solidFill>
                  <a:srgbClr val="3F4974"/>
                </a:solidFill>
                <a:latin typeface="Praktika Bold"/>
              </a:rPr>
              <a:t>how </a:t>
            </a:r>
            <a:r>
              <a:rPr lang="en-US" sz="1600" dirty="0">
                <a:solidFill>
                  <a:srgbClr val="3F4974"/>
                </a:solidFill>
                <a:latin typeface="Praktika Bold"/>
              </a:rPr>
              <a:t>these platforms and technologies function, </a:t>
            </a:r>
            <a:r>
              <a:rPr lang="en-US" sz="1600" dirty="0" smtClean="0">
                <a:solidFill>
                  <a:srgbClr val="3F4974"/>
                </a:solidFill>
                <a:latin typeface="Praktika Bold"/>
              </a:rPr>
              <a:t>how </a:t>
            </a:r>
            <a:r>
              <a:rPr lang="en-US" sz="1600" dirty="0">
                <a:solidFill>
                  <a:srgbClr val="3F4974"/>
                </a:solidFill>
                <a:latin typeface="Praktika Bold"/>
              </a:rPr>
              <a:t>to manage own rights and respect rights of others when using them, </a:t>
            </a:r>
            <a:r>
              <a:rPr lang="en-US" sz="1600" dirty="0" smtClean="0">
                <a:solidFill>
                  <a:srgbClr val="3F4974"/>
                </a:solidFill>
                <a:latin typeface="Praktika Bold"/>
              </a:rPr>
              <a:t>how </a:t>
            </a:r>
            <a:r>
              <a:rPr lang="en-US" sz="1600" dirty="0">
                <a:solidFill>
                  <a:srgbClr val="3F4974"/>
                </a:solidFill>
                <a:latin typeface="Praktika Bold"/>
              </a:rPr>
              <a:t>to identify and avoid harmful content and services</a:t>
            </a:r>
            <a:r>
              <a:rPr lang="en-US" sz="1600" dirty="0" smtClean="0">
                <a:solidFill>
                  <a:srgbClr val="3F4974"/>
                </a:solidFill>
                <a:latin typeface="Praktika Bold"/>
              </a:rPr>
              <a:t>, with purpose to </a:t>
            </a:r>
            <a:r>
              <a:rPr lang="en-US" sz="1600" dirty="0">
                <a:solidFill>
                  <a:srgbClr val="3F4974"/>
                </a:solidFill>
                <a:latin typeface="Praktika Bold"/>
              </a:rPr>
              <a:t>make effective use of information and media content and platforms </a:t>
            </a:r>
            <a:r>
              <a:rPr lang="en-US" sz="1600" dirty="0" smtClean="0">
                <a:solidFill>
                  <a:srgbClr val="3F4974"/>
                </a:solidFill>
                <a:latin typeface="Praktika Bold"/>
              </a:rPr>
              <a:t>in </a:t>
            </a:r>
            <a:r>
              <a:rPr lang="en-US" sz="1600" dirty="0">
                <a:solidFill>
                  <a:srgbClr val="3F4974"/>
                </a:solidFill>
                <a:latin typeface="Praktika Bold"/>
              </a:rPr>
              <a:t>order to meet their individual and community needs and interests and exercise their active and </a:t>
            </a:r>
            <a:r>
              <a:rPr lang="en-US" sz="1600" dirty="0" smtClean="0">
                <a:solidFill>
                  <a:srgbClr val="3F4974"/>
                </a:solidFill>
                <a:latin typeface="Praktika Bold"/>
              </a:rPr>
              <a:t>responsible participation </a:t>
            </a:r>
            <a:r>
              <a:rPr lang="en-US" sz="1600" dirty="0">
                <a:solidFill>
                  <a:srgbClr val="3F4974"/>
                </a:solidFill>
                <a:latin typeface="Praktika Bold"/>
              </a:rPr>
              <a:t>in traditional and online public sphere and in democratic </a:t>
            </a:r>
            <a:r>
              <a:rPr lang="en-US" sz="1600" dirty="0" smtClean="0">
                <a:solidFill>
                  <a:srgbClr val="3F4974"/>
                </a:solidFill>
                <a:latin typeface="Praktika Bold"/>
              </a:rPr>
              <a:t>processes</a:t>
            </a:r>
            <a:r>
              <a:rPr lang="sl-SI" sz="1600" dirty="0" smtClean="0">
                <a:solidFill>
                  <a:srgbClr val="3F4974"/>
                </a:solidFill>
                <a:latin typeface="Praktika Bold"/>
              </a:rPr>
              <a:t>.</a:t>
            </a:r>
            <a:endParaRPr lang="en-US" sz="1600" dirty="0">
              <a:solidFill>
                <a:srgbClr val="3F4974"/>
              </a:solidFill>
              <a:latin typeface="Praktika Bold"/>
            </a:endParaRPr>
          </a:p>
        </p:txBody>
      </p:sp>
    </p:spTree>
    <p:extLst>
      <p:ext uri="{BB962C8B-B14F-4D97-AF65-F5344CB8AC3E}">
        <p14:creationId xmlns:p14="http://schemas.microsoft.com/office/powerpoint/2010/main" val="231616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62000" y="838200"/>
            <a:ext cx="8077200" cy="990600"/>
          </a:xfrm>
          <a:prstGeom prst="rect">
            <a:avLst/>
          </a:prstGeom>
        </p:spPr>
        <p:txBody>
          <a:bodyPr vert="horz" lIns="91440" tIns="45720" rIns="91440" bIns="45720" rtlCol="0" anchor="ctr">
            <a:noAutofit/>
          </a:bodyPr>
          <a:lstStyle/>
          <a:p>
            <a:pPr lvl="0">
              <a:lnSpc>
                <a:spcPts val="3500"/>
              </a:lnSpc>
              <a:spcBef>
                <a:spcPct val="0"/>
              </a:spcBef>
              <a:defRPr/>
            </a:pPr>
            <a:r>
              <a:rPr lang="en-US" sz="2000" b="1" kern="100" dirty="0">
                <a:solidFill>
                  <a:srgbClr val="3F4974"/>
                </a:solidFill>
                <a:latin typeface="Praktika Bold" pitchFamily="50" charset="0"/>
                <a:ea typeface="+mj-ea"/>
                <a:cs typeface="+mj-cs"/>
              </a:rPr>
              <a:t>Highlights of the research findings: regional comparative perspective</a:t>
            </a:r>
          </a:p>
          <a:p>
            <a:pPr marL="0" marR="0" lvl="0" indent="0" algn="l" defTabSz="914400" rtl="0" eaLnBrk="1" fontAlgn="auto" latinLnBrk="0" hangingPunct="1">
              <a:lnSpc>
                <a:spcPts val="3500"/>
              </a:lnSpc>
              <a:spcBef>
                <a:spcPct val="0"/>
              </a:spcBef>
              <a:spcAft>
                <a:spcPts val="0"/>
              </a:spcAft>
              <a:buClrTx/>
              <a:buSzTx/>
              <a:buFontTx/>
              <a:buNone/>
              <a:tabLst/>
              <a:defRPr/>
            </a:pPr>
            <a:r>
              <a:rPr lang="sl-SI" sz="2000" b="1" kern="100" noProof="0" dirty="0" smtClean="0">
                <a:solidFill>
                  <a:srgbClr val="3F4974"/>
                </a:solidFill>
                <a:latin typeface="Praktika Bold" pitchFamily="50" charset="0"/>
                <a:ea typeface="+mj-ea"/>
                <a:cs typeface="+mj-cs"/>
              </a:rPr>
              <a:t> </a:t>
            </a:r>
            <a:endParaRPr kumimoji="0" lang="sr-Latn-CS" sz="2000" b="1" i="0" u="none" strike="noStrike" kern="100" cap="none" spc="0" normalizeH="0" noProof="0" dirty="0">
              <a:ln>
                <a:noFill/>
              </a:ln>
              <a:solidFill>
                <a:srgbClr val="3F4974"/>
              </a:solidFill>
              <a:effectLst/>
              <a:uLnTx/>
              <a:uFillTx/>
              <a:latin typeface="Praktika Bold" pitchFamily="50" charset="0"/>
              <a:ea typeface="+mj-ea"/>
              <a:cs typeface="+mj-cs"/>
            </a:endParaRPr>
          </a:p>
        </p:txBody>
      </p:sp>
      <p:sp>
        <p:nvSpPr>
          <p:cNvPr id="6" name="TextBox 5"/>
          <p:cNvSpPr txBox="1"/>
          <p:nvPr/>
        </p:nvSpPr>
        <p:spPr>
          <a:xfrm>
            <a:off x="304800" y="6172200"/>
            <a:ext cx="6096000" cy="446276"/>
          </a:xfrm>
          <a:prstGeom prst="rect">
            <a:avLst/>
          </a:prstGeom>
          <a:noFill/>
        </p:spPr>
        <p:txBody>
          <a:bodyPr wrap="square" rtlCol="0">
            <a:spAutoFit/>
          </a:bodyPr>
          <a:lstStyle/>
          <a:p>
            <a:r>
              <a:rPr lang="en-US" sz="2300" dirty="0">
                <a:solidFill>
                  <a:srgbClr val="3F4974"/>
                </a:solidFill>
                <a:latin typeface="Praktika Bold" pitchFamily="50" charset="0"/>
              </a:rPr>
              <a:t>#</a:t>
            </a:r>
            <a:r>
              <a:rPr lang="en-US" sz="2300" dirty="0" err="1">
                <a:solidFill>
                  <a:srgbClr val="3F4974"/>
                </a:solidFill>
                <a:latin typeface="Praktika Bold" pitchFamily="50" charset="0"/>
              </a:rPr>
              <a:t>MediaforCitizens</a:t>
            </a:r>
            <a:r>
              <a:rPr lang="en-US" sz="2300" dirty="0">
                <a:solidFill>
                  <a:srgbClr val="3F4974"/>
                </a:solidFill>
                <a:latin typeface="Praktika Bold" pitchFamily="50" charset="0"/>
              </a:rPr>
              <a:t> #</a:t>
            </a:r>
            <a:r>
              <a:rPr lang="en-US" sz="2300" dirty="0" err="1">
                <a:solidFill>
                  <a:srgbClr val="3F4974"/>
                </a:solidFill>
                <a:latin typeface="Praktika Bold" pitchFamily="50" charset="0"/>
              </a:rPr>
              <a:t>MediaLiteracy</a:t>
            </a:r>
            <a:r>
              <a:rPr lang="en-US" sz="2300" dirty="0">
                <a:solidFill>
                  <a:srgbClr val="3F4974"/>
                </a:solidFill>
                <a:latin typeface="Praktika Bold" pitchFamily="50" charset="0"/>
              </a:rPr>
              <a:t>  #MCCM</a:t>
            </a:r>
            <a:endParaRPr lang="sr-Latn-CS" sz="2300" dirty="0">
              <a:solidFill>
                <a:srgbClr val="3F4974"/>
              </a:solidFill>
              <a:latin typeface="Praktika Bold" pitchFamily="50" charset="0"/>
            </a:endParaRPr>
          </a:p>
        </p:txBody>
      </p:sp>
      <p:sp>
        <p:nvSpPr>
          <p:cNvPr id="2" name="TextBox 1"/>
          <p:cNvSpPr txBox="1"/>
          <p:nvPr/>
        </p:nvSpPr>
        <p:spPr>
          <a:xfrm>
            <a:off x="762000" y="1828800"/>
            <a:ext cx="7543800" cy="4031873"/>
          </a:xfrm>
          <a:prstGeom prst="rect">
            <a:avLst/>
          </a:prstGeom>
          <a:noFill/>
        </p:spPr>
        <p:txBody>
          <a:bodyPr wrap="square" rtlCol="0">
            <a:spAutoFit/>
          </a:bodyPr>
          <a:lstStyle/>
          <a:p>
            <a:r>
              <a:rPr lang="en-US" sz="1600" b="1" dirty="0" smtClean="0">
                <a:solidFill>
                  <a:srgbClr val="3F4974"/>
                </a:solidFill>
                <a:latin typeface="Praktika Bold"/>
              </a:rPr>
              <a:t>58 </a:t>
            </a:r>
            <a:r>
              <a:rPr lang="en-US" sz="1600" b="1" dirty="0">
                <a:solidFill>
                  <a:srgbClr val="3F4974"/>
                </a:solidFill>
                <a:latin typeface="Praktika Bold"/>
              </a:rPr>
              <a:t>MIL </a:t>
            </a:r>
            <a:r>
              <a:rPr lang="en-GB" sz="1600" b="1" dirty="0" smtClean="0">
                <a:solidFill>
                  <a:srgbClr val="3F4974"/>
                </a:solidFill>
                <a:latin typeface="Praktika Bold"/>
              </a:rPr>
              <a:t>initiatives reviewed </a:t>
            </a:r>
            <a:r>
              <a:rPr lang="en-GB" sz="1600" dirty="0" smtClean="0">
                <a:solidFill>
                  <a:srgbClr val="3F4974"/>
                </a:solidFill>
                <a:latin typeface="Praktika Bold"/>
              </a:rPr>
              <a:t>(ALB: 9, BIH: 14, MK: 12, MNG: 7; SRB:</a:t>
            </a:r>
            <a:r>
              <a:rPr lang="en-US" sz="1600" dirty="0" smtClean="0">
                <a:solidFill>
                  <a:srgbClr val="3F4974"/>
                </a:solidFill>
                <a:latin typeface="Praktika Bold"/>
              </a:rPr>
              <a:t> </a:t>
            </a:r>
            <a:r>
              <a:rPr lang="en-US" sz="1600" dirty="0">
                <a:solidFill>
                  <a:srgbClr val="3F4974"/>
                </a:solidFill>
                <a:latin typeface="Praktika Bold"/>
              </a:rPr>
              <a:t>11, REGIONAL: 5)</a:t>
            </a:r>
          </a:p>
          <a:p>
            <a:endParaRPr lang="en-US" sz="1600" b="1" dirty="0">
              <a:solidFill>
                <a:srgbClr val="3F4974"/>
              </a:solidFill>
              <a:latin typeface="Praktika Bold"/>
            </a:endParaRPr>
          </a:p>
          <a:p>
            <a:r>
              <a:rPr lang="en-US" sz="1600" b="1" dirty="0">
                <a:solidFill>
                  <a:srgbClr val="3F4974"/>
                </a:solidFill>
                <a:latin typeface="Praktika Bold"/>
              </a:rPr>
              <a:t>Overall dominant sector: </a:t>
            </a:r>
            <a:r>
              <a:rPr lang="en-US" sz="1600" dirty="0">
                <a:solidFill>
                  <a:srgbClr val="3F4974"/>
                </a:solidFill>
                <a:latin typeface="Praktika Bold"/>
              </a:rPr>
              <a:t>Civil society, </a:t>
            </a:r>
            <a:r>
              <a:rPr lang="en-US" sz="1600" dirty="0" smtClean="0">
                <a:solidFill>
                  <a:srgbClr val="3F4974"/>
                </a:solidFill>
                <a:latin typeface="Praktika Bold"/>
              </a:rPr>
              <a:t>followed </a:t>
            </a:r>
            <a:r>
              <a:rPr lang="en-US" sz="1600" dirty="0">
                <a:solidFill>
                  <a:srgbClr val="3F4974"/>
                </a:solidFill>
                <a:latin typeface="Praktika Bold"/>
              </a:rPr>
              <a:t>by public authorities/bodies and formal education system, academic and research community, online platforms devoted to various MIL components…</a:t>
            </a:r>
          </a:p>
          <a:p>
            <a:r>
              <a:rPr lang="en-US" sz="1600" dirty="0">
                <a:solidFill>
                  <a:srgbClr val="3F4974"/>
                </a:solidFill>
                <a:latin typeface="Praktika Bold"/>
              </a:rPr>
              <a:t>Less: media industry, AV and IT industries, libraries. National libraries more engaged in Montenegro and Albania. </a:t>
            </a:r>
          </a:p>
          <a:p>
            <a:endParaRPr lang="en-US" sz="1600" dirty="0">
              <a:solidFill>
                <a:srgbClr val="3F4974"/>
              </a:solidFill>
              <a:latin typeface="Praktika Bold"/>
            </a:endParaRPr>
          </a:p>
          <a:p>
            <a:r>
              <a:rPr lang="en-US" sz="1600" b="1" dirty="0">
                <a:solidFill>
                  <a:srgbClr val="3F4974"/>
                </a:solidFill>
                <a:latin typeface="Praktika Bold"/>
              </a:rPr>
              <a:t>Overall dominant target group: </a:t>
            </a:r>
            <a:r>
              <a:rPr lang="en-US" sz="1600" dirty="0">
                <a:solidFill>
                  <a:srgbClr val="3F4974"/>
                </a:solidFill>
                <a:latin typeface="Praktika Bold"/>
              </a:rPr>
              <a:t>students, mostly in secondary schools</a:t>
            </a:r>
            <a:r>
              <a:rPr lang="en-US" sz="1600" dirty="0" smtClean="0">
                <a:solidFill>
                  <a:srgbClr val="3F4974"/>
                </a:solidFill>
                <a:latin typeface="Praktika Bold"/>
              </a:rPr>
              <a:t>.</a:t>
            </a:r>
            <a:endParaRPr lang="en-US" sz="1600" dirty="0">
              <a:solidFill>
                <a:srgbClr val="3F4974"/>
              </a:solidFill>
              <a:latin typeface="Praktika Bold"/>
            </a:endParaRPr>
          </a:p>
          <a:p>
            <a:r>
              <a:rPr lang="en-US" sz="1600" b="1" dirty="0">
                <a:solidFill>
                  <a:srgbClr val="3F4974"/>
                </a:solidFill>
                <a:latin typeface="Praktika Bold"/>
              </a:rPr>
              <a:t>Dominant MIL skills promoted:</a:t>
            </a:r>
            <a:r>
              <a:rPr lang="en-US" sz="1600" dirty="0">
                <a:solidFill>
                  <a:srgbClr val="3F4974"/>
                </a:solidFill>
                <a:latin typeface="Praktika Bold"/>
              </a:rPr>
              <a:t> Media and information use; Critical understanding; Participation and interaction. </a:t>
            </a:r>
          </a:p>
          <a:p>
            <a:r>
              <a:rPr lang="en-US" sz="1600" dirty="0">
                <a:solidFill>
                  <a:srgbClr val="3F4974"/>
                </a:solidFill>
                <a:latin typeface="Praktika Bold"/>
              </a:rPr>
              <a:t>Less: Creation/production and contribution of media content and information.</a:t>
            </a:r>
          </a:p>
        </p:txBody>
      </p:sp>
    </p:spTree>
    <p:extLst>
      <p:ext uri="{BB962C8B-B14F-4D97-AF65-F5344CB8AC3E}">
        <p14:creationId xmlns:p14="http://schemas.microsoft.com/office/powerpoint/2010/main" val="856327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1623</Words>
  <Application>Microsoft Office PowerPoint</Application>
  <PresentationFormat>Diaprojekcija na zaslonu (4:3)</PresentationFormat>
  <Paragraphs>179</Paragraphs>
  <Slides>19</Slides>
  <Notes>3</Notes>
  <HiddenSlides>0</HiddenSlides>
  <MMClips>0</MMClips>
  <ScaleCrop>false</ScaleCrop>
  <HeadingPairs>
    <vt:vector size="4" baseType="variant">
      <vt:variant>
        <vt:lpstr>Tema</vt:lpstr>
      </vt:variant>
      <vt:variant>
        <vt:i4>1</vt:i4>
      </vt:variant>
      <vt:variant>
        <vt:lpstr>Naslovi diapozitivov</vt:lpstr>
      </vt:variant>
      <vt:variant>
        <vt:i4>19</vt:i4>
      </vt:variant>
    </vt:vector>
  </HeadingPairs>
  <TitlesOfParts>
    <vt:vector size="20" baseType="lpstr">
      <vt:lpstr>Office Theme</vt:lpstr>
      <vt:lpstr>PowerPointova predstavitev</vt:lpstr>
      <vt:lpstr>MAPPING AND UNDERSTANDING mil DEVELOPMENTS IN THE REGION</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OVDE UKUCAJTE NASLOV PANEL DISKUSIJE</dc:title>
  <dc:creator>Petar</dc:creator>
  <cp:lastModifiedBy>uporabnik</cp:lastModifiedBy>
  <cp:revision>76</cp:revision>
  <dcterms:created xsi:type="dcterms:W3CDTF">2018-11-05T18:43:03Z</dcterms:created>
  <dcterms:modified xsi:type="dcterms:W3CDTF">2018-11-22T16:09:19Z</dcterms:modified>
</cp:coreProperties>
</file>