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70" r:id="rId1"/>
    <p:sldMasterId id="2147483883" r:id="rId2"/>
  </p:sldMasterIdLst>
  <p:notesMasterIdLst>
    <p:notesMasterId r:id="rId21"/>
  </p:notesMasterIdLst>
  <p:handoutMasterIdLst>
    <p:handoutMasterId r:id="rId22"/>
  </p:handoutMasterIdLst>
  <p:sldIdLst>
    <p:sldId id="474" r:id="rId3"/>
    <p:sldId id="450" r:id="rId4"/>
    <p:sldId id="439" r:id="rId5"/>
    <p:sldId id="454" r:id="rId6"/>
    <p:sldId id="443" r:id="rId7"/>
    <p:sldId id="452" r:id="rId8"/>
    <p:sldId id="462" r:id="rId9"/>
    <p:sldId id="463" r:id="rId10"/>
    <p:sldId id="464" r:id="rId11"/>
    <p:sldId id="475" r:id="rId12"/>
    <p:sldId id="456" r:id="rId13"/>
    <p:sldId id="466" r:id="rId14"/>
    <p:sldId id="467" r:id="rId15"/>
    <p:sldId id="453" r:id="rId16"/>
    <p:sldId id="472" r:id="rId17"/>
    <p:sldId id="457" r:id="rId18"/>
    <p:sldId id="458" r:id="rId19"/>
    <p:sldId id="459" r:id="rId20"/>
  </p:sldIdLst>
  <p:sldSz cx="9144000" cy="6858000" type="screen4x3"/>
  <p:notesSz cx="6858000" cy="9926638"/>
  <p:defaultTextStyle>
    <a:defPPr>
      <a:defRPr lang="hr-H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C79871"/>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50775" autoAdjust="0"/>
  </p:normalViewPr>
  <p:slideViewPr>
    <p:cSldViewPr>
      <p:cViewPr varScale="1">
        <p:scale>
          <a:sx n="57" d="100"/>
          <a:sy n="57" d="100"/>
        </p:scale>
        <p:origin x="2448" y="66"/>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3" name="Date Placeholder 2"/>
          <p:cNvSpPr>
            <a:spLocks noGrp="1"/>
          </p:cNvSpPr>
          <p:nvPr>
            <p:ph type="dt" sz="quarter" idx="1"/>
          </p:nvPr>
        </p:nvSpPr>
        <p:spPr>
          <a:xfrm>
            <a:off x="3884613" y="0"/>
            <a:ext cx="29718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7F3D8FE-AC44-43C9-BF65-261CB3185A88}" type="datetime1">
              <a:rPr lang="en-US">
                <a:ea typeface="Calibri"/>
              </a:rPr>
              <a:pPr>
                <a:defRPr/>
              </a:pPr>
              <a:t>11/30/2018</a:t>
            </a:fld>
            <a:endParaRPr lang="en-US" dirty="0">
              <a:ea typeface="Calibri"/>
            </a:endParaRPr>
          </a:p>
        </p:txBody>
      </p:sp>
      <p:sp>
        <p:nvSpPr>
          <p:cNvPr id="4" name="Footer Placeholder 3"/>
          <p:cNvSpPr>
            <a:spLocks noGrp="1"/>
          </p:cNvSpPr>
          <p:nvPr>
            <p:ph type="ftr" sz="quarter" idx="2"/>
          </p:nvPr>
        </p:nvSpPr>
        <p:spPr>
          <a:xfrm>
            <a:off x="0" y="9428163"/>
            <a:ext cx="2971800" cy="496887"/>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5" name="Slide Number Placeholder 4"/>
          <p:cNvSpPr>
            <a:spLocks noGrp="1"/>
          </p:cNvSpPr>
          <p:nvPr>
            <p:ph type="sldNum" sz="quarter" idx="3"/>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65E5DDF-63F3-45EA-9AAE-387492C96CBA}" type="slidenum">
              <a:rPr lang="en-US">
                <a:ea typeface="Calibri"/>
              </a:rPr>
              <a:pPr>
                <a:defRPr/>
              </a:pPr>
              <a:t>‹#›</a:t>
            </a:fld>
            <a:endParaRPr lang="en-US" dirty="0">
              <a:ea typeface="Calibri"/>
            </a:endParaRPr>
          </a:p>
        </p:txBody>
      </p:sp>
    </p:spTree>
    <p:extLst>
      <p:ext uri="{BB962C8B-B14F-4D97-AF65-F5344CB8AC3E}">
        <p14:creationId xmlns:p14="http://schemas.microsoft.com/office/powerpoint/2010/main" val="3151645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79" name="Rectangle 3"/>
          <p:cNvSpPr>
            <a:spLocks noGrp="1" noChangeArrowheads="1"/>
          </p:cNvSpPr>
          <p:nvPr>
            <p:ph type="dt" idx="1"/>
          </p:nvPr>
        </p:nvSpPr>
        <p:spPr bwMode="auto">
          <a:xfrm>
            <a:off x="3884613" y="0"/>
            <a:ext cx="29718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Calibri"/>
                <a:cs typeface="+mn-cs"/>
              </a:defRPr>
            </a:lvl1pPr>
          </a:lstStyle>
          <a:p>
            <a:pPr>
              <a:defRPr/>
            </a:pPr>
            <a:fld id="{5A8E2D23-5EB8-43EF-8915-0456ED2FD45B}" type="datetime1">
              <a:rPr lang="hr-HR" smtClean="0"/>
              <a:pPr>
                <a:defRPr/>
              </a:pPr>
              <a:t>30.11.2018.</a:t>
            </a:fld>
            <a:endParaRPr lang="hr-HR" dirty="0"/>
          </a:p>
        </p:txBody>
      </p:sp>
      <p:sp>
        <p:nvSpPr>
          <p:cNvPr id="83972"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85800" y="4714875"/>
            <a:ext cx="5486400"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r-HR" noProof="0" dirty="0" smtClean="0"/>
              <a:t>Kliknite da biste uredili stilove teksta matrice</a:t>
            </a:r>
          </a:p>
          <a:p>
            <a:pPr lvl="1"/>
            <a:r>
              <a:rPr lang="hr-HR" noProof="0" dirty="0" smtClean="0"/>
              <a:t>Druga razina</a:t>
            </a:r>
          </a:p>
          <a:p>
            <a:pPr lvl="2"/>
            <a:r>
              <a:rPr lang="hr-HR" noProof="0" dirty="0" smtClean="0"/>
              <a:t>Treća razina</a:t>
            </a:r>
          </a:p>
          <a:p>
            <a:pPr lvl="3"/>
            <a:r>
              <a:rPr lang="hr-HR" noProof="0" dirty="0" smtClean="0"/>
              <a:t>Četvrta razina</a:t>
            </a:r>
          </a:p>
          <a:p>
            <a:pPr lvl="4"/>
            <a:r>
              <a:rPr lang="hr-HR" noProof="0" dirty="0" smtClean="0"/>
              <a:t>Peta razina</a:t>
            </a:r>
          </a:p>
        </p:txBody>
      </p:sp>
      <p:sp>
        <p:nvSpPr>
          <p:cNvPr id="50182" name="Rectangle 6"/>
          <p:cNvSpPr>
            <a:spLocks noGrp="1" noChangeArrowheads="1"/>
          </p:cNvSpPr>
          <p:nvPr>
            <p:ph type="ftr" sz="quarter" idx="4"/>
          </p:nvPr>
        </p:nvSpPr>
        <p:spPr bwMode="auto">
          <a:xfrm>
            <a:off x="0" y="9428163"/>
            <a:ext cx="29718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83" name="Rectangle 7"/>
          <p:cNvSpPr>
            <a:spLocks noGrp="1" noChangeArrowheads="1"/>
          </p:cNvSpPr>
          <p:nvPr>
            <p:ph type="sldNum" sz="quarter" idx="5"/>
          </p:nvPr>
        </p:nvSpPr>
        <p:spPr bwMode="auto">
          <a:xfrm>
            <a:off x="3884613" y="9428163"/>
            <a:ext cx="29718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Calibri"/>
                <a:cs typeface="+mn-cs"/>
              </a:defRPr>
            </a:lvl1pPr>
          </a:lstStyle>
          <a:p>
            <a:pPr>
              <a:defRPr/>
            </a:pPr>
            <a:fld id="{18BC7AF2-005D-4E0F-9A86-73DAA2CAAA84}" type="slidenum">
              <a:rPr lang="hr-HR" smtClean="0"/>
              <a:pPr>
                <a:defRPr/>
              </a:pPr>
              <a:t>‹#›</a:t>
            </a:fld>
            <a:endParaRPr lang="hr-HR" dirty="0"/>
          </a:p>
        </p:txBody>
      </p:sp>
    </p:spTree>
    <p:extLst>
      <p:ext uri="{BB962C8B-B14F-4D97-AF65-F5344CB8AC3E}">
        <p14:creationId xmlns:p14="http://schemas.microsoft.com/office/powerpoint/2010/main" val="417630496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a:t>
            </a:fld>
            <a:endParaRPr lang="hr-HR" dirty="0"/>
          </a:p>
        </p:txBody>
      </p:sp>
    </p:spTree>
    <p:extLst>
      <p:ext uri="{BB962C8B-B14F-4D97-AF65-F5344CB8AC3E}">
        <p14:creationId xmlns:p14="http://schemas.microsoft.com/office/powerpoint/2010/main" val="2421587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smtClean="0"/>
              <a:t>Priporočeno</a:t>
            </a:r>
            <a:r>
              <a:rPr lang="sl-SI" baseline="0" dirty="0" smtClean="0"/>
              <a:t> branje za podrobnejši pregled teme: </a:t>
            </a:r>
            <a:r>
              <a:rPr lang="en-GB" sz="1200" kern="1200" dirty="0" err="1" smtClean="0">
                <a:solidFill>
                  <a:schemeClr val="tx1"/>
                </a:solidFill>
                <a:effectLst/>
                <a:latin typeface="Arial" pitchFamily="34" charset="0"/>
                <a:ea typeface="Calibri"/>
                <a:cs typeface="Calibri"/>
              </a:rPr>
              <a:t>Strokovna</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izhodišča</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za</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delo</a:t>
            </a:r>
            <a:r>
              <a:rPr lang="en-GB" sz="1200" kern="1200" dirty="0" smtClean="0">
                <a:solidFill>
                  <a:schemeClr val="tx1"/>
                </a:solidFill>
                <a:effectLst/>
                <a:latin typeface="Arial" pitchFamily="34" charset="0"/>
                <a:ea typeface="Calibri"/>
                <a:cs typeface="Calibri"/>
              </a:rPr>
              <a:t> z </a:t>
            </a:r>
            <a:r>
              <a:rPr lang="en-GB" sz="1200" kern="1200" dirty="0" err="1" smtClean="0">
                <a:solidFill>
                  <a:schemeClr val="tx1"/>
                </a:solidFill>
                <a:effectLst/>
                <a:latin typeface="Arial" pitchFamily="34" charset="0"/>
                <a:ea typeface="Calibri"/>
                <a:cs typeface="Calibri"/>
              </a:rPr>
              <a:t>odraslimi</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žrtvami</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nasilja</a:t>
            </a:r>
            <a:r>
              <a:rPr lang="en-GB" sz="1200" kern="1200" dirty="0" smtClean="0">
                <a:solidFill>
                  <a:schemeClr val="tx1"/>
                </a:solidFill>
                <a:effectLst/>
                <a:latin typeface="Arial" pitchFamily="34" charset="0"/>
                <a:ea typeface="Calibri"/>
                <a:cs typeface="Calibri"/>
              </a:rPr>
              <a:t> v </a:t>
            </a:r>
            <a:r>
              <a:rPr lang="en-GB" sz="1200" kern="1200" dirty="0" err="1" smtClean="0">
                <a:solidFill>
                  <a:schemeClr val="tx1"/>
                </a:solidFill>
                <a:effectLst/>
                <a:latin typeface="Arial" pitchFamily="34" charset="0"/>
                <a:ea typeface="Calibri"/>
                <a:cs typeface="Calibri"/>
              </a:rPr>
              <a:t>družini</a:t>
            </a:r>
            <a:r>
              <a:rPr lang="en-GB" sz="1200" kern="1200" dirty="0" smtClean="0">
                <a:solidFill>
                  <a:schemeClr val="tx1"/>
                </a:solidFill>
                <a:effectLst/>
                <a:latin typeface="Arial" pitchFamily="34" charset="0"/>
                <a:ea typeface="Calibri"/>
                <a:cs typeface="Calibri"/>
              </a:rPr>
              <a:t> (2008). </a:t>
            </a:r>
            <a:r>
              <a:rPr lang="en-GB" sz="1200" kern="1200" dirty="0" err="1" smtClean="0">
                <a:solidFill>
                  <a:schemeClr val="tx1"/>
                </a:solidFill>
                <a:effectLst/>
                <a:latin typeface="Arial" pitchFamily="34" charset="0"/>
                <a:ea typeface="Calibri"/>
                <a:cs typeface="Calibri"/>
              </a:rPr>
              <a:t>Dostopno</a:t>
            </a:r>
            <a:r>
              <a:rPr lang="en-GB" sz="1200" kern="1200" dirty="0" smtClean="0">
                <a:solidFill>
                  <a:schemeClr val="tx1"/>
                </a:solidFill>
                <a:effectLst/>
                <a:latin typeface="Arial" pitchFamily="34" charset="0"/>
                <a:ea typeface="Calibri"/>
                <a:cs typeface="Calibri"/>
              </a:rPr>
              <a:t> </a:t>
            </a:r>
            <a:r>
              <a:rPr lang="en-GB" sz="1200" kern="1200" dirty="0" err="1" smtClean="0">
                <a:solidFill>
                  <a:schemeClr val="tx1"/>
                </a:solidFill>
                <a:effectLst/>
                <a:latin typeface="Arial" pitchFamily="34" charset="0"/>
                <a:ea typeface="Calibri"/>
                <a:cs typeface="Calibri"/>
              </a:rPr>
              <a:t>na</a:t>
            </a:r>
            <a:r>
              <a:rPr lang="en-GB" sz="1200" kern="1200" dirty="0" smtClean="0">
                <a:solidFill>
                  <a:schemeClr val="tx1"/>
                </a:solidFill>
                <a:effectLst/>
                <a:latin typeface="Arial" pitchFamily="34" charset="0"/>
                <a:ea typeface="Calibri"/>
                <a:cs typeface="Calibri"/>
              </a:rPr>
              <a:t>: https://www.drustvo-dnk.si/priporoamo.html.</a:t>
            </a:r>
            <a:endParaRPr lang="sl-SI" sz="1200" kern="1200" dirty="0" smtClean="0">
              <a:solidFill>
                <a:schemeClr val="tx1"/>
              </a:solidFill>
              <a:effectLst/>
              <a:latin typeface="Arial" pitchFamily="34" charset="0"/>
              <a:ea typeface="Calibri"/>
              <a:cs typeface="Calibri"/>
            </a:endParaRPr>
          </a:p>
          <a:p>
            <a:endParaRPr lang="sl-SI" dirty="0"/>
          </a:p>
        </p:txBody>
      </p:sp>
      <p:sp>
        <p:nvSpPr>
          <p:cNvPr id="4" name="Označba mesta številke diapozitiva 3"/>
          <p:cNvSpPr>
            <a:spLocks noGrp="1"/>
          </p:cNvSpPr>
          <p:nvPr>
            <p:ph type="sldNum" sz="quarter" idx="10"/>
          </p:nvPr>
        </p:nvSpPr>
        <p:spPr/>
        <p:txBody>
          <a:bodyPr/>
          <a:lstStyle/>
          <a:p>
            <a:pPr>
              <a:defRPr/>
            </a:pPr>
            <a:fld id="{18BC7AF2-005D-4E0F-9A86-73DAA2CAAA84}" type="slidenum">
              <a:rPr lang="hr-HR" smtClean="0"/>
              <a:pPr>
                <a:defRPr/>
              </a:pPr>
              <a:t>10</a:t>
            </a:fld>
            <a:endParaRPr lang="hr-HR" dirty="0"/>
          </a:p>
        </p:txBody>
      </p:sp>
    </p:spTree>
    <p:extLst>
      <p:ext uri="{BB962C8B-B14F-4D97-AF65-F5344CB8AC3E}">
        <p14:creationId xmlns:p14="http://schemas.microsoft.com/office/powerpoint/2010/main" val="2446926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11</a:t>
            </a:fld>
            <a:endParaRPr lang="hr-HR" dirty="0"/>
          </a:p>
        </p:txBody>
      </p:sp>
    </p:spTree>
    <p:extLst>
      <p:ext uri="{BB962C8B-B14F-4D97-AF65-F5344CB8AC3E}">
        <p14:creationId xmlns:p14="http://schemas.microsoft.com/office/powerpoint/2010/main" val="3465687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sl-SI" sz="1200" b="1" kern="1200" noProof="0" dirty="0" smtClean="0">
                <a:solidFill>
                  <a:schemeClr val="tx1"/>
                </a:solidFill>
                <a:effectLst/>
                <a:latin typeface="Arial" pitchFamily="34" charset="0"/>
                <a:ea typeface="Calibri"/>
                <a:cs typeface="Calibri"/>
              </a:rPr>
              <a:t>Odzivi</a:t>
            </a:r>
            <a:r>
              <a:rPr lang="sl-SI" sz="1200" b="1" kern="1200" baseline="0" noProof="0" dirty="0" smtClean="0">
                <a:solidFill>
                  <a:schemeClr val="tx1"/>
                </a:solidFill>
                <a:effectLst/>
                <a:latin typeface="Arial" pitchFamily="34" charset="0"/>
                <a:ea typeface="Calibri"/>
                <a:cs typeface="Calibri"/>
              </a:rPr>
              <a:t> na travmo</a:t>
            </a:r>
            <a:endParaRPr lang="sl-SI" sz="1200" kern="1200" noProof="0" dirty="0" smtClean="0">
              <a:solidFill>
                <a:schemeClr val="tx1"/>
              </a:solidFill>
              <a:effectLst/>
              <a:latin typeface="Arial" pitchFamily="34" charset="0"/>
              <a:ea typeface="Calibri"/>
              <a:cs typeface="Calibri"/>
            </a:endParaRPr>
          </a:p>
          <a:p>
            <a:r>
              <a:rPr lang="hr-HR" sz="1200" b="1" kern="1200" dirty="0" smtClean="0">
                <a:solidFill>
                  <a:schemeClr val="tx1"/>
                </a:solidFill>
                <a:effectLst/>
                <a:latin typeface="Arial" pitchFamily="34" charset="0"/>
                <a:ea typeface="Calibri"/>
                <a:cs typeface="Calibri"/>
              </a:rPr>
              <a:t>    </a:t>
            </a:r>
            <a:endParaRPr lang="hr-HR" sz="1200" kern="1200" dirty="0" smtClean="0">
              <a:solidFill>
                <a:schemeClr val="tx1"/>
              </a:solidFill>
              <a:effectLst/>
              <a:latin typeface="Arial" pitchFamily="34" charset="0"/>
              <a:ea typeface="Calibri"/>
              <a:cs typeface="Calibri"/>
            </a:endParaRPr>
          </a:p>
          <a:p>
            <a:r>
              <a:rPr lang="sl-SI" sz="1200" b="0" kern="1200" noProof="0" dirty="0" smtClean="0">
                <a:solidFill>
                  <a:schemeClr val="tx1"/>
                </a:solidFill>
                <a:effectLst/>
                <a:latin typeface="Arial" pitchFamily="34" charset="0"/>
                <a:ea typeface="Calibri"/>
                <a:cs typeface="Calibri"/>
              </a:rPr>
              <a:t>Izpostavljenost psihološkim travmam ima resne posledice za žrtve/preživele osebe na naslednjih področjih: fiziološka regulacija organizma, kognicija (miselni procesi), čustva in vedenje. </a:t>
            </a:r>
          </a:p>
          <a:p>
            <a:endParaRPr lang="sl-SI" sz="1200" b="1" kern="1200" noProof="0" dirty="0" smtClean="0">
              <a:solidFill>
                <a:schemeClr val="tx1"/>
              </a:solidFill>
              <a:effectLst/>
              <a:latin typeface="Arial" pitchFamily="34" charset="0"/>
              <a:ea typeface="Calibri"/>
              <a:cs typeface="Calibri"/>
            </a:endParaRPr>
          </a:p>
          <a:p>
            <a:r>
              <a:rPr lang="sl-SI" sz="1200" b="1" kern="1200" noProof="0" dirty="0" smtClean="0">
                <a:solidFill>
                  <a:schemeClr val="tx1"/>
                </a:solidFill>
                <a:effectLst/>
                <a:latin typeface="Arial" pitchFamily="34" charset="0"/>
                <a:ea typeface="Calibri"/>
                <a:cs typeface="Calibri"/>
              </a:rPr>
              <a:t>Odziv</a:t>
            </a:r>
            <a:r>
              <a:rPr lang="sl-SI" sz="1200" b="1" kern="1200" baseline="0" noProof="0" dirty="0" smtClean="0">
                <a:solidFill>
                  <a:schemeClr val="tx1"/>
                </a:solidFill>
                <a:effectLst/>
                <a:latin typeface="Arial" pitchFamily="34" charset="0"/>
                <a:ea typeface="Calibri"/>
                <a:cs typeface="Calibri"/>
              </a:rPr>
              <a:t> na povečano vznemirjenost</a:t>
            </a:r>
            <a:endParaRPr lang="sl-SI" sz="1200" kern="1200" noProof="0" dirty="0" smtClean="0">
              <a:solidFill>
                <a:schemeClr val="tx1"/>
              </a:solidFill>
              <a:effectLst/>
              <a:latin typeface="Arial" pitchFamily="34" charset="0"/>
              <a:ea typeface="Calibri"/>
              <a:cs typeface="Calibri"/>
            </a:endParaRPr>
          </a:p>
          <a:p>
            <a:r>
              <a:rPr lang="sl-SI" sz="1200" b="1" kern="1200" noProof="0" dirty="0" smtClean="0">
                <a:solidFill>
                  <a:schemeClr val="tx1"/>
                </a:solidFill>
                <a:effectLst/>
                <a:latin typeface="Arial" pitchFamily="34" charset="0"/>
                <a:ea typeface="Calibri"/>
                <a:cs typeface="Calibri"/>
              </a:rPr>
              <a:t> </a:t>
            </a:r>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Takoj po travmatični izkušnji imajo lahko žrtve/preživele osebe občutek "</a:t>
            </a:r>
            <a:r>
              <a:rPr lang="sl-SI" sz="1200" b="1" kern="1200" noProof="0" dirty="0" smtClean="0">
                <a:solidFill>
                  <a:schemeClr val="tx1"/>
                </a:solidFill>
                <a:effectLst/>
                <a:latin typeface="Arial" pitchFamily="34" charset="0"/>
                <a:ea typeface="Calibri"/>
                <a:cs typeface="Calibri"/>
              </a:rPr>
              <a:t>nenehnega pričakovanja nevarnosti</a:t>
            </a:r>
            <a:r>
              <a:rPr lang="sl-SI" sz="1200" kern="1200" noProof="0" dirty="0" smtClean="0">
                <a:solidFill>
                  <a:schemeClr val="tx1"/>
                </a:solidFill>
                <a:effectLst/>
                <a:latin typeface="Arial" pitchFamily="34" charset="0"/>
                <a:ea typeface="Calibri"/>
                <a:cs typeface="Calibri"/>
              </a:rPr>
              <a:t>", pozornost je usmerjena na iskanje znakov nevarnosti v okolju, na pričakovanje napada s strani povzročitelja in njegovih sostorilcev. Takšno stanje povečane vznemirjenosti je povezano z naslednjimi odzivi: stanje intenzivnega strahu, najpogosteje pred povzročiteljem; strah, da bi te povzročitelj našel, občutek "fizične prisotnosti povzročitelja", čeprav v realnosti ni razlogov za tak občutek; strah, da bo storilec slišal, kaj govori, zato med pogovorom/pogovorom s </a:t>
            </a:r>
            <a:r>
              <a:rPr lang="sl-SI" sz="1200" kern="1200" noProof="0" dirty="0" err="1" smtClean="0">
                <a:solidFill>
                  <a:schemeClr val="tx1"/>
                </a:solidFill>
                <a:effectLst/>
                <a:latin typeface="Arial" pitchFamily="34" charset="0"/>
                <a:ea typeface="Calibri"/>
                <a:cs typeface="Calibri"/>
              </a:rPr>
              <a:t>strokovnjakom_injo</a:t>
            </a:r>
            <a:r>
              <a:rPr lang="sl-SI" sz="1200" kern="1200" noProof="0" dirty="0" smtClean="0">
                <a:solidFill>
                  <a:schemeClr val="tx1"/>
                </a:solidFill>
                <a:effectLst/>
                <a:latin typeface="Arial" pitchFamily="34" charset="0"/>
                <a:ea typeface="Calibri"/>
                <a:cs typeface="Calibri"/>
              </a:rPr>
              <a:t> žrtev/preživela oseba pogosto začne govoriti tiše; občutek nenehne napetosti, občutek nemoči ali groze; težave s koncentracijo in spominom; ima občutek "zaprepadenosti" in intenzivno fiziološko reakcijo organizma, nesorazmerno z dražljajem, težave s spanjem, impulzivne reakcije, razdražljivost ali izbruhi jeze, neorganizirano vedenje.</a:t>
            </a:r>
          </a:p>
          <a:p>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Poleg tega </a:t>
            </a:r>
            <a:r>
              <a:rPr lang="sl-SI" sz="1200" b="1" kern="1200" noProof="0" dirty="0" smtClean="0">
                <a:solidFill>
                  <a:schemeClr val="tx1"/>
                </a:solidFill>
                <a:effectLst/>
                <a:latin typeface="Arial" pitchFamily="34" charset="0"/>
                <a:ea typeface="Calibri"/>
                <a:cs typeface="Calibri"/>
              </a:rPr>
              <a:t>lahko otroci, ki so žrtve, pogosto kažejo naslednje reakcije</a:t>
            </a:r>
            <a:r>
              <a:rPr lang="sl-SI" sz="1200" kern="1200" noProof="0" dirty="0" smtClean="0">
                <a:solidFill>
                  <a:schemeClr val="tx1"/>
                </a:solidFill>
                <a:effectLst/>
                <a:latin typeface="Arial" pitchFamily="34" charset="0"/>
                <a:ea typeface="Calibri"/>
                <a:cs typeface="Calibri"/>
              </a:rPr>
              <a:t>: hiperaktivno in agresivno vedenje; zmedeno ali vznemirjeno vedenje; neposlušnost in težave v šoli ali težave z učenjem; tako imenovana "lepljivost", zahteva po stalni navzočnosti matere ali druge osebe, ki otroku zagotavlja občutek varnosti; intenzivni strahovi, ki se pogosto kažejo v motnjah govorne komunikacije (npr. jecljanje) ali nenadzorovano nočno močenje postelje, čeprav je otrok predhodno dobro obvladoval mehur; "Preigravanje" travmatičnega dogodka (z igro, ki posnema travmatični dogodek); nočne more z neprepoznavno vsebino. </a:t>
            </a:r>
          </a:p>
          <a:p>
            <a:r>
              <a:rPr lang="sl-SI" sz="1200" b="1" kern="1200" noProof="0" dirty="0" smtClean="0">
                <a:solidFill>
                  <a:schemeClr val="tx1"/>
                </a:solidFill>
                <a:effectLst/>
                <a:latin typeface="Arial" pitchFamily="34" charset="0"/>
                <a:ea typeface="Calibri"/>
                <a:cs typeface="Calibri"/>
              </a:rPr>
              <a:t> </a:t>
            </a:r>
            <a:endParaRPr lang="sl-SI" sz="1200" kern="1200" noProof="0" dirty="0" smtClean="0">
              <a:solidFill>
                <a:schemeClr val="tx1"/>
              </a:solidFill>
              <a:effectLst/>
              <a:latin typeface="Arial" pitchFamily="34" charset="0"/>
              <a:ea typeface="Calibri"/>
              <a:cs typeface="Calibri"/>
            </a:endParaRPr>
          </a:p>
          <a:p>
            <a:r>
              <a:rPr lang="sl-SI" sz="1200" b="1" kern="1200" noProof="0" dirty="0" smtClean="0">
                <a:solidFill>
                  <a:schemeClr val="tx1"/>
                </a:solidFill>
                <a:effectLst/>
                <a:latin typeface="Arial" pitchFamily="34" charset="0"/>
                <a:ea typeface="Calibri"/>
                <a:cs typeface="Calibri"/>
              </a:rPr>
              <a:t>Vsiljive</a:t>
            </a:r>
            <a:r>
              <a:rPr lang="sl-SI" sz="1200" b="1" kern="1200" baseline="0" noProof="0" dirty="0" smtClean="0">
                <a:solidFill>
                  <a:schemeClr val="tx1"/>
                </a:solidFill>
                <a:effectLst/>
                <a:latin typeface="Arial" pitchFamily="34" charset="0"/>
                <a:ea typeface="Calibri"/>
                <a:cs typeface="Calibri"/>
              </a:rPr>
              <a:t> podobe in spomini </a:t>
            </a:r>
            <a:r>
              <a:rPr lang="sl-SI" sz="1200" b="1" kern="1200" noProof="0" dirty="0" smtClean="0">
                <a:solidFill>
                  <a:schemeClr val="tx1"/>
                </a:solidFill>
                <a:effectLst/>
                <a:latin typeface="Arial" pitchFamily="34" charset="0"/>
                <a:ea typeface="Calibri"/>
                <a:cs typeface="Calibri"/>
              </a:rPr>
              <a:t> </a:t>
            </a:r>
          </a:p>
          <a:p>
            <a:r>
              <a:rPr lang="sl-SI" sz="1200" b="1" kern="1200" noProof="0" dirty="0" smtClean="0">
                <a:solidFill>
                  <a:schemeClr val="tx1"/>
                </a:solidFill>
                <a:effectLst/>
                <a:latin typeface="Arial" pitchFamily="34" charset="0"/>
                <a:ea typeface="Calibri"/>
                <a:cs typeface="Calibri"/>
              </a:rPr>
              <a:t> </a:t>
            </a:r>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Travmatični spomini so razdrobljeni in - za razliko od spominov na običajne življenjske dogodke -  shranjeni v različnih delih možganov. Medtem ko je pri spominjanju na delu princip podobnosti, se v travmatičnih spominih uporablja načelo "</a:t>
            </a:r>
            <a:r>
              <a:rPr lang="sl-SI" sz="1200" b="1" kern="1200" noProof="0" dirty="0" smtClean="0">
                <a:solidFill>
                  <a:schemeClr val="tx1"/>
                </a:solidFill>
                <a:effectLst/>
                <a:latin typeface="Arial" pitchFamily="34" charset="0"/>
                <a:ea typeface="Calibri"/>
                <a:cs typeface="Calibri"/>
              </a:rPr>
              <a:t>opomnika ali travmatičnega sprožilca</a:t>
            </a:r>
            <a:r>
              <a:rPr lang="sl-SI" sz="1200" kern="1200" noProof="0" dirty="0" smtClean="0">
                <a:solidFill>
                  <a:schemeClr val="tx1"/>
                </a:solidFill>
                <a:effectLst/>
                <a:latin typeface="Arial" pitchFamily="34" charset="0"/>
                <a:ea typeface="Calibri"/>
                <a:cs typeface="Calibri"/>
              </a:rPr>
              <a:t>." Opomnik je lahko katera koli podrobnost iz sedanje situacije, ki je enaka ali podobna določeni podrobnosti iz travmatične situacije. To je lahko beseda, zvok, gibanje, vedenje ali predmet, ki bo priklical slike in spomine na travmatičen dogodek pri preživeli osebi.</a:t>
            </a:r>
          </a:p>
          <a:p>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Ta skupina odzivov vključuje naslednje: obsesivne podobe in spomine (ponavljajoči se in kompulzivni spomini na travmatičen dogodek, ki vključujejo podobe, misli in zaznave; sanje z zastrašujočo vsebino; nočne more; </a:t>
            </a:r>
            <a:r>
              <a:rPr lang="sl-SI" sz="1200" kern="1200" noProof="0" dirty="0" err="1" smtClean="0">
                <a:solidFill>
                  <a:schemeClr val="tx1"/>
                </a:solidFill>
                <a:effectLst/>
                <a:latin typeface="Arial" pitchFamily="34" charset="0"/>
                <a:ea typeface="Calibri"/>
                <a:cs typeface="Calibri"/>
              </a:rPr>
              <a:t>flashbacki</a:t>
            </a:r>
            <a:r>
              <a:rPr lang="sl-SI" sz="1200" kern="1200" noProof="0" dirty="0" smtClean="0">
                <a:solidFill>
                  <a:schemeClr val="tx1"/>
                </a:solidFill>
                <a:effectLst/>
                <a:latin typeface="Arial" pitchFamily="34" charset="0"/>
                <a:ea typeface="Calibri"/>
                <a:cs typeface="Calibri"/>
              </a:rPr>
              <a:t>, pri katerih oseba podoživi travmatičen dogodek, kot bi se res dogajal v tem trenutku, kar spremljajo intenzivne fiziološke reakcije organizma, ki pogosto vključujejo intenziven strah in občutke bolečine in neugodja.</a:t>
            </a:r>
          </a:p>
          <a:p>
            <a:r>
              <a:rPr lang="hr-HR" sz="1200" kern="1200" dirty="0" smtClean="0">
                <a:solidFill>
                  <a:schemeClr val="tx1"/>
                </a:solidFill>
                <a:effectLst/>
                <a:latin typeface="Arial" pitchFamily="34" charset="0"/>
                <a:ea typeface="Calibri"/>
                <a:cs typeface="Calibri"/>
              </a:rPr>
              <a:t> </a:t>
            </a:r>
          </a:p>
          <a:p>
            <a:r>
              <a:rPr lang="sl-SI" sz="1200" b="1" kern="1200" noProof="0" dirty="0" smtClean="0">
                <a:solidFill>
                  <a:schemeClr val="tx1"/>
                </a:solidFill>
                <a:effectLst/>
                <a:latin typeface="Arial" pitchFamily="34" charset="0"/>
                <a:ea typeface="Calibri"/>
                <a:cs typeface="Calibri"/>
              </a:rPr>
              <a:t>Izogibanje</a:t>
            </a:r>
            <a:endParaRPr lang="sl-SI" sz="1200" kern="1200" noProof="0" dirty="0" smtClean="0">
              <a:solidFill>
                <a:schemeClr val="tx1"/>
              </a:solidFill>
              <a:effectLst/>
              <a:latin typeface="Arial" pitchFamily="34" charset="0"/>
              <a:ea typeface="Calibri"/>
              <a:cs typeface="Calibri"/>
            </a:endParaRPr>
          </a:p>
          <a:p>
            <a:r>
              <a:rPr lang="sl-SI" sz="1200" b="1" kern="1200" noProof="0" dirty="0" smtClean="0">
                <a:solidFill>
                  <a:schemeClr val="tx1"/>
                </a:solidFill>
                <a:effectLst/>
                <a:latin typeface="Arial" pitchFamily="34" charset="0"/>
                <a:ea typeface="Calibri"/>
                <a:cs typeface="Calibri"/>
              </a:rPr>
              <a:t> </a:t>
            </a:r>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Ta sklop odzivov je povezan s psihološkim obrambnim mehanizmom »</a:t>
            </a:r>
            <a:r>
              <a:rPr lang="sl-SI" sz="1200" b="1" kern="1200" noProof="0" dirty="0" smtClean="0">
                <a:solidFill>
                  <a:schemeClr val="tx1"/>
                </a:solidFill>
                <a:effectLst/>
                <a:latin typeface="Arial" pitchFamily="34" charset="0"/>
                <a:ea typeface="Calibri"/>
                <a:cs typeface="Calibri"/>
              </a:rPr>
              <a:t>disociacije</a:t>
            </a:r>
            <a:r>
              <a:rPr lang="sl-SI" sz="1200" kern="1200" noProof="0" dirty="0" smtClean="0">
                <a:solidFill>
                  <a:schemeClr val="tx1"/>
                </a:solidFill>
                <a:effectLst/>
                <a:latin typeface="Arial" pitchFamily="34" charset="0"/>
                <a:ea typeface="Calibri"/>
                <a:cs typeface="Calibri"/>
              </a:rPr>
              <a:t>«, mehanizma, ki skupaj z odzivom "boj ali beg" predstavlja fiziološki odziv organizma na zaznano grožnjo v travmatični situaciji.</a:t>
            </a:r>
          </a:p>
          <a:p>
            <a:r>
              <a:rPr lang="sl-SI" sz="1200" kern="1200" noProof="0" dirty="0" smtClean="0">
                <a:solidFill>
                  <a:schemeClr val="tx1"/>
                </a:solidFill>
                <a:effectLst/>
                <a:latin typeface="Arial" pitchFamily="34" charset="0"/>
                <a:ea typeface="Calibri"/>
                <a:cs typeface="Calibri"/>
              </a:rPr>
              <a:t>Občutek "fizične prisotnosti v situaciji, a psihološke ločenosti" ščiti organizem pred zrušenjem </a:t>
            </a:r>
            <a:r>
              <a:rPr lang="sl-SI" sz="1200" kern="1200" noProof="0" dirty="0" err="1" smtClean="0">
                <a:solidFill>
                  <a:schemeClr val="tx1"/>
                </a:solidFill>
                <a:effectLst/>
                <a:latin typeface="Arial" pitchFamily="34" charset="0"/>
                <a:ea typeface="Calibri"/>
                <a:cs typeface="Calibri"/>
              </a:rPr>
              <a:t>biopsiholoških</a:t>
            </a:r>
            <a:r>
              <a:rPr lang="sl-SI" sz="1200" kern="1200" noProof="0" dirty="0" smtClean="0">
                <a:solidFill>
                  <a:schemeClr val="tx1"/>
                </a:solidFill>
                <a:effectLst/>
                <a:latin typeface="Arial" pitchFamily="34" charset="0"/>
                <a:ea typeface="Calibri"/>
                <a:cs typeface="Calibri"/>
              </a:rPr>
              <a:t> pragov in omogoča osebi, da se s težko travmatično izkušnjo spoprijema z občutkom zamrznitve, občutkom "kot da opazuješ, da se to dogaja nekomu drugemu." Žrtve travm pogosto zlorabljajo droge in alkohol, da bi se tako ločile od lastnih čustev in preživele travmatično izkušnjo. Med svetovanjem in psihoterapevtskim delom je potrebno izpostaviti vlogo "simptomatske odvisnosti," ki se je razvila kot posledica travme in žrtev naučiti bolj konstruktivnih načinov soočanja s stresom. </a:t>
            </a:r>
          </a:p>
          <a:p>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  </a:t>
            </a:r>
          </a:p>
          <a:p>
            <a:r>
              <a:rPr lang="sl-SI" sz="1200" kern="1200" noProof="0" dirty="0" smtClean="0">
                <a:solidFill>
                  <a:schemeClr val="tx1"/>
                </a:solidFill>
                <a:effectLst/>
                <a:latin typeface="Arial" pitchFamily="34" charset="0"/>
                <a:ea typeface="Calibri"/>
                <a:cs typeface="Calibri"/>
              </a:rPr>
              <a:t>Tako se lahko žrtve travme pogosto izogibajo kraju, kjer je prišlo do travmatičnega dogodka; izogibajo se pogovoru o travmatičnem dogodku; izogibajo se osebam, povezanim s travmatičnim dogodkom; izogibajo se novih dejavnosti; razvijejo občutek brezsmiselnosti; verjamejo, da njihova prihodnost ne bo prinesla nič dobrega. </a:t>
            </a:r>
          </a:p>
          <a:p>
            <a:r>
              <a:rPr lang="sl-SI" sz="1200" b="1" kern="1200" noProof="0" dirty="0" smtClean="0">
                <a:solidFill>
                  <a:schemeClr val="tx1"/>
                </a:solidFill>
                <a:effectLst/>
                <a:latin typeface="Arial" pitchFamily="34" charset="0"/>
                <a:ea typeface="Calibri"/>
                <a:cs typeface="Calibri"/>
              </a:rPr>
              <a:t> </a:t>
            </a:r>
            <a:endParaRPr lang="sl-SI" sz="1200" kern="1200" noProof="0" dirty="0" smtClean="0">
              <a:solidFill>
                <a:schemeClr val="tx1"/>
              </a:solidFill>
              <a:effectLst/>
              <a:latin typeface="Arial" pitchFamily="34" charset="0"/>
              <a:ea typeface="Calibri"/>
              <a:cs typeface="Calibri"/>
            </a:endParaRPr>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12</a:t>
            </a:fld>
            <a:endParaRPr lang="hr-HR" dirty="0"/>
          </a:p>
        </p:txBody>
      </p:sp>
    </p:spTree>
    <p:extLst>
      <p:ext uri="{BB962C8B-B14F-4D97-AF65-F5344CB8AC3E}">
        <p14:creationId xmlns:p14="http://schemas.microsoft.com/office/powerpoint/2010/main" val="505509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sl-SI" noProof="0" dirty="0" smtClean="0"/>
              <a:t>Razširjenost </a:t>
            </a:r>
            <a:r>
              <a:rPr lang="sl-SI" noProof="0" dirty="0" err="1" smtClean="0"/>
              <a:t>posttraumatske</a:t>
            </a:r>
            <a:r>
              <a:rPr lang="sl-SI" noProof="0" dirty="0" smtClean="0"/>
              <a:t> stresne motnje (</a:t>
            </a:r>
            <a:r>
              <a:rPr lang="sl-SI" noProof="0" dirty="0" err="1" smtClean="0"/>
              <a:t>PTSM</a:t>
            </a:r>
            <a:r>
              <a:rPr lang="sl-SI" noProof="0" dirty="0" smtClean="0"/>
              <a:t>):</a:t>
            </a:r>
          </a:p>
          <a:p>
            <a:endParaRPr lang="sl-SI" noProof="0" dirty="0" smtClean="0"/>
          </a:p>
          <a:p>
            <a:r>
              <a:rPr lang="sl-SI" noProof="0" dirty="0" smtClean="0"/>
              <a:t>Vse osebe, izpostavljene travmatskemu dogodku, ne bodo razvile posttravmatske stresne motnje. Verjetnost nastanka </a:t>
            </a:r>
            <a:r>
              <a:rPr lang="sl-SI" noProof="0" dirty="0" err="1" smtClean="0"/>
              <a:t>PTSM</a:t>
            </a:r>
            <a:r>
              <a:rPr lang="sl-SI" noProof="0" dirty="0" smtClean="0"/>
              <a:t> je najbolj odvisna od vrste travmatičnega dogodka, ki mu je bila oseba izpostavljena. Čeprav se bo pri 100% oseb, izpostavljenih različnim travmatičnim dogodkom, pokazal fiziološki odziv na stres, se bodo le pri 25% do 50% pojavili simptomi </a:t>
            </a:r>
            <a:r>
              <a:rPr lang="sl-SI" noProof="0" dirty="0" err="1" smtClean="0"/>
              <a:t>PTSM</a:t>
            </a:r>
            <a:r>
              <a:rPr lang="sl-SI" noProof="0" dirty="0" smtClean="0"/>
              <a:t>, medtem ko bo le 5% trpelo zaradi kronične </a:t>
            </a:r>
            <a:r>
              <a:rPr lang="sl-SI" noProof="0" dirty="0" err="1" smtClean="0"/>
              <a:t>PTSM</a:t>
            </a:r>
            <a:r>
              <a:rPr lang="sl-SI" noProof="0" dirty="0" smtClean="0"/>
              <a:t>. </a:t>
            </a:r>
          </a:p>
          <a:p>
            <a:endParaRPr lang="sl-SI" noProof="0" dirty="0" smtClean="0"/>
          </a:p>
          <a:p>
            <a:r>
              <a:rPr lang="sl-SI" noProof="0" dirty="0" smtClean="0"/>
              <a:t>Podatki na tem diapozitivu so pridobljeni s pregledom </a:t>
            </a:r>
            <a:r>
              <a:rPr lang="sl-SI" noProof="0" dirty="0" err="1" smtClean="0"/>
              <a:t>večih</a:t>
            </a:r>
            <a:r>
              <a:rPr lang="sl-SI" noProof="0" dirty="0" smtClean="0"/>
              <a:t> raziskav, objavljenih v ZDA.</a:t>
            </a:r>
            <a:endParaRPr lang="sl-SI" noProof="0"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15</a:t>
            </a:fld>
            <a:endParaRPr lang="hr-HR" dirty="0"/>
          </a:p>
        </p:txBody>
      </p:sp>
    </p:spTree>
    <p:extLst>
      <p:ext uri="{BB962C8B-B14F-4D97-AF65-F5344CB8AC3E}">
        <p14:creationId xmlns:p14="http://schemas.microsoft.com/office/powerpoint/2010/main" val="3011278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16</a:t>
            </a:fld>
            <a:endParaRPr lang="hr-HR" dirty="0"/>
          </a:p>
        </p:txBody>
      </p:sp>
    </p:spTree>
    <p:extLst>
      <p:ext uri="{BB962C8B-B14F-4D97-AF65-F5344CB8AC3E}">
        <p14:creationId xmlns:p14="http://schemas.microsoft.com/office/powerpoint/2010/main" val="1741388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947738"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r-Latn-CS" altLang="sr-Latn-RS" dirty="0"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7A631B-C09E-4392-ACB0-4C1D8E936FF5}" type="slidenum">
              <a:rPr lang="hr-HR" altLang="sr-Latn-RS">
                <a:solidFill>
                  <a:srgbClr val="7C7F87"/>
                </a:solidFill>
                <a:latin typeface="Arial" panose="020B0604020202020204" pitchFamily="34" charset="0"/>
              </a:rPr>
              <a:pPr>
                <a:spcBef>
                  <a:spcPct val="0"/>
                </a:spcBef>
              </a:pPr>
              <a:t>17</a:t>
            </a:fld>
            <a:endParaRPr lang="hr-HR" altLang="sr-Latn-RS">
              <a:solidFill>
                <a:srgbClr val="7C7F87"/>
              </a:solidFill>
              <a:latin typeface="Arial" panose="020B0604020202020204" pitchFamily="34" charset="0"/>
            </a:endParaRPr>
          </a:p>
        </p:txBody>
      </p:sp>
    </p:spTree>
    <p:extLst>
      <p:ext uri="{BB962C8B-B14F-4D97-AF65-F5344CB8AC3E}">
        <p14:creationId xmlns:p14="http://schemas.microsoft.com/office/powerpoint/2010/main" val="53750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18</a:t>
            </a:fld>
            <a:endParaRPr lang="hr-HR" dirty="0"/>
          </a:p>
        </p:txBody>
      </p:sp>
    </p:spTree>
    <p:extLst>
      <p:ext uri="{BB962C8B-B14F-4D97-AF65-F5344CB8AC3E}">
        <p14:creationId xmlns:p14="http://schemas.microsoft.com/office/powerpoint/2010/main" val="1007102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947738"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x-none" sz="1200" dirty="0" smtClean="0">
              <a:latin typeface="Arial" charset="0"/>
            </a:endParaRPr>
          </a:p>
          <a:p>
            <a:pPr algn="l" eaLnBrk="1" hangingPunct="1">
              <a:lnSpc>
                <a:spcPct val="90000"/>
              </a:lnSpc>
              <a:spcBef>
                <a:spcPct val="0"/>
              </a:spcBef>
            </a:pPr>
            <a:r>
              <a:rPr lang="sl-SI" noProof="0" dirty="0" smtClean="0"/>
              <a:t>Naslovni</a:t>
            </a:r>
            <a:r>
              <a:rPr lang="sl-SI" baseline="0" noProof="0" dirty="0" smtClean="0"/>
              <a:t> diapozitiv</a:t>
            </a:r>
            <a:r>
              <a:rPr lang="sl-SI" noProof="0" dirty="0" smtClean="0"/>
              <a:t>: teme, ki</a:t>
            </a:r>
            <a:r>
              <a:rPr lang="sl-SI" baseline="0" noProof="0" dirty="0" smtClean="0"/>
              <a:t> jih bomo obravnavali</a:t>
            </a:r>
            <a:endParaRPr lang="sl-SI" noProof="0" dirty="0" smtClean="0"/>
          </a:p>
          <a:p>
            <a:pPr algn="l" eaLnBrk="1" hangingPunct="1">
              <a:lnSpc>
                <a:spcPct val="90000"/>
              </a:lnSpc>
              <a:spcBef>
                <a:spcPct val="0"/>
              </a:spcBef>
            </a:pPr>
            <a:endParaRPr lang="sl-SI" noProof="0" dirty="0" smtClean="0"/>
          </a:p>
          <a:p>
            <a:pPr algn="l" eaLnBrk="1" hangingPunct="1">
              <a:lnSpc>
                <a:spcPct val="90000"/>
              </a:lnSpc>
              <a:spcBef>
                <a:spcPct val="0"/>
              </a:spcBef>
            </a:pPr>
            <a:r>
              <a:rPr lang="sl-SI" sz="1200" b="1" i="0" u="none" strike="noStrike" kern="1200" baseline="0" dirty="0" smtClean="0">
                <a:solidFill>
                  <a:schemeClr val="tx1"/>
                </a:solidFill>
                <a:latin typeface="Arial" pitchFamily="34" charset="0"/>
                <a:ea typeface="Calibri"/>
                <a:cs typeface="Calibri"/>
              </a:rPr>
              <a:t>ŽRTEV NASILJA </a:t>
            </a:r>
            <a:r>
              <a:rPr lang="sl-SI" sz="1200" b="0" i="0" u="none" strike="noStrike" kern="1200" baseline="0" dirty="0" smtClean="0">
                <a:solidFill>
                  <a:schemeClr val="tx1"/>
                </a:solidFill>
                <a:latin typeface="Arial" pitchFamily="34" charset="0"/>
                <a:ea typeface="Calibri"/>
                <a:cs typeface="Calibri"/>
              </a:rPr>
              <a:t>V praksi se za opis osebe, ki doživlja nasilje, uporabljajo različni izrazi: žrtev nasilja, oseba z izkušnjo nasilja, oseba, ki doživlja nasilje, preživela. V tekstu večinoma uporabljamo izraz žrtev nasilja, ki se nanaša izključno na položaj, ki ga ima v postopku. S tem izrazom nikakor ne želimo spregledati moči, ki žrtvi omogoča preživetje (v nasilnem odnosu) in močne volje, ki je potrebna za odločitev, da zapusti nasilen odnos.  </a:t>
            </a:r>
            <a:endParaRPr lang="sl-SI" noProof="0"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BE8A775-9BDF-4A20-9AAE-9996B50CF39D}" type="slidenum">
              <a:rPr lang="en-GB" smtClean="0"/>
              <a:pPr eaLnBrk="1" hangingPunct="1"/>
              <a:t>2</a:t>
            </a:fld>
            <a:endParaRPr lang="en-GB" smtClean="0"/>
          </a:p>
        </p:txBody>
      </p:sp>
    </p:spTree>
    <p:extLst>
      <p:ext uri="{BB962C8B-B14F-4D97-AF65-F5344CB8AC3E}">
        <p14:creationId xmlns:p14="http://schemas.microsoft.com/office/powerpoint/2010/main" val="418700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947738" y="744538"/>
            <a:ext cx="4962525" cy="3722687"/>
          </a:xfrm>
          <a:ln/>
        </p:spPr>
      </p:sp>
      <p:sp>
        <p:nvSpPr>
          <p:cNvPr id="870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x-none" altLang="x-none" sz="1000" dirty="0" smtClean="0">
              <a:latin typeface="Arial" charset="0"/>
            </a:endParaRPr>
          </a:p>
        </p:txBody>
      </p:sp>
    </p:spTree>
    <p:extLst>
      <p:ext uri="{BB962C8B-B14F-4D97-AF65-F5344CB8AC3E}">
        <p14:creationId xmlns:p14="http://schemas.microsoft.com/office/powerpoint/2010/main" val="826789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4</a:t>
            </a:fld>
            <a:endParaRPr lang="hr-HR" dirty="0"/>
          </a:p>
        </p:txBody>
      </p:sp>
    </p:spTree>
    <p:extLst>
      <p:ext uri="{BB962C8B-B14F-4D97-AF65-F5344CB8AC3E}">
        <p14:creationId xmlns:p14="http://schemas.microsoft.com/office/powerpoint/2010/main" val="400658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947738" y="744538"/>
            <a:ext cx="4962525" cy="3722687"/>
          </a:xfrm>
          <a:ln/>
        </p:spPr>
      </p:sp>
      <p:sp>
        <p:nvSpPr>
          <p:cNvPr id="150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sr-Latn-CS" altLang="x-none" baseline="0" dirty="0" smtClean="0">
                <a:latin typeface="Arial" charset="0"/>
              </a:rPr>
              <a:t>Glej dodtano gradivo z naslovom „Komunikacija“</a:t>
            </a:r>
          </a:p>
        </p:txBody>
      </p:sp>
    </p:spTree>
    <p:extLst>
      <p:ext uri="{BB962C8B-B14F-4D97-AF65-F5344CB8AC3E}">
        <p14:creationId xmlns:p14="http://schemas.microsoft.com/office/powerpoint/2010/main" val="2238706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xfrm>
            <a:off x="947738" y="744538"/>
            <a:ext cx="4962525" cy="3722687"/>
          </a:xfrm>
          <a:ln/>
        </p:spPr>
      </p:sp>
      <p:sp>
        <p:nvSpPr>
          <p:cNvPr id="1505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l-SI" sz="1200" b="1" kern="1200" noProof="0" dirty="0" smtClean="0">
                <a:solidFill>
                  <a:schemeClr val="tx1"/>
                </a:solidFill>
                <a:effectLst/>
                <a:latin typeface="Arial" pitchFamily="34" charset="0"/>
                <a:ea typeface="Calibri"/>
                <a:cs typeface="Calibri"/>
              </a:rPr>
              <a:t>Prvi stik/Uvodni razgovor </a:t>
            </a:r>
          </a:p>
          <a:p>
            <a:r>
              <a:rPr lang="sl-SI" sz="1200" kern="1200" noProof="0" dirty="0" smtClean="0">
                <a:solidFill>
                  <a:schemeClr val="tx1"/>
                </a:solidFill>
                <a:effectLst/>
                <a:latin typeface="Arial" pitchFamily="34" charset="0"/>
                <a:ea typeface="Calibri"/>
                <a:cs typeface="Calibri"/>
              </a:rPr>
              <a:t>Prvi stik z osebo, ki je preživela travmo, poteka v obliki razgovora, ki ga s točno določenim namenom in ciljem vodi </a:t>
            </a:r>
            <a:r>
              <a:rPr lang="sl-SI" sz="1200" kern="1200" noProof="0" dirty="0" err="1" smtClean="0">
                <a:solidFill>
                  <a:schemeClr val="tx1"/>
                </a:solidFill>
                <a:effectLst/>
                <a:latin typeface="Arial" pitchFamily="34" charset="0"/>
                <a:ea typeface="Calibri"/>
                <a:cs typeface="Calibri"/>
              </a:rPr>
              <a:t>strokovnjak_inja</a:t>
            </a:r>
            <a:r>
              <a:rPr lang="sl-SI" sz="1200" kern="1200" noProof="0" dirty="0" smtClean="0">
                <a:solidFill>
                  <a:schemeClr val="tx1"/>
                </a:solidFill>
                <a:effectLst/>
                <a:latin typeface="Arial" pitchFamily="34" charset="0"/>
                <a:ea typeface="Calibri"/>
                <a:cs typeface="Calibri"/>
              </a:rPr>
              <a:t>.</a:t>
            </a:r>
          </a:p>
          <a:p>
            <a:r>
              <a:rPr lang="sl-SI" sz="1200" kern="1200" noProof="0" dirty="0" smtClean="0">
                <a:solidFill>
                  <a:schemeClr val="tx1"/>
                </a:solidFill>
                <a:effectLst/>
                <a:latin typeface="Arial" pitchFamily="34" charset="0"/>
                <a:ea typeface="Calibri"/>
                <a:cs typeface="Calibri"/>
              </a:rPr>
              <a:t>Pri vodenju razgovora </a:t>
            </a:r>
            <a:r>
              <a:rPr lang="sl-SI" sz="1200" kern="1200" noProof="0" dirty="0" err="1" smtClean="0">
                <a:solidFill>
                  <a:schemeClr val="tx1"/>
                </a:solidFill>
                <a:effectLst/>
                <a:latin typeface="Arial" pitchFamily="34" charset="0"/>
                <a:ea typeface="Calibri"/>
                <a:cs typeface="Calibri"/>
              </a:rPr>
              <a:t>strokovnjak_inja</a:t>
            </a:r>
            <a:r>
              <a:rPr lang="sl-SI" sz="1200" kern="1200" noProof="0" dirty="0" smtClean="0">
                <a:solidFill>
                  <a:schemeClr val="tx1"/>
                </a:solidFill>
                <a:effectLst/>
                <a:latin typeface="Arial" pitchFamily="34" charset="0"/>
                <a:ea typeface="Calibri"/>
                <a:cs typeface="Calibri"/>
              </a:rPr>
              <a:t>:</a:t>
            </a:r>
          </a:p>
          <a:p>
            <a:endParaRPr lang="sl-SI" sz="1200" kern="1200" noProof="0" dirty="0" smtClean="0">
              <a:solidFill>
                <a:schemeClr val="tx1"/>
              </a:solidFill>
              <a:effectLst/>
              <a:latin typeface="Arial" pitchFamily="34" charset="0"/>
              <a:ea typeface="Calibri"/>
              <a:cs typeface="Calibri"/>
            </a:endParaRP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Naj se zaveda, da je oseba, s katero se pogovarja, </a:t>
            </a:r>
            <a:r>
              <a:rPr lang="sl-SI" sz="1200" kern="1200" noProof="0" dirty="0" err="1" smtClean="0">
                <a:solidFill>
                  <a:schemeClr val="tx1"/>
                </a:solidFill>
                <a:effectLst/>
                <a:latin typeface="Arial" pitchFamily="34" charset="0"/>
                <a:ea typeface="Calibri"/>
                <a:cs typeface="Calibri"/>
              </a:rPr>
              <a:t>edinstven_a</a:t>
            </a:r>
            <a:r>
              <a:rPr lang="sl-SI" sz="1200" kern="1200" noProof="0" dirty="0" smtClean="0">
                <a:solidFill>
                  <a:schemeClr val="tx1"/>
                </a:solidFill>
                <a:effectLst/>
                <a:latin typeface="Arial" pitchFamily="34" charset="0"/>
                <a:ea typeface="Calibri"/>
                <a:cs typeface="Calibri"/>
              </a:rPr>
              <a:t> </a:t>
            </a:r>
            <a:r>
              <a:rPr lang="sl-SI" sz="1200" kern="1200" noProof="0" dirty="0" err="1" smtClean="0">
                <a:solidFill>
                  <a:schemeClr val="tx1"/>
                </a:solidFill>
                <a:effectLst/>
                <a:latin typeface="Arial" pitchFamily="34" charset="0"/>
                <a:ea typeface="Calibri"/>
                <a:cs typeface="Calibri"/>
              </a:rPr>
              <a:t>posameznik_ca</a:t>
            </a:r>
            <a:r>
              <a:rPr lang="sl-SI" sz="1200" kern="1200" noProof="0" dirty="0" smtClean="0">
                <a:solidFill>
                  <a:schemeClr val="tx1"/>
                </a:solidFill>
                <a:effectLst/>
                <a:latin typeface="Arial" pitchFamily="34" charset="0"/>
                <a:ea typeface="Calibri"/>
                <a:cs typeface="Calibri"/>
              </a:rPr>
              <a:t>.</a:t>
            </a: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Naj bo celostno </a:t>
            </a:r>
            <a:r>
              <a:rPr lang="sl-SI" sz="1200" kern="1200" noProof="0" dirty="0" err="1" smtClean="0">
                <a:solidFill>
                  <a:schemeClr val="tx1"/>
                </a:solidFill>
                <a:effectLst/>
                <a:latin typeface="Arial" pitchFamily="34" charset="0"/>
                <a:ea typeface="Calibri"/>
                <a:cs typeface="Calibri"/>
              </a:rPr>
              <a:t>angažiran_a</a:t>
            </a:r>
            <a:r>
              <a:rPr lang="sl-SI" sz="1200" kern="1200" noProof="0" dirty="0" smtClean="0">
                <a:solidFill>
                  <a:schemeClr val="tx1"/>
                </a:solidFill>
                <a:effectLst/>
                <a:latin typeface="Arial" pitchFamily="34" charset="0"/>
                <a:ea typeface="Calibri"/>
                <a:cs typeface="Calibri"/>
              </a:rPr>
              <a:t> in naj uporablja vse sestavine svojega vedenja (kognicijo, čustva, dejanja in neverbalno komunikacijo).</a:t>
            </a: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Izhaja naj iz eksistenčne pozicije "Jaz sem v redu, ti si v redu."</a:t>
            </a: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Zaveda naj se drugega in situacije ter naj tudi poskrbi zase.</a:t>
            </a: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Ne sme obsojati ali ocenjevati žrtve.</a:t>
            </a:r>
          </a:p>
          <a:p>
            <a:pPr marL="171450" indent="-171450">
              <a:buFont typeface="Arial" panose="020B0604020202020204" pitchFamily="34" charset="0"/>
              <a:buChar char="•"/>
            </a:pPr>
            <a:r>
              <a:rPr lang="sl-SI" sz="1200" kern="1200" noProof="0" dirty="0" smtClean="0">
                <a:solidFill>
                  <a:schemeClr val="tx1"/>
                </a:solidFill>
                <a:effectLst/>
                <a:latin typeface="Arial" pitchFamily="34" charset="0"/>
                <a:ea typeface="Calibri"/>
                <a:cs typeface="Calibri"/>
              </a:rPr>
              <a:t>Poskrbeti mora za potrebe žrtve.</a:t>
            </a:r>
          </a:p>
          <a:p>
            <a:pPr marL="171450" indent="-171450">
              <a:buFont typeface="Arial" panose="020B0604020202020204" pitchFamily="34" charset="0"/>
              <a:buChar char="•"/>
            </a:pPr>
            <a:r>
              <a:rPr lang="sl-SI" sz="1200" kern="1200" noProof="0" dirty="0" smtClean="0">
                <a:solidFill>
                  <a:srgbClr val="FF0000"/>
                </a:solidFill>
                <a:effectLst/>
                <a:latin typeface="Arial" pitchFamily="34" charset="0"/>
                <a:ea typeface="Calibri"/>
                <a:cs typeface="Calibri"/>
              </a:rPr>
              <a:t>Podatke, ki jih prejme od žrtve, bo tajno varoval.</a:t>
            </a:r>
          </a:p>
          <a:p>
            <a:r>
              <a:rPr lang="sl-SI" sz="1200" kern="1200" dirty="0" smtClean="0">
                <a:solidFill>
                  <a:schemeClr val="tx1"/>
                </a:solidFill>
                <a:effectLst/>
                <a:latin typeface="Arial" pitchFamily="34" charset="0"/>
                <a:ea typeface="Calibri"/>
                <a:cs typeface="Calibri"/>
              </a:rPr>
              <a:t> </a:t>
            </a:r>
          </a:p>
          <a:p>
            <a:r>
              <a:rPr lang="sl-SI" sz="1200" b="0" kern="1200" noProof="0" dirty="0" smtClean="0">
                <a:solidFill>
                  <a:schemeClr val="tx1"/>
                </a:solidFill>
                <a:effectLst/>
                <a:latin typeface="Arial" pitchFamily="34" charset="0"/>
                <a:ea typeface="Calibri"/>
                <a:cs typeface="Calibri"/>
              </a:rPr>
              <a:t>Najprej</a:t>
            </a:r>
            <a:r>
              <a:rPr lang="sl-SI" sz="1200" b="0" kern="1200" baseline="0" noProof="0" dirty="0" smtClean="0">
                <a:solidFill>
                  <a:schemeClr val="tx1"/>
                </a:solidFill>
                <a:effectLst/>
                <a:latin typeface="Arial" pitchFamily="34" charset="0"/>
                <a:ea typeface="Calibri"/>
                <a:cs typeface="Calibri"/>
              </a:rPr>
              <a:t> </a:t>
            </a:r>
            <a:r>
              <a:rPr lang="sl-SI" sz="1200" b="0" kern="1200" noProof="0" dirty="0" smtClean="0">
                <a:solidFill>
                  <a:schemeClr val="tx1"/>
                </a:solidFill>
                <a:effectLst/>
                <a:latin typeface="Arial" pitchFamily="34" charset="0"/>
                <a:ea typeface="Calibri"/>
                <a:cs typeface="Calibri"/>
              </a:rPr>
              <a:t>je potrebno ustvariti primerno vzdušje za skupno delo. Prav tako je nujno, da tako </a:t>
            </a:r>
            <a:r>
              <a:rPr lang="sl-SI" sz="1200" b="0" kern="1200" noProof="0" dirty="0" err="1" smtClean="0">
                <a:solidFill>
                  <a:schemeClr val="tx1"/>
                </a:solidFill>
                <a:effectLst/>
                <a:latin typeface="Arial" pitchFamily="34" charset="0"/>
                <a:ea typeface="Calibri"/>
                <a:cs typeface="Calibri"/>
              </a:rPr>
              <a:t>strokovnjak_inja</a:t>
            </a:r>
            <a:r>
              <a:rPr lang="sl-SI" sz="1200" b="0" kern="1200" noProof="0" dirty="0" smtClean="0">
                <a:solidFill>
                  <a:schemeClr val="tx1"/>
                </a:solidFill>
                <a:effectLst/>
                <a:latin typeface="Arial" pitchFamily="34" charset="0"/>
                <a:ea typeface="Calibri"/>
                <a:cs typeface="Calibri"/>
              </a:rPr>
              <a:t> kot žrtev</a:t>
            </a:r>
            <a:r>
              <a:rPr lang="sl-SI" sz="1200" b="0" kern="1200" baseline="0" noProof="0" dirty="0" smtClean="0">
                <a:solidFill>
                  <a:schemeClr val="tx1"/>
                </a:solidFill>
                <a:effectLst/>
                <a:latin typeface="Arial" pitchFamily="34" charset="0"/>
                <a:ea typeface="Calibri"/>
                <a:cs typeface="Calibri"/>
              </a:rPr>
              <a:t> </a:t>
            </a:r>
            <a:r>
              <a:rPr lang="sl-SI" sz="1200" b="0" kern="1200" noProof="0" dirty="0" smtClean="0">
                <a:solidFill>
                  <a:schemeClr val="tx1"/>
                </a:solidFill>
                <a:effectLst/>
                <a:latin typeface="Arial" pitchFamily="34" charset="0"/>
                <a:ea typeface="Calibri"/>
                <a:cs typeface="Calibri"/>
              </a:rPr>
              <a:t>vesta, kaj je namen pogovora/intervjuja. </a:t>
            </a:r>
            <a:r>
              <a:rPr lang="sl-SI" sz="1200" b="0" kern="1200" noProof="0" dirty="0" err="1" smtClean="0">
                <a:solidFill>
                  <a:schemeClr val="tx1"/>
                </a:solidFill>
                <a:effectLst/>
                <a:latin typeface="Arial" pitchFamily="34" charset="0"/>
                <a:ea typeface="Calibri"/>
                <a:cs typeface="Calibri"/>
              </a:rPr>
              <a:t>Strokovnjak_inja</a:t>
            </a:r>
            <a:r>
              <a:rPr lang="sl-SI" sz="1200" b="0" kern="1200" noProof="0" dirty="0" smtClean="0">
                <a:solidFill>
                  <a:schemeClr val="tx1"/>
                </a:solidFill>
                <a:effectLst/>
                <a:latin typeface="Arial" pitchFamily="34" charset="0"/>
                <a:ea typeface="Calibri"/>
                <a:cs typeface="Calibri"/>
              </a:rPr>
              <a:t> mora biti žrtvi v podporo in ji omogočiti, da </a:t>
            </a:r>
            <a:r>
              <a:rPr lang="sl-SI" sz="1200" b="1" kern="1200" noProof="0" dirty="0" smtClean="0">
                <a:solidFill>
                  <a:schemeClr val="tx1"/>
                </a:solidFill>
                <a:effectLst/>
                <a:latin typeface="Arial" pitchFamily="34" charset="0"/>
                <a:ea typeface="Calibri"/>
                <a:cs typeface="Calibri"/>
              </a:rPr>
              <a:t>izrazi svoja čustva brez strahu pred obsojanjem ali posmehovanjem</a:t>
            </a:r>
            <a:r>
              <a:rPr lang="sl-SI" sz="1200" b="0" kern="1200" noProof="0" dirty="0" smtClean="0">
                <a:solidFill>
                  <a:schemeClr val="tx1"/>
                </a:solidFill>
                <a:effectLst/>
                <a:latin typeface="Arial" pitchFamily="34" charset="0"/>
                <a:ea typeface="Calibri"/>
                <a:cs typeface="Calibri"/>
              </a:rPr>
              <a:t>. Kompetenten </a:t>
            </a:r>
            <a:r>
              <a:rPr lang="sl-SI" sz="1200" b="0" kern="1200" noProof="0" dirty="0" err="1" smtClean="0">
                <a:solidFill>
                  <a:schemeClr val="tx1"/>
                </a:solidFill>
                <a:effectLst/>
                <a:latin typeface="Arial" pitchFamily="34" charset="0"/>
                <a:ea typeface="Calibri"/>
                <a:cs typeface="Calibri"/>
              </a:rPr>
              <a:t>strokovnjak_inja</a:t>
            </a:r>
            <a:r>
              <a:rPr lang="sl-SI" sz="1200" b="0" kern="1200" noProof="0" dirty="0" smtClean="0">
                <a:solidFill>
                  <a:schemeClr val="tx1"/>
                </a:solidFill>
                <a:effectLst/>
                <a:latin typeface="Arial" pitchFamily="34" charset="0"/>
                <a:ea typeface="Calibri"/>
                <a:cs typeface="Calibri"/>
              </a:rPr>
              <a:t> ve, kako voditi razgovor, kako ohranjati prožnost in slediti žrtvi.</a:t>
            </a:r>
          </a:p>
          <a:p>
            <a:endParaRPr lang="sl-SI" sz="1200" b="0" kern="1200" dirty="0" smtClean="0">
              <a:solidFill>
                <a:schemeClr val="tx1"/>
              </a:solidFill>
              <a:effectLst/>
              <a:latin typeface="Arial" pitchFamily="34" charset="0"/>
              <a:ea typeface="Calibri"/>
              <a:cs typeface="Calibri"/>
            </a:endParaRPr>
          </a:p>
          <a:p>
            <a:r>
              <a:rPr lang="sl-SI" sz="1200" kern="1200" dirty="0" smtClean="0">
                <a:solidFill>
                  <a:schemeClr val="tx1"/>
                </a:solidFill>
                <a:effectLst/>
                <a:latin typeface="Arial" pitchFamily="34" charset="0"/>
                <a:ea typeface="Calibri"/>
                <a:cs typeface="Calibri"/>
              </a:rPr>
              <a:t>Razgovor je koristno začeti s tako imenovanimi odprtimi vprašanji, kot so: "Kakšna so vaša pričakovanja glede tega razgovora?"  "Kako bi vam lahko </a:t>
            </a:r>
            <a:r>
              <a:rPr lang="sl-SI" sz="1200" kern="1200" dirty="0" err="1" smtClean="0">
                <a:solidFill>
                  <a:schemeClr val="tx1"/>
                </a:solidFill>
                <a:effectLst/>
                <a:latin typeface="Arial" pitchFamily="34" charset="0"/>
                <a:ea typeface="Calibri"/>
                <a:cs typeface="Calibri"/>
              </a:rPr>
              <a:t>pomagal_a</a:t>
            </a:r>
            <a:r>
              <a:rPr lang="sl-SI" sz="1200" kern="1200" dirty="0" smtClean="0">
                <a:solidFill>
                  <a:schemeClr val="tx1"/>
                </a:solidFill>
                <a:effectLst/>
                <a:latin typeface="Arial" pitchFamily="34" charset="0"/>
                <a:ea typeface="Calibri"/>
                <a:cs typeface="Calibri"/>
              </a:rPr>
              <a:t>?" Odprta vprašanja dajejo osebi možnost, da navede, o čem bi se </a:t>
            </a:r>
            <a:r>
              <a:rPr lang="sl-SI" sz="1200" kern="1200" dirty="0" err="1" smtClean="0">
                <a:solidFill>
                  <a:schemeClr val="tx1"/>
                </a:solidFill>
                <a:effectLst/>
                <a:latin typeface="Arial" pitchFamily="34" charset="0"/>
                <a:ea typeface="Calibri"/>
                <a:cs typeface="Calibri"/>
              </a:rPr>
              <a:t>rad_a</a:t>
            </a:r>
            <a:r>
              <a:rPr lang="sl-SI" sz="1200" kern="1200" dirty="0" smtClean="0">
                <a:solidFill>
                  <a:schemeClr val="tx1"/>
                </a:solidFill>
                <a:effectLst/>
                <a:latin typeface="Arial" pitchFamily="34" charset="0"/>
                <a:ea typeface="Calibri"/>
                <a:cs typeface="Calibri"/>
              </a:rPr>
              <a:t> </a:t>
            </a:r>
            <a:r>
              <a:rPr lang="sl-SI" sz="1200" kern="1200" dirty="0" err="1" smtClean="0">
                <a:solidFill>
                  <a:schemeClr val="tx1"/>
                </a:solidFill>
                <a:effectLst/>
                <a:latin typeface="Arial" pitchFamily="34" charset="0"/>
                <a:ea typeface="Calibri"/>
                <a:cs typeface="Calibri"/>
              </a:rPr>
              <a:t>pogovarjal_a</a:t>
            </a:r>
            <a:r>
              <a:rPr lang="sl-SI" sz="1200" kern="1200" dirty="0" smtClean="0">
                <a:solidFill>
                  <a:schemeClr val="tx1"/>
                </a:solidFill>
                <a:effectLst/>
                <a:latin typeface="Arial" pitchFamily="34" charset="0"/>
                <a:ea typeface="Calibri"/>
                <a:cs typeface="Calibri"/>
              </a:rPr>
              <a:t>. Kasneje med razgovorom, ko se želi </a:t>
            </a:r>
            <a:r>
              <a:rPr lang="sl-SI" sz="1200" kern="1200" dirty="0" err="1" smtClean="0">
                <a:solidFill>
                  <a:schemeClr val="tx1"/>
                </a:solidFill>
                <a:effectLst/>
                <a:latin typeface="Arial" pitchFamily="34" charset="0"/>
                <a:ea typeface="Calibri"/>
                <a:cs typeface="Calibri"/>
              </a:rPr>
              <a:t>strokovnjak_inja</a:t>
            </a:r>
            <a:r>
              <a:rPr lang="sl-SI" sz="1200" kern="1200" dirty="0" smtClean="0">
                <a:solidFill>
                  <a:schemeClr val="tx1"/>
                </a:solidFill>
                <a:effectLst/>
                <a:latin typeface="Arial" pitchFamily="34" charset="0"/>
                <a:ea typeface="Calibri"/>
                <a:cs typeface="Calibri"/>
              </a:rPr>
              <a:t> poglobljeno lotiti določene teme, je koristno postaviti nekaj usmerjenih vprašanj. Po začetnih odprtih vprašanjih se razgovor vedno bolj osredotoča na težavo, o kateri želi govoriti žrtev. Ker je zbiranje informacij eden od ciljev razgovora, je pomembno, da se izognemo usmerjenim vprašanjem in pazimo, da ne vplivamo na odgovore s tonom glasu.</a:t>
            </a:r>
          </a:p>
          <a:p>
            <a:r>
              <a:rPr lang="sl-SI" sz="1200" kern="1200" dirty="0" smtClean="0">
                <a:solidFill>
                  <a:schemeClr val="tx1"/>
                </a:solidFill>
                <a:effectLst/>
                <a:latin typeface="Arial" pitchFamily="34" charset="0"/>
                <a:ea typeface="Calibri"/>
                <a:cs typeface="Calibri"/>
              </a:rPr>
              <a:t> </a:t>
            </a:r>
          </a:p>
          <a:p>
            <a:r>
              <a:rPr lang="sl-SI" sz="1200" b="1" kern="1200" dirty="0" smtClean="0">
                <a:solidFill>
                  <a:schemeClr val="tx1"/>
                </a:solidFill>
                <a:effectLst/>
                <a:latin typeface="Arial" pitchFamily="34" charset="0"/>
                <a:ea typeface="Calibri"/>
                <a:cs typeface="Calibri"/>
              </a:rPr>
              <a:t>Metode jasne komunikacije med</a:t>
            </a:r>
            <a:r>
              <a:rPr lang="sl-SI" sz="1200" b="1" kern="1200" baseline="0" dirty="0" smtClean="0">
                <a:solidFill>
                  <a:schemeClr val="tx1"/>
                </a:solidFill>
                <a:effectLst/>
                <a:latin typeface="Arial" pitchFamily="34" charset="0"/>
                <a:ea typeface="Calibri"/>
                <a:cs typeface="Calibri"/>
              </a:rPr>
              <a:t> razgovorom</a:t>
            </a:r>
            <a:endParaRPr lang="sl-SI" sz="1200" kern="1200" dirty="0" smtClean="0">
              <a:solidFill>
                <a:schemeClr val="tx1"/>
              </a:solidFill>
              <a:effectLst/>
              <a:latin typeface="Arial" pitchFamily="34" charset="0"/>
              <a:ea typeface="Calibri"/>
              <a:cs typeface="Calibri"/>
            </a:endParaRPr>
          </a:p>
          <a:p>
            <a:r>
              <a:rPr lang="sl-SI" sz="1200" b="1" kern="1200" dirty="0" smtClean="0">
                <a:solidFill>
                  <a:schemeClr val="tx1"/>
                </a:solidFill>
                <a:effectLst/>
                <a:latin typeface="Arial" pitchFamily="34" charset="0"/>
                <a:ea typeface="Calibri"/>
                <a:cs typeface="Calibri"/>
              </a:rPr>
              <a:t> </a:t>
            </a:r>
            <a:endParaRPr lang="sl-SI" sz="1200" kern="1200" dirty="0" smtClean="0">
              <a:solidFill>
                <a:schemeClr val="tx1"/>
              </a:solidFill>
              <a:effectLst/>
              <a:latin typeface="Arial" pitchFamily="34" charset="0"/>
              <a:ea typeface="Calibri"/>
              <a:cs typeface="Calibri"/>
            </a:endParaRPr>
          </a:p>
          <a:p>
            <a:r>
              <a:rPr lang="sl-SI" sz="1200" b="1" kern="1200" dirty="0" smtClean="0">
                <a:solidFill>
                  <a:schemeClr val="tx1"/>
                </a:solidFill>
                <a:effectLst/>
                <a:latin typeface="Arial" pitchFamily="34" charset="0"/>
                <a:ea typeface="Calibri"/>
                <a:cs typeface="Calibri"/>
              </a:rPr>
              <a:t>Parafraziranje, razlaganje</a:t>
            </a:r>
            <a:r>
              <a:rPr lang="sl-SI" sz="1200" b="1" kern="1200" baseline="0" dirty="0" smtClean="0">
                <a:solidFill>
                  <a:schemeClr val="tx1"/>
                </a:solidFill>
                <a:effectLst/>
                <a:latin typeface="Arial" pitchFamily="34" charset="0"/>
                <a:ea typeface="Calibri"/>
                <a:cs typeface="Calibri"/>
              </a:rPr>
              <a:t> in </a:t>
            </a:r>
            <a:r>
              <a:rPr lang="sl-SI" sz="1200" b="1" kern="1200" baseline="0" dirty="0" err="1" smtClean="0">
                <a:solidFill>
                  <a:schemeClr val="tx1"/>
                </a:solidFill>
                <a:effectLst/>
                <a:latin typeface="Arial" pitchFamily="34" charset="0"/>
                <a:ea typeface="Calibri"/>
                <a:cs typeface="Calibri"/>
              </a:rPr>
              <a:t>reflektiranje</a:t>
            </a:r>
            <a:endParaRPr lang="sl-SI" sz="1200" kern="1200" dirty="0" smtClean="0">
              <a:solidFill>
                <a:schemeClr val="tx1"/>
              </a:solidFill>
              <a:effectLst/>
              <a:latin typeface="Arial" pitchFamily="34" charset="0"/>
              <a:ea typeface="Calibri"/>
              <a:cs typeface="Calibri"/>
            </a:endParaRPr>
          </a:p>
          <a:p>
            <a:r>
              <a:rPr lang="sl-SI" sz="1200" kern="1200" baseline="0" noProof="0" dirty="0" smtClean="0">
                <a:solidFill>
                  <a:schemeClr val="tx1"/>
                </a:solidFill>
                <a:effectLst/>
                <a:latin typeface="Arial" pitchFamily="34" charset="0"/>
                <a:ea typeface="Calibri"/>
                <a:cs typeface="Calibri"/>
              </a:rPr>
              <a:t>Parafraziranje je metoda, s katero </a:t>
            </a:r>
            <a:r>
              <a:rPr lang="sl-SI" sz="1200" kern="1200" baseline="0" noProof="0" dirty="0" err="1" smtClean="0">
                <a:solidFill>
                  <a:schemeClr val="tx1"/>
                </a:solidFill>
                <a:effectLst/>
                <a:latin typeface="Arial" pitchFamily="34" charset="0"/>
                <a:ea typeface="Calibri"/>
                <a:cs typeface="Calibri"/>
              </a:rPr>
              <a:t>strokovnjak_inja</a:t>
            </a:r>
            <a:r>
              <a:rPr lang="sl-SI" sz="1200" kern="1200" baseline="0" noProof="0" dirty="0" smtClean="0">
                <a:solidFill>
                  <a:schemeClr val="tx1"/>
                </a:solidFill>
                <a:effectLst/>
                <a:latin typeface="Arial" pitchFamily="34" charset="0"/>
                <a:ea typeface="Calibri"/>
                <a:cs typeface="Calibri"/>
              </a:rPr>
              <a:t> povzame žrtvine besede s svojimi besedami, ponavadi v skrajšani obliki. Namenov parafraziranja je več: </a:t>
            </a:r>
            <a:r>
              <a:rPr lang="sl-SI" sz="1200" kern="1200" baseline="0" noProof="0" dirty="0" err="1" smtClean="0">
                <a:solidFill>
                  <a:schemeClr val="tx1"/>
                </a:solidFill>
                <a:effectLst/>
                <a:latin typeface="Arial" pitchFamily="34" charset="0"/>
                <a:ea typeface="Calibri"/>
                <a:cs typeface="Calibri"/>
              </a:rPr>
              <a:t>strokovnjak_inja</a:t>
            </a:r>
            <a:r>
              <a:rPr lang="sl-SI" sz="1200" kern="1200" baseline="0" noProof="0" dirty="0" smtClean="0">
                <a:solidFill>
                  <a:schemeClr val="tx1"/>
                </a:solidFill>
                <a:effectLst/>
                <a:latin typeface="Arial" pitchFamily="34" charset="0"/>
                <a:ea typeface="Calibri"/>
                <a:cs typeface="Calibri"/>
              </a:rPr>
              <a:t> preveri, ali je pravilno </a:t>
            </a:r>
            <a:r>
              <a:rPr lang="sl-SI" sz="1200" kern="1200" baseline="0" noProof="0" dirty="0" err="1" smtClean="0">
                <a:solidFill>
                  <a:schemeClr val="tx1"/>
                </a:solidFill>
                <a:effectLst/>
                <a:latin typeface="Arial" pitchFamily="34" charset="0"/>
                <a:ea typeface="Calibri"/>
                <a:cs typeface="Calibri"/>
              </a:rPr>
              <a:t>slišal_a</a:t>
            </a:r>
            <a:r>
              <a:rPr lang="sl-SI" sz="1200" kern="1200" baseline="0" noProof="0" dirty="0" smtClean="0">
                <a:solidFill>
                  <a:schemeClr val="tx1"/>
                </a:solidFill>
                <a:effectLst/>
                <a:latin typeface="Arial" pitchFamily="34" charset="0"/>
                <a:ea typeface="Calibri"/>
                <a:cs typeface="Calibri"/>
              </a:rPr>
              <a:t> in </a:t>
            </a:r>
            <a:r>
              <a:rPr lang="sl-SI" sz="1200" kern="1200" baseline="0" noProof="0" dirty="0" err="1" smtClean="0">
                <a:solidFill>
                  <a:schemeClr val="tx1"/>
                </a:solidFill>
                <a:effectLst/>
                <a:latin typeface="Arial" pitchFamily="34" charset="0"/>
                <a:ea typeface="Calibri"/>
                <a:cs typeface="Calibri"/>
              </a:rPr>
              <a:t>razumel_a</a:t>
            </a:r>
            <a:r>
              <a:rPr lang="sl-SI" sz="1200" kern="1200" baseline="0" noProof="0" dirty="0" smtClean="0">
                <a:solidFill>
                  <a:schemeClr val="tx1"/>
                </a:solidFill>
                <a:effectLst/>
                <a:latin typeface="Arial" pitchFamily="34" charset="0"/>
                <a:ea typeface="Calibri"/>
                <a:cs typeface="Calibri"/>
              </a:rPr>
              <a:t> žrtev, žrtev pa sliši, kaj je </a:t>
            </a:r>
            <a:r>
              <a:rPr lang="sl-SI" sz="1200" kern="1200" baseline="0" noProof="0" dirty="0" err="1" smtClean="0">
                <a:solidFill>
                  <a:schemeClr val="tx1"/>
                </a:solidFill>
                <a:effectLst/>
                <a:latin typeface="Arial" pitchFamily="34" charset="0"/>
                <a:ea typeface="Calibri"/>
                <a:cs typeface="Calibri"/>
              </a:rPr>
              <a:t>strokovnjak_inja</a:t>
            </a:r>
            <a:r>
              <a:rPr lang="sl-SI" sz="1200" kern="1200" baseline="0" noProof="0" dirty="0" smtClean="0">
                <a:solidFill>
                  <a:schemeClr val="tx1"/>
                </a:solidFill>
                <a:effectLst/>
                <a:latin typeface="Arial" pitchFamily="34" charset="0"/>
                <a:ea typeface="Calibri"/>
                <a:cs typeface="Calibri"/>
              </a:rPr>
              <a:t> </a:t>
            </a:r>
            <a:r>
              <a:rPr lang="sl-SI" sz="1200" kern="1200" baseline="0" noProof="0" dirty="0" err="1" smtClean="0">
                <a:solidFill>
                  <a:schemeClr val="tx1"/>
                </a:solidFill>
                <a:effectLst/>
                <a:latin typeface="Arial" pitchFamily="34" charset="0"/>
                <a:ea typeface="Calibri"/>
                <a:cs typeface="Calibri"/>
              </a:rPr>
              <a:t>povedal_a</a:t>
            </a:r>
            <a:r>
              <a:rPr lang="sl-SI" sz="1200" kern="1200" baseline="0" noProof="0" dirty="0" smtClean="0">
                <a:solidFill>
                  <a:schemeClr val="tx1"/>
                </a:solidFill>
                <a:effectLst/>
                <a:latin typeface="Arial" pitchFamily="34" charset="0"/>
                <a:ea typeface="Calibri"/>
                <a:cs typeface="Calibri"/>
              </a:rPr>
              <a:t> in ima priložnost razmisliti o teh vprašanjih. Parafraziranje poglablja odnos med </a:t>
            </a:r>
            <a:r>
              <a:rPr lang="sl-SI" sz="1200" kern="1200" baseline="0" noProof="0" dirty="0" err="1" smtClean="0">
                <a:solidFill>
                  <a:schemeClr val="tx1"/>
                </a:solidFill>
                <a:effectLst/>
                <a:latin typeface="Arial" pitchFamily="34" charset="0"/>
                <a:ea typeface="Calibri"/>
                <a:cs typeface="Calibri"/>
              </a:rPr>
              <a:t>strokovnjakom_injo</a:t>
            </a:r>
            <a:r>
              <a:rPr lang="sl-SI" sz="1200" kern="1200" baseline="0" noProof="0" dirty="0" smtClean="0">
                <a:solidFill>
                  <a:schemeClr val="tx1"/>
                </a:solidFill>
                <a:effectLst/>
                <a:latin typeface="Arial" pitchFamily="34" charset="0"/>
                <a:ea typeface="Calibri"/>
                <a:cs typeface="Calibri"/>
              </a:rPr>
              <a:t> in žrtvijo, saj žrtev upravičeno meni, da je slišana in razumljena.</a:t>
            </a:r>
          </a:p>
          <a:p>
            <a:r>
              <a:rPr lang="sl-SI" sz="1200" kern="1200" noProof="0" dirty="0" smtClean="0">
                <a:solidFill>
                  <a:schemeClr val="tx1"/>
                </a:solidFill>
                <a:effectLst/>
                <a:latin typeface="Arial" pitchFamily="34" charset="0"/>
                <a:ea typeface="Calibri"/>
                <a:cs typeface="Calibri"/>
              </a:rPr>
              <a:t> </a:t>
            </a:r>
          </a:p>
          <a:p>
            <a:r>
              <a:rPr lang="sl-SI" sz="1200" b="1" kern="1200" noProof="0" dirty="0" smtClean="0">
                <a:solidFill>
                  <a:schemeClr val="tx1"/>
                </a:solidFill>
                <a:effectLst/>
                <a:latin typeface="Arial" pitchFamily="34" charset="0"/>
                <a:ea typeface="Calibri"/>
                <a:cs typeface="Calibri"/>
              </a:rPr>
              <a:t>Preverjanje</a:t>
            </a:r>
            <a:r>
              <a:rPr lang="sl-SI" sz="1200" b="1" kern="1200" baseline="0" noProof="0" dirty="0" smtClean="0">
                <a:solidFill>
                  <a:schemeClr val="tx1"/>
                </a:solidFill>
                <a:effectLst/>
                <a:latin typeface="Arial" pitchFamily="34" charset="0"/>
                <a:ea typeface="Calibri"/>
                <a:cs typeface="Calibri"/>
              </a:rPr>
              <a:t> in osredotočanje</a:t>
            </a:r>
            <a:endParaRPr lang="sl-SI" sz="1200" kern="1200" noProof="0" dirty="0" smtClean="0">
              <a:solidFill>
                <a:schemeClr val="tx1"/>
              </a:solidFill>
              <a:effectLst/>
              <a:latin typeface="Arial" pitchFamily="34" charset="0"/>
              <a:ea typeface="Calibri"/>
              <a:cs typeface="Calibri"/>
            </a:endParaRPr>
          </a:p>
          <a:p>
            <a:r>
              <a:rPr lang="sl-SI" sz="1200" kern="1200" noProof="0" dirty="0" smtClean="0">
                <a:solidFill>
                  <a:schemeClr val="tx1"/>
                </a:solidFill>
                <a:effectLst/>
                <a:latin typeface="Arial" pitchFamily="34" charset="0"/>
                <a:ea typeface="Calibri"/>
                <a:cs typeface="Calibri"/>
              </a:rPr>
              <a:t>Med razgovorom mora </a:t>
            </a:r>
            <a:r>
              <a:rPr lang="sl-SI" sz="1200" kern="1200" noProof="0" dirty="0" err="1" smtClean="0">
                <a:solidFill>
                  <a:schemeClr val="tx1"/>
                </a:solidFill>
                <a:effectLst/>
                <a:latin typeface="Arial" pitchFamily="34" charset="0"/>
                <a:ea typeface="Calibri"/>
                <a:cs typeface="Calibri"/>
              </a:rPr>
              <a:t>strokovnjak_inja</a:t>
            </a:r>
            <a:r>
              <a:rPr lang="sl-SI" sz="1200" kern="1200" noProof="0" dirty="0" smtClean="0">
                <a:solidFill>
                  <a:schemeClr val="tx1"/>
                </a:solidFill>
                <a:effectLst/>
                <a:latin typeface="Arial" pitchFamily="34" charset="0"/>
                <a:ea typeface="Calibri"/>
                <a:cs typeface="Calibri"/>
              </a:rPr>
              <a:t> večkrat preveriti, ali tako </a:t>
            </a:r>
            <a:r>
              <a:rPr lang="sl-SI" sz="1200" kern="1200" noProof="0" dirty="0" err="1" smtClean="0">
                <a:solidFill>
                  <a:schemeClr val="tx1"/>
                </a:solidFill>
                <a:effectLst/>
                <a:latin typeface="Arial" pitchFamily="34" charset="0"/>
                <a:ea typeface="Calibri"/>
                <a:cs typeface="Calibri"/>
              </a:rPr>
              <a:t>on_ona</a:t>
            </a:r>
            <a:r>
              <a:rPr lang="sl-SI" sz="1200" kern="1200" noProof="0" dirty="0" smtClean="0">
                <a:solidFill>
                  <a:schemeClr val="tx1"/>
                </a:solidFill>
                <a:effectLst/>
                <a:latin typeface="Arial" pitchFamily="34" charset="0"/>
                <a:ea typeface="Calibri"/>
                <a:cs typeface="Calibri"/>
              </a:rPr>
              <a:t> kot žrtev enako razumeta določene izraze (ali imajo za </a:t>
            </a:r>
            <a:r>
              <a:rPr lang="sl-SI" sz="1200" kern="1200" noProof="0" dirty="0" err="1" smtClean="0">
                <a:solidFill>
                  <a:schemeClr val="tx1"/>
                </a:solidFill>
                <a:effectLst/>
                <a:latin typeface="Arial" pitchFamily="34" charset="0"/>
                <a:ea typeface="Calibri"/>
                <a:cs typeface="Calibri"/>
              </a:rPr>
              <a:t>oba_e</a:t>
            </a:r>
            <a:r>
              <a:rPr lang="sl-SI" sz="1200" kern="1200" noProof="0" dirty="0" smtClean="0">
                <a:solidFill>
                  <a:schemeClr val="tx1"/>
                </a:solidFill>
                <a:effectLst/>
                <a:latin typeface="Arial" pitchFamily="34" charset="0"/>
                <a:ea typeface="Calibri"/>
                <a:cs typeface="Calibri"/>
              </a:rPr>
              <a:t> enak pomen) ter tudi večkrat preveriti, ali pravilno razume, kaj želi žrtev sporočiti. Ko </a:t>
            </a:r>
            <a:r>
              <a:rPr lang="sl-SI" sz="1200" kern="1200" noProof="0" dirty="0" err="1" smtClean="0">
                <a:solidFill>
                  <a:schemeClr val="tx1"/>
                </a:solidFill>
                <a:effectLst/>
                <a:latin typeface="Arial" pitchFamily="34" charset="0"/>
                <a:ea typeface="Calibri"/>
                <a:cs typeface="Calibri"/>
              </a:rPr>
              <a:t>strokovnjak_inja</a:t>
            </a:r>
            <a:r>
              <a:rPr lang="sl-SI" sz="1200" kern="1200" noProof="0" dirty="0" smtClean="0">
                <a:solidFill>
                  <a:schemeClr val="tx1"/>
                </a:solidFill>
                <a:effectLst/>
                <a:latin typeface="Arial" pitchFamily="34" charset="0"/>
                <a:ea typeface="Calibri"/>
                <a:cs typeface="Calibri"/>
              </a:rPr>
              <a:t> domneva, da želi žrtev doseči določen cilj, je pomembno, da takšno domnevo preveri z žrtvijo. Šele ko predpostavko preveri v pogovoru z žrtvijo, jo lahko uporabi pri reševanju težave. Osredotočanje služi natančnejši in bolj ozki opredelitvi obsega in smeri skupnega dela. </a:t>
            </a:r>
          </a:p>
          <a:p>
            <a:endParaRPr lang="sl-SI" sz="1200" kern="1200" dirty="0" smtClean="0">
              <a:solidFill>
                <a:schemeClr val="tx1"/>
              </a:solidFill>
              <a:effectLst/>
              <a:latin typeface="Arial" pitchFamily="34" charset="0"/>
              <a:ea typeface="Calibri"/>
              <a:cs typeface="Calibri"/>
            </a:endParaRPr>
          </a:p>
          <a:p>
            <a:r>
              <a:rPr lang="sl-SI" sz="1200" b="1" kern="1200" dirty="0" smtClean="0">
                <a:solidFill>
                  <a:schemeClr val="tx1"/>
                </a:solidFill>
                <a:effectLst/>
                <a:latin typeface="Arial" pitchFamily="34" charset="0"/>
                <a:ea typeface="Calibri"/>
                <a:cs typeface="Calibri"/>
              </a:rPr>
              <a:t>Informiranje</a:t>
            </a:r>
          </a:p>
          <a:p>
            <a:r>
              <a:rPr lang="sl-SI" sz="1200" kern="1200" dirty="0" err="1" smtClean="0">
                <a:solidFill>
                  <a:schemeClr val="tx1"/>
                </a:solidFill>
                <a:effectLst/>
                <a:latin typeface="Arial" pitchFamily="34" charset="0"/>
                <a:ea typeface="Calibri"/>
                <a:cs typeface="Calibri"/>
              </a:rPr>
              <a:t>Strokovnjak_inja</a:t>
            </a:r>
            <a:r>
              <a:rPr lang="sl-SI" sz="1200" kern="1200" dirty="0" smtClean="0">
                <a:solidFill>
                  <a:schemeClr val="tx1"/>
                </a:solidFill>
                <a:effectLst/>
                <a:latin typeface="Arial" pitchFamily="34" charset="0"/>
                <a:ea typeface="Calibri"/>
                <a:cs typeface="Calibri"/>
              </a:rPr>
              <a:t> posreduje informacije žrtvi, da bi razširila znanje o svojih pravicah in o storitvah, ki so na voljo. Kadarkoli namerava </a:t>
            </a:r>
            <a:r>
              <a:rPr lang="sl-SI" sz="1200" kern="1200" dirty="0" err="1" smtClean="0">
                <a:solidFill>
                  <a:schemeClr val="tx1"/>
                </a:solidFill>
                <a:effectLst/>
                <a:latin typeface="Arial" pitchFamily="34" charset="0"/>
                <a:ea typeface="Calibri"/>
                <a:cs typeface="Calibri"/>
              </a:rPr>
              <a:t>strokovnjak_inja</a:t>
            </a:r>
            <a:r>
              <a:rPr lang="sl-SI" sz="1200" kern="1200" dirty="0" smtClean="0">
                <a:solidFill>
                  <a:schemeClr val="tx1"/>
                </a:solidFill>
                <a:effectLst/>
                <a:latin typeface="Arial" pitchFamily="34" charset="0"/>
                <a:ea typeface="Calibri"/>
                <a:cs typeface="Calibri"/>
              </a:rPr>
              <a:t> samostojno sprejeti ukrepe, za katere meni, da so koristni za žrtev, je treba žrtev o takšnih morebitnih dejanjih obvestiti in jo zaprositi za njeno privolitev.</a:t>
            </a:r>
          </a:p>
          <a:p>
            <a:endParaRPr lang="sl-SI" sz="1200" kern="1200" dirty="0" smtClean="0">
              <a:solidFill>
                <a:schemeClr val="tx1"/>
              </a:solidFill>
              <a:effectLst/>
              <a:latin typeface="Arial" pitchFamily="34" charset="0"/>
              <a:ea typeface="Calibri"/>
              <a:cs typeface="Calibri"/>
            </a:endParaRPr>
          </a:p>
          <a:p>
            <a:r>
              <a:rPr lang="sl-SI" sz="1200" kern="1200" dirty="0" smtClean="0">
                <a:solidFill>
                  <a:schemeClr val="tx1"/>
                </a:solidFill>
                <a:effectLst/>
                <a:latin typeface="Arial" pitchFamily="34" charset="0"/>
                <a:ea typeface="Calibri"/>
                <a:cs typeface="Calibri"/>
              </a:rPr>
              <a:t>Ključni elementi pri ustvarjanju vzdušja, ki spodbuja uspešno delo z žrtvami travme, so </a:t>
            </a:r>
            <a:r>
              <a:rPr lang="sl-SI" sz="1200" b="1" kern="1200" dirty="0" smtClean="0">
                <a:solidFill>
                  <a:schemeClr val="tx1"/>
                </a:solidFill>
                <a:effectLst/>
                <a:latin typeface="Arial" pitchFamily="34" charset="0"/>
                <a:ea typeface="Calibri"/>
                <a:cs typeface="Calibri"/>
              </a:rPr>
              <a:t>zaupanje, zanimanje in odnos, ki temelji na enakosti.</a:t>
            </a:r>
          </a:p>
          <a:p>
            <a:r>
              <a:rPr lang="hr-HR" sz="1200" b="1" kern="1200" dirty="0" smtClean="0">
                <a:solidFill>
                  <a:schemeClr val="tx1"/>
                </a:solidFill>
                <a:effectLst/>
                <a:latin typeface="Arial" pitchFamily="34" charset="0"/>
                <a:ea typeface="Calibri"/>
                <a:cs typeface="Calibri"/>
              </a:rPr>
              <a:t> </a:t>
            </a:r>
            <a:endParaRPr lang="hr-HR" sz="1200" kern="1200" dirty="0" smtClean="0">
              <a:solidFill>
                <a:schemeClr val="tx1"/>
              </a:solidFill>
              <a:effectLst/>
              <a:latin typeface="Arial" pitchFamily="34" charset="0"/>
              <a:ea typeface="Calibri"/>
              <a:cs typeface="Calibri"/>
            </a:endParaRPr>
          </a:p>
          <a:p>
            <a:r>
              <a:rPr lang="sl-SI" sz="1200" b="1" kern="1200" dirty="0" smtClean="0">
                <a:solidFill>
                  <a:schemeClr val="tx1"/>
                </a:solidFill>
                <a:effectLst/>
                <a:latin typeface="Arial" pitchFamily="34" charset="0"/>
                <a:ea typeface="Calibri"/>
                <a:cs typeface="Calibri"/>
              </a:rPr>
              <a:t>Posledice travme, ki lahko vplivajo na proces razgovora:</a:t>
            </a:r>
            <a:endParaRPr lang="hr-HR" sz="1200" b="1" kern="1200" dirty="0" smtClean="0">
              <a:solidFill>
                <a:schemeClr val="tx1"/>
              </a:solidFill>
              <a:effectLst/>
              <a:latin typeface="Arial" pitchFamily="34" charset="0"/>
              <a:ea typeface="Calibri"/>
              <a:cs typeface="Calibri"/>
            </a:endParaRPr>
          </a:p>
          <a:p>
            <a:r>
              <a:rPr lang="hr-HR" sz="1200" b="1" kern="1200" dirty="0" smtClean="0">
                <a:solidFill>
                  <a:schemeClr val="tx1"/>
                </a:solidFill>
                <a:effectLst/>
                <a:latin typeface="Arial" pitchFamily="34" charset="0"/>
                <a:ea typeface="Calibri"/>
                <a:cs typeface="Calibri"/>
              </a:rPr>
              <a:t> </a:t>
            </a:r>
            <a:endParaRPr lang="hr-HR" sz="1200" kern="1200" dirty="0" smtClean="0">
              <a:solidFill>
                <a:schemeClr val="tx1"/>
              </a:solidFill>
              <a:effectLst/>
              <a:latin typeface="Arial" pitchFamily="34" charset="0"/>
              <a:ea typeface="Calibri"/>
              <a:cs typeface="Calibri"/>
            </a:endParaRPr>
          </a:p>
          <a:p>
            <a:r>
              <a:rPr lang="sl-SI" sz="1200" b="1" kern="1200" dirty="0" smtClean="0">
                <a:solidFill>
                  <a:schemeClr val="tx1"/>
                </a:solidFill>
                <a:effectLst/>
                <a:latin typeface="Arial" pitchFamily="34" charset="0"/>
                <a:ea typeface="Calibri"/>
                <a:cs typeface="Calibri"/>
              </a:rPr>
              <a:t>Manko kronološkega zaporedja v pripovedi </a:t>
            </a:r>
          </a:p>
          <a:p>
            <a:r>
              <a:rPr lang="hr-HR" sz="1200" kern="1200" dirty="0" smtClean="0">
                <a:solidFill>
                  <a:schemeClr val="tx1"/>
                </a:solidFill>
                <a:effectLst/>
                <a:latin typeface="Arial" pitchFamily="34" charset="0"/>
                <a:ea typeface="Calibri"/>
                <a:cs typeface="Calibri"/>
              </a:rPr>
              <a:t>Zaradi </a:t>
            </a:r>
            <a:r>
              <a:rPr lang="sl-SI" sz="1200" kern="1200" noProof="0" dirty="0" smtClean="0">
                <a:solidFill>
                  <a:schemeClr val="tx1"/>
                </a:solidFill>
                <a:effectLst/>
                <a:latin typeface="Arial" pitchFamily="34" charset="0"/>
                <a:ea typeface="Calibri"/>
                <a:cs typeface="Calibri"/>
              </a:rPr>
              <a:t>razdrobljene narave travmatičnega spomina travmatična zgodba ni povezana ne vsebinsko ne časovno. V izjavi travmatizirane osebe se dogodki povezujejo glede na travmatske sprožilce in ne glede na časovno in vzročno-posledično logiko. </a:t>
            </a:r>
          </a:p>
          <a:p>
            <a:r>
              <a:rPr lang="sl-SI" sz="1200" kern="1200" noProof="0" dirty="0" smtClean="0">
                <a:solidFill>
                  <a:schemeClr val="tx1"/>
                </a:solidFill>
                <a:effectLst/>
                <a:latin typeface="Arial" pitchFamily="34" charset="0"/>
                <a:ea typeface="Calibri"/>
                <a:cs typeface="Calibri"/>
              </a:rPr>
              <a:t> </a:t>
            </a:r>
          </a:p>
          <a:p>
            <a:r>
              <a:rPr lang="sl-SI" sz="1200" b="1" kern="1200" noProof="0" dirty="0" smtClean="0">
                <a:solidFill>
                  <a:schemeClr val="tx1"/>
                </a:solidFill>
                <a:effectLst/>
                <a:latin typeface="Arial" pitchFamily="34" charset="0"/>
                <a:ea typeface="Calibri"/>
                <a:cs typeface="Calibri"/>
              </a:rPr>
              <a:t>Ponavljanje pripovedi o travmi </a:t>
            </a:r>
          </a:p>
          <a:p>
            <a:r>
              <a:rPr lang="sl-SI" sz="1200" kern="1200" noProof="0" dirty="0" smtClean="0">
                <a:solidFill>
                  <a:schemeClr val="tx1"/>
                </a:solidFill>
                <a:effectLst/>
                <a:latin typeface="Arial" pitchFamily="34" charset="0"/>
                <a:ea typeface="Calibri"/>
                <a:cs typeface="Calibri"/>
              </a:rPr>
              <a:t>Travmatizirana oseba bo večkrat ponovila dele pripovedi o travmatičnem dogodku, dokler se ji ne bodo v pogovoru vzbudili isti ali podobni občutki, ki jih je doživela med travmatičnim dogodkom. Razlog za takšen odziv je čustveno olajšanje, ki ga človek doživlja v skladu z načelom "Kar se doživi drugič, omili eno od prvih izkušenj.„</a:t>
            </a:r>
            <a:r>
              <a:rPr lang="sl-SI" sz="1200" kern="1200" baseline="0" noProof="0" dirty="0" smtClean="0">
                <a:solidFill>
                  <a:schemeClr val="tx1"/>
                </a:solidFill>
                <a:effectLst/>
                <a:latin typeface="Arial" pitchFamily="34" charset="0"/>
                <a:ea typeface="Calibri"/>
                <a:cs typeface="Calibri"/>
              </a:rPr>
              <a:t> </a:t>
            </a:r>
            <a:r>
              <a:rPr lang="sl-SI" sz="1200" kern="1200" noProof="0" dirty="0" smtClean="0">
                <a:solidFill>
                  <a:schemeClr val="tx1"/>
                </a:solidFill>
                <a:effectLst/>
                <a:latin typeface="Arial" pitchFamily="34" charset="0"/>
                <a:ea typeface="Calibri"/>
                <a:cs typeface="Calibri"/>
              </a:rPr>
              <a:t>Zdravilna "korektivna izkušnja" takega postopka je, da oseba enaka ali podobna čustvena stanja ponovno doživi</a:t>
            </a:r>
            <a:r>
              <a:rPr lang="sl-SI" sz="1200" kern="1200" baseline="0" noProof="0" dirty="0" smtClean="0">
                <a:solidFill>
                  <a:schemeClr val="tx1"/>
                </a:solidFill>
                <a:effectLst/>
                <a:latin typeface="Arial" pitchFamily="34" charset="0"/>
                <a:ea typeface="Calibri"/>
                <a:cs typeface="Calibri"/>
              </a:rPr>
              <a:t> </a:t>
            </a:r>
            <a:r>
              <a:rPr lang="sl-SI" sz="1200" kern="1200" noProof="0" dirty="0" smtClean="0">
                <a:solidFill>
                  <a:schemeClr val="tx1"/>
                </a:solidFill>
                <a:effectLst/>
                <a:latin typeface="Arial" pitchFamily="34" charset="0"/>
                <a:ea typeface="Calibri"/>
                <a:cs typeface="Calibri"/>
              </a:rPr>
              <a:t>v varnem in nadzorovanem okolju, kar osebi omogoča, da postopoma okreva po travmatični izkušnji.</a:t>
            </a:r>
          </a:p>
          <a:p>
            <a:r>
              <a:rPr lang="sl-SI" sz="1200" kern="1200" noProof="0" dirty="0" smtClean="0">
                <a:solidFill>
                  <a:schemeClr val="tx1"/>
                </a:solidFill>
                <a:effectLst/>
                <a:latin typeface="Arial" pitchFamily="34" charset="0"/>
                <a:ea typeface="Calibri"/>
                <a:cs typeface="Calibri"/>
              </a:rPr>
              <a:t> </a:t>
            </a:r>
          </a:p>
          <a:p>
            <a:r>
              <a:rPr lang="sl-SI" sz="1200" b="1" kern="1200" noProof="0" dirty="0" smtClean="0">
                <a:solidFill>
                  <a:schemeClr val="tx1"/>
                </a:solidFill>
                <a:effectLst/>
                <a:latin typeface="Arial" pitchFamily="34" charset="0"/>
                <a:ea typeface="Calibri"/>
                <a:cs typeface="Calibri"/>
              </a:rPr>
              <a:t>Spoštovanje mej </a:t>
            </a:r>
          </a:p>
          <a:p>
            <a:r>
              <a:rPr lang="sl-SI" sz="1000" b="0" i="0" kern="1200" noProof="0" dirty="0" smtClean="0">
                <a:solidFill>
                  <a:schemeClr val="tx1"/>
                </a:solidFill>
                <a:effectLst/>
                <a:latin typeface="+mn-lt"/>
                <a:ea typeface="Calibri"/>
                <a:cs typeface="Calibri"/>
              </a:rPr>
              <a:t>Ker je nekaterim žrtvam travma ogrozila telesno integriteto, je potrebna še posebna pazljivost pri vsakem, četudi dobronamernem, dotiku žrtve. Priporočljivo je, da se med razgovorom ne dotikate žrtve, čeprav gre za spontane, prijateljske dotike. Če pa se </a:t>
            </a:r>
            <a:r>
              <a:rPr lang="sl-SI" sz="1000" b="0" i="0" kern="1200" noProof="0" dirty="0" err="1" smtClean="0">
                <a:solidFill>
                  <a:schemeClr val="tx1"/>
                </a:solidFill>
                <a:effectLst/>
                <a:latin typeface="+mn-lt"/>
                <a:ea typeface="Calibri"/>
                <a:cs typeface="Calibri"/>
              </a:rPr>
              <a:t>strokovnjak_inja</a:t>
            </a:r>
            <a:r>
              <a:rPr lang="sl-SI" sz="1000" b="0" i="0" kern="1200" noProof="0" dirty="0" smtClean="0">
                <a:solidFill>
                  <a:schemeClr val="tx1"/>
                </a:solidFill>
                <a:effectLst/>
                <a:latin typeface="+mn-lt"/>
                <a:ea typeface="Calibri"/>
                <a:cs typeface="Calibri"/>
              </a:rPr>
              <a:t> želi, na primer, dotakniti roke žrtve ali jo objeti, da bi </a:t>
            </a:r>
            <a:r>
              <a:rPr lang="sl-SI" sz="1000" b="0" i="0" kern="1200" noProof="0" dirty="0" err="1" smtClean="0">
                <a:solidFill>
                  <a:schemeClr val="tx1"/>
                </a:solidFill>
                <a:effectLst/>
                <a:latin typeface="+mn-lt"/>
                <a:ea typeface="Calibri"/>
                <a:cs typeface="Calibri"/>
              </a:rPr>
              <a:t>ustvaril_a</a:t>
            </a:r>
            <a:r>
              <a:rPr lang="sl-SI" sz="1000" b="0" i="0" kern="1200" noProof="0" dirty="0" smtClean="0">
                <a:solidFill>
                  <a:schemeClr val="tx1"/>
                </a:solidFill>
                <a:effectLst/>
                <a:latin typeface="+mn-lt"/>
                <a:ea typeface="Calibri"/>
                <a:cs typeface="Calibri"/>
              </a:rPr>
              <a:t> dodaten občutek varnosti, naj predhodno vpraša žrtev za dovoljenje.</a:t>
            </a:r>
          </a:p>
        </p:txBody>
      </p:sp>
    </p:spTree>
    <p:extLst>
      <p:ext uri="{BB962C8B-B14F-4D97-AF65-F5344CB8AC3E}">
        <p14:creationId xmlns:p14="http://schemas.microsoft.com/office/powerpoint/2010/main" val="3569745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r>
              <a:rPr lang="sl-SI" noProof="0" dirty="0" smtClean="0"/>
              <a:t>Posebna občutljivost je potrebna pri delu z žrtvami nasilja, saj so bile njihove meje v preteklosti najverjetneje pogosto kršene. Možno je, da so bile njihove meje kršene tako pogosto, da so obupale nad tem, da bi jih sploh še „branile". Zato je zanje pomembno, da se začnejo ponovno zavedajo zasebnosti, svojih mej in kršitev mej. Poudariti moramo, da so meje lahko tudi simbolične, torej da ne gre le za prostorske meje, temveč se nanašajo tudi na spoštovanje človekove zasebnosti, čustev in mnenj. Ljudi njihove meje določajo, vsaka oseba ima svoje meje, ki se razlikujejo od mej drugih oseb. Obsegajo celoten spekter različnih mej, ki jih določajo vedenje, vrednote, ideje, spomini itd., s katerimi se človek svobodno spoprijema s svetom, ki ga obdaja, kot tudi s svojim notranjim doživljanjem (</a:t>
            </a:r>
            <a:r>
              <a:rPr lang="sl-SI" noProof="0" dirty="0" err="1" smtClean="0"/>
              <a:t>Polster</a:t>
            </a:r>
            <a:r>
              <a:rPr lang="sl-SI" noProof="0" dirty="0" smtClean="0"/>
              <a:t> ad </a:t>
            </a:r>
            <a:r>
              <a:rPr lang="sl-SI" noProof="0" dirty="0" err="1" smtClean="0"/>
              <a:t>Polster</a:t>
            </a:r>
            <a:r>
              <a:rPr lang="sl-SI" noProof="0" dirty="0" smtClean="0"/>
              <a:t>, 1973). Prepustnost meja omogoča spremembe (osebnostno rast in razvoj), medtem ko njihova trdnost omogoča osebno avtonomijo.</a:t>
            </a:r>
          </a:p>
          <a:p>
            <a:endParaRPr lang="sl-SI" noProof="0" dirty="0" smtClean="0"/>
          </a:p>
          <a:p>
            <a:r>
              <a:rPr lang="sl-SI" altLang="x-none" sz="1000" b="1" noProof="0" dirty="0" smtClean="0">
                <a:latin typeface="Arial" charset="0"/>
              </a:rPr>
              <a:t>Informirano soglasje je proces:</a:t>
            </a:r>
            <a:r>
              <a:rPr lang="sl-SI" altLang="x-none" sz="1000" b="1" baseline="0" noProof="0" dirty="0" smtClean="0">
                <a:latin typeface="Arial" charset="0"/>
              </a:rPr>
              <a:t> </a:t>
            </a:r>
            <a:r>
              <a:rPr lang="sl-SI" altLang="x-none" sz="1000" b="0" baseline="0" noProof="0" dirty="0" smtClean="0">
                <a:latin typeface="Arial" charset="0"/>
              </a:rPr>
              <a:t>informacije je potrebno zagotavljati neprekinjeno, tako bo lahko intervjuvanec sprejemal informirane odločitve med in po razgovoru (Glej Prilogo "Tehnike razgovora z žrtvijo spolnega nasilja," prirejeno po Mednarodnem protokolu o dokumentiranju in preiskovanju spolnega nasilja v spopadih "). </a:t>
            </a:r>
          </a:p>
          <a:p>
            <a:endParaRPr lang="sl-SI" altLang="x-none" sz="1000" b="0" baseline="0" noProof="0" dirty="0" smtClean="0">
              <a:latin typeface="Arial" charset="0"/>
            </a:endParaRPr>
          </a:p>
          <a:p>
            <a:r>
              <a:rPr lang="sl-SI" altLang="x-none" sz="1000" b="0" baseline="0" noProof="0" dirty="0" smtClean="0">
                <a:latin typeface="Arial" charset="0"/>
              </a:rPr>
              <a:t>Žrtve nasilja v družini, ki so sodelovale v empirični raziskavi, izvedenih v okviru projekta "</a:t>
            </a:r>
            <a:r>
              <a:rPr lang="sl-SI" altLang="x-none" sz="1000" b="0" baseline="0" noProof="0" dirty="0" err="1" smtClean="0">
                <a:latin typeface="Arial" charset="0"/>
              </a:rPr>
              <a:t>VICATIS</a:t>
            </a:r>
            <a:r>
              <a:rPr lang="sl-SI" altLang="x-none" sz="1000" b="0" baseline="0" noProof="0" dirty="0" smtClean="0">
                <a:latin typeface="Arial" charset="0"/>
              </a:rPr>
              <a:t> - izboljšanje podpornih mehanizmov z vidika žrtev kaznivih dejanj", so izrazile potrebo po obveščenosti, a ne samo o svojih pravicah, ampak tudi o samem kazenskem postopku in o razpoložljivi podpori.</a:t>
            </a:r>
            <a:endParaRPr lang="sl-SI" altLang="x-none" sz="1000" b="0" noProof="0" dirty="0" smtClean="0">
              <a:latin typeface="Arial" charset="0"/>
            </a:endParaRPr>
          </a:p>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7</a:t>
            </a:fld>
            <a:endParaRPr lang="hr-HR" dirty="0"/>
          </a:p>
        </p:txBody>
      </p:sp>
    </p:spTree>
    <p:extLst>
      <p:ext uri="{BB962C8B-B14F-4D97-AF65-F5344CB8AC3E}">
        <p14:creationId xmlns:p14="http://schemas.microsoft.com/office/powerpoint/2010/main" val="3291415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a:defRPr/>
            </a:pPr>
            <a:fld id="{18BC7AF2-005D-4E0F-9A86-73DAA2CAAA84}" type="slidenum">
              <a:rPr lang="hr-HR" smtClean="0"/>
              <a:pPr>
                <a:defRPr/>
              </a:pPr>
              <a:t>8</a:t>
            </a:fld>
            <a:endParaRPr lang="hr-HR" dirty="0"/>
          </a:p>
        </p:txBody>
      </p:sp>
    </p:spTree>
    <p:extLst>
      <p:ext uri="{BB962C8B-B14F-4D97-AF65-F5344CB8AC3E}">
        <p14:creationId xmlns:p14="http://schemas.microsoft.com/office/powerpoint/2010/main" val="3031361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7738" y="744538"/>
            <a:ext cx="4962525" cy="3722687"/>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pPr>
              <a:defRPr/>
            </a:pPr>
            <a:fld id="{18BC7AF2-005D-4E0F-9A86-73DAA2CAAA84}" type="slidenum">
              <a:rPr lang="hr-HR" smtClean="0"/>
              <a:pPr>
                <a:defRPr/>
              </a:pPr>
              <a:t>9</a:t>
            </a:fld>
            <a:endParaRPr lang="hr-HR" dirty="0"/>
          </a:p>
        </p:txBody>
      </p:sp>
    </p:spTree>
    <p:extLst>
      <p:ext uri="{BB962C8B-B14F-4D97-AF65-F5344CB8AC3E}">
        <p14:creationId xmlns:p14="http://schemas.microsoft.com/office/powerpoint/2010/main" val="60212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6"/>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pPr>
              <a:defRPr/>
            </a:pPr>
            <a:r>
              <a:rPr lang="ta-IN" smtClean="0"/>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888328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pPr>
              <a:defRPr/>
            </a:pPr>
            <a:r>
              <a:rPr lang="ta-IN" smtClean="0"/>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2437328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9"/>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9"/>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pPr>
              <a:defRPr/>
            </a:pPr>
            <a:r>
              <a:rPr lang="ta-IN" smtClean="0"/>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11887090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000240"/>
            <a:ext cx="7543800" cy="4095760"/>
          </a:xfrm>
        </p:spPr>
        <p:txBody>
          <a:bodyPr/>
          <a:lstStyle>
            <a:lvl1pPr marL="342900" indent="-342900">
              <a:buClr>
                <a:srgbClr val="A50021"/>
              </a:buClr>
              <a:buSzPct val="80000"/>
              <a:buFontTx/>
              <a:buBlip>
                <a:blip r:embed="rId2"/>
              </a:buBlip>
              <a:defRPr sz="2800" baseline="0">
                <a:latin typeface="Arial" pitchFamily="34" charset="0"/>
                <a:cs typeface="Arial" pitchFamily="34" charset="0"/>
              </a:defRPr>
            </a:lvl1pPr>
            <a:lvl2pPr>
              <a:buSzPct val="60000"/>
              <a:buFontTx/>
              <a:buBlip>
                <a:blip r:embed="rId2"/>
              </a:buBlip>
              <a:defRPr sz="2400">
                <a:latin typeface="Arial" pitchFamily="34" charset="0"/>
                <a:cs typeface="Arial" pitchFamily="34" charset="0"/>
              </a:defRPr>
            </a:lvl2pPr>
            <a:lvl3pPr>
              <a:buFontTx/>
              <a:buBlip>
                <a:blip r:embed="rId2"/>
              </a:buBlip>
              <a:defRPr sz="2000" baseline="0">
                <a:latin typeface="Arial" pitchFamily="34" charset="0"/>
                <a:cs typeface="Arial" pitchFamily="34" charset="0"/>
              </a:defRPr>
            </a:lvl3pPr>
            <a:lvl4pPr>
              <a:buFontTx/>
              <a:buBlip>
                <a:blip r:embed="rId2"/>
              </a:buBlip>
              <a:defRPr sz="1800" baseline="0">
                <a:latin typeface="Arial" pitchFamily="34" charset="0"/>
                <a:cs typeface="Arial" pitchFamily="34" charset="0"/>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Content Placeholder 2"/>
          <p:cNvSpPr>
            <a:spLocks noGrp="1"/>
          </p:cNvSpPr>
          <p:nvPr>
            <p:ph idx="13"/>
          </p:nvPr>
        </p:nvSpPr>
        <p:spPr>
          <a:xfrm>
            <a:off x="1071539" y="785794"/>
            <a:ext cx="7543800" cy="857256"/>
          </a:xfrm>
        </p:spPr>
        <p:txBody>
          <a:bodyPr anchor="ctr"/>
          <a:lstStyle>
            <a:lvl1pPr marL="342900" indent="-342900" algn="l" rtl="0" eaLnBrk="1" fontAlgn="base" hangingPunct="1">
              <a:spcBef>
                <a:spcPct val="0"/>
              </a:spcBef>
              <a:spcAft>
                <a:spcPct val="0"/>
              </a:spcAft>
              <a:buClr>
                <a:srgbClr val="A50021"/>
              </a:buClr>
              <a:buSzPct val="80000"/>
              <a:buFont typeface="Arial" pitchFamily="34" charset="0"/>
              <a:buNone/>
              <a:defRPr lang="hr-HR" sz="2800" b="0" dirty="0" smtClean="0">
                <a:solidFill>
                  <a:srgbClr val="D1000E"/>
                </a:solidFill>
                <a:effectLst>
                  <a:outerShdw blurRad="38100" dist="38100" dir="2700000" algn="tl">
                    <a:srgbClr val="000000"/>
                  </a:outerShdw>
                </a:effectLst>
                <a:latin typeface="Arial" pitchFamily="34" charset="0"/>
                <a:ea typeface="+mj-ea"/>
                <a:cs typeface="Arial" pitchFamily="34" charset="0"/>
              </a:defRPr>
            </a:lvl1pPr>
            <a:lvl2pPr>
              <a:buSzPct val="60000"/>
              <a:buFontTx/>
              <a:buBlip>
                <a:blip r:embed="rId2"/>
              </a:buBlip>
              <a:defRPr sz="2400"/>
            </a:lvl2pPr>
            <a:lvl3pPr>
              <a:buFontTx/>
              <a:buBlip>
                <a:blip r:embed="rId2"/>
              </a:buBlip>
              <a:defRPr sz="2000" baseline="0"/>
            </a:lvl3pPr>
            <a:lvl4pPr>
              <a:buFontTx/>
              <a:buBlip>
                <a:blip r:embed="rId2"/>
              </a:buBlip>
              <a:defRPr sz="1800" baseline="0"/>
            </a:lvl4pPr>
            <a:lvl5pPr>
              <a:defRPr/>
            </a:lvl5pPr>
          </a:lstStyle>
          <a:p>
            <a:pPr lvl="0"/>
            <a:r>
              <a:rPr lang="en-US" smtClean="0"/>
              <a:t>Click to edit Master text styles</a:t>
            </a:r>
          </a:p>
        </p:txBody>
      </p:sp>
      <p:sp>
        <p:nvSpPr>
          <p:cNvPr id="4" name="Rectangle 17"/>
          <p:cNvSpPr>
            <a:spLocks noGrp="1" noChangeArrowheads="1"/>
          </p:cNvSpPr>
          <p:nvPr>
            <p:ph type="dt" sz="half" idx="14"/>
          </p:nvPr>
        </p:nvSpPr>
        <p:spPr>
          <a:ln/>
        </p:spPr>
        <p:txBody>
          <a:bodyPr/>
          <a:lstStyle>
            <a:lvl1pPr>
              <a:defRPr/>
            </a:lvl1pPr>
          </a:lstStyle>
          <a:p>
            <a:pPr>
              <a:defRPr/>
            </a:pPr>
            <a:fld id="{5033AA59-E7B3-4311-9FF9-54FB6584D1A9}" type="datetime1">
              <a:rPr lang="hr-HR"/>
              <a:pPr>
                <a:defRPr/>
              </a:pPr>
              <a:t>30.11.2018.</a:t>
            </a:fld>
            <a:endParaRPr lang="hr-HR" dirty="0"/>
          </a:p>
        </p:txBody>
      </p:sp>
      <p:sp>
        <p:nvSpPr>
          <p:cNvPr id="5" name="Rectangle 18"/>
          <p:cNvSpPr>
            <a:spLocks noGrp="1" noChangeArrowheads="1"/>
          </p:cNvSpPr>
          <p:nvPr>
            <p:ph type="ftr" sz="quarter" idx="15"/>
          </p:nvPr>
        </p:nvSpPr>
        <p:spPr>
          <a:ln/>
        </p:spPr>
        <p:txBody>
          <a:bodyPr/>
          <a:lstStyle>
            <a:lvl1pPr>
              <a:defRPr/>
            </a:lvl1pPr>
          </a:lstStyle>
          <a:p>
            <a:pPr>
              <a:defRPr/>
            </a:pPr>
            <a:endParaRPr lang="hr-HR"/>
          </a:p>
        </p:txBody>
      </p:sp>
      <p:sp>
        <p:nvSpPr>
          <p:cNvPr id="6" name="Rectangle 19"/>
          <p:cNvSpPr>
            <a:spLocks noGrp="1" noChangeArrowheads="1"/>
          </p:cNvSpPr>
          <p:nvPr>
            <p:ph type="sldNum" sz="quarter" idx="16"/>
          </p:nvPr>
        </p:nvSpPr>
        <p:spPr>
          <a:ln/>
        </p:spPr>
        <p:txBody>
          <a:bodyPr/>
          <a:lstStyle>
            <a:lvl1pPr>
              <a:defRPr/>
            </a:lvl1pPr>
          </a:lstStyle>
          <a:p>
            <a:pPr>
              <a:defRPr/>
            </a:pPr>
            <a:fld id="{BF331B29-FC32-4AE6-AF9C-02694B4C5552}" type="slidenum">
              <a:rPr lang="hr-HR" altLang="sr-Latn-RS"/>
              <a:pPr>
                <a:defRPr/>
              </a:pPr>
              <a:t>‹#›</a:t>
            </a:fld>
            <a:endParaRPr lang="hr-HR" altLang="sr-Latn-RS"/>
          </a:p>
        </p:txBody>
      </p:sp>
    </p:spTree>
    <p:extLst>
      <p:ext uri="{BB962C8B-B14F-4D97-AF65-F5344CB8AC3E}">
        <p14:creationId xmlns:p14="http://schemas.microsoft.com/office/powerpoint/2010/main" val="139993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851A99-653B-4722-B5D3-B404A86992D4}"/>
              </a:ext>
            </a:extLst>
          </p:cNvPr>
          <p:cNvSpPr>
            <a:spLocks noGrp="1"/>
          </p:cNvSpPr>
          <p:nvPr>
            <p:ph type="ctrTitle"/>
          </p:nvPr>
        </p:nvSpPr>
        <p:spPr>
          <a:xfrm>
            <a:off x="1143000" y="1688901"/>
            <a:ext cx="6858000" cy="2015352"/>
          </a:xfrm>
        </p:spPr>
        <p:txBody>
          <a:bodyPr anchor="b"/>
          <a:lstStyle>
            <a:lvl1pPr algn="ctr">
              <a:defRPr sz="6000"/>
            </a:lvl1pPr>
          </a:lstStyle>
          <a:p>
            <a:r>
              <a:rPr lang="en-US" dirty="0"/>
              <a:t>Click to edit Master title style</a:t>
            </a:r>
            <a:endParaRPr lang="hr-HR" dirty="0"/>
          </a:p>
        </p:txBody>
      </p:sp>
      <p:sp>
        <p:nvSpPr>
          <p:cNvPr id="3" name="Subtitle 2">
            <a:extLst>
              <a:ext uri="{FF2B5EF4-FFF2-40B4-BE49-F238E27FC236}">
                <a16:creationId xmlns:a16="http://schemas.microsoft.com/office/drawing/2014/main" xmlns="" id="{F1C66E31-35D4-42FB-9FA9-0F96E893CE03}"/>
              </a:ext>
            </a:extLst>
          </p:cNvPr>
          <p:cNvSpPr>
            <a:spLocks noGrp="1"/>
          </p:cNvSpPr>
          <p:nvPr>
            <p:ph type="subTitle" idx="1"/>
          </p:nvPr>
        </p:nvSpPr>
        <p:spPr>
          <a:xfrm>
            <a:off x="1143000" y="3855450"/>
            <a:ext cx="6858000" cy="153879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hr-HR" dirty="0"/>
          </a:p>
        </p:txBody>
      </p:sp>
      <p:sp>
        <p:nvSpPr>
          <p:cNvPr id="16" name="Rectangle 9">
            <a:extLst>
              <a:ext uri="{FF2B5EF4-FFF2-40B4-BE49-F238E27FC236}">
                <a16:creationId xmlns:a16="http://schemas.microsoft.com/office/drawing/2014/main" xmlns="" id="{602DFA63-6BA1-45F2-A8BE-651424C12458}"/>
              </a:ext>
            </a:extLst>
          </p:cNvPr>
          <p:cNvSpPr>
            <a:spLocks noChangeArrowheads="1"/>
          </p:cNvSpPr>
          <p:nvPr userDrawn="1"/>
        </p:nvSpPr>
        <p:spPr bwMode="auto">
          <a:xfrm>
            <a:off x="-686992" y="1128549"/>
            <a:ext cx="106955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ctr" eaLnBrk="0" hangingPunct="0"/>
            <a:r>
              <a:rPr lang="hr-HR" altLang="sr-Latn-RS" sz="900" b="1" dirty="0">
                <a:solidFill>
                  <a:prstClr val="black"/>
                </a:solidFill>
                <a:latin typeface="Calibri" panose="020F0502020204030204" pitchFamily="34" charset="0"/>
                <a:ea typeface="Calibri" panose="020F0502020204030204" pitchFamily="34" charset="0"/>
                <a:cs typeface="Calibri" panose="020F0502020204030204" pitchFamily="34" charset="0"/>
              </a:rPr>
              <a:t>Coordinator: Croatian Law Centre (HR). Other beneficiaries: Association for Nonviolent Communication (SI), Centre for Legal Resources (RO), Government Office For Human Rights And Rights Of National Minorities (HR), </a:t>
            </a:r>
          </a:p>
          <a:p>
            <a:pPr algn="ctr" eaLnBrk="0" hangingPunct="0"/>
            <a:r>
              <a:rPr lang="hr-HR" altLang="sr-Latn-RS" sz="900" b="1" dirty="0">
                <a:solidFill>
                  <a:prstClr val="black"/>
                </a:solidFill>
                <a:latin typeface="Calibri" panose="020F0502020204030204" pitchFamily="34" charset="0"/>
                <a:ea typeface="Calibri" panose="020F0502020204030204" pitchFamily="34" charset="0"/>
                <a:cs typeface="Calibri" panose="020F0502020204030204" pitchFamily="34" charset="0"/>
              </a:rPr>
              <a:t>Ministry of Justice of the Republic of Croatia (HR), Patent Association (HU), and Peace Institute (SI).</a:t>
            </a:r>
            <a:endParaRPr lang="hr-HR" altLang="sr-Latn-RS" dirty="0">
              <a:solidFill>
                <a:prstClr val="black"/>
              </a:solidFill>
              <a:latin typeface="Arial" panose="020B0604020202020204" pitchFamily="34" charset="0"/>
              <a:ea typeface="+mn-ea"/>
            </a:endParaRPr>
          </a:p>
        </p:txBody>
      </p:sp>
      <p:graphicFrame>
        <p:nvGraphicFramePr>
          <p:cNvPr id="17" name="Table 16">
            <a:extLst>
              <a:ext uri="{FF2B5EF4-FFF2-40B4-BE49-F238E27FC236}">
                <a16:creationId xmlns:a16="http://schemas.microsoft.com/office/drawing/2014/main" xmlns="" id="{4057D223-0091-438D-88BD-50561C4291FA}"/>
              </a:ext>
            </a:extLst>
          </p:cNvPr>
          <p:cNvGraphicFramePr>
            <a:graphicFrameLocks noGrp="1"/>
          </p:cNvGraphicFramePr>
          <p:nvPr userDrawn="1">
            <p:extLst>
              <p:ext uri="{D42A27DB-BD31-4B8C-83A1-F6EECF244321}">
                <p14:modId xmlns:p14="http://schemas.microsoft.com/office/powerpoint/2010/main" val="4142062475"/>
              </p:ext>
            </p:extLst>
          </p:nvPr>
        </p:nvGraphicFramePr>
        <p:xfrm>
          <a:off x="2213237" y="96865"/>
          <a:ext cx="4315777" cy="2129409"/>
        </p:xfrm>
        <a:graphic>
          <a:graphicData uri="http://schemas.openxmlformats.org/drawingml/2006/table">
            <a:tbl>
              <a:tblPr firstRow="1" firstCol="1" bandRow="1">
                <a:tableStyleId>{5C22544A-7EE6-4342-B048-85BDC9FD1C3A}</a:tableStyleId>
              </a:tblPr>
              <a:tblGrid>
                <a:gridCol w="1145381">
                  <a:extLst>
                    <a:ext uri="{9D8B030D-6E8A-4147-A177-3AD203B41FA5}">
                      <a16:colId xmlns:a16="http://schemas.microsoft.com/office/drawing/2014/main" xmlns="" val="1901555181"/>
                    </a:ext>
                  </a:extLst>
                </a:gridCol>
                <a:gridCol w="3170396">
                  <a:extLst>
                    <a:ext uri="{9D8B030D-6E8A-4147-A177-3AD203B41FA5}">
                      <a16:colId xmlns:a16="http://schemas.microsoft.com/office/drawing/2014/main" xmlns="" val="3890164870"/>
                    </a:ext>
                  </a:extLst>
                </a:gridCol>
              </a:tblGrid>
              <a:tr h="2129409">
                <a:tc>
                  <a:txBody>
                    <a:bodyPr/>
                    <a:lstStyle/>
                    <a:p>
                      <a:pPr algn="l">
                        <a:lnSpc>
                          <a:spcPct val="115000"/>
                        </a:lnSpc>
                        <a:spcAft>
                          <a:spcPts val="0"/>
                        </a:spcAft>
                      </a:pPr>
                      <a:r>
                        <a:rPr lang="hr-HR" sz="2400" baseline="0" dirty="0">
                          <a:solidFill>
                            <a:schemeClr val="tx1"/>
                          </a:solidFill>
                          <a:effectLst/>
                        </a:rPr>
                        <a:t>VICATIS</a:t>
                      </a:r>
                      <a:endParaRPr lang="hr-HR" sz="1100" baseline="0" dirty="0">
                        <a:solidFill>
                          <a:schemeClr val="tx1"/>
                        </a:solidFill>
                        <a:effectLst/>
                      </a:endParaRPr>
                    </a:p>
                    <a:p>
                      <a:pPr algn="l">
                        <a:lnSpc>
                          <a:spcPct val="115000"/>
                        </a:lnSpc>
                        <a:spcAft>
                          <a:spcPts val="0"/>
                        </a:spcAft>
                      </a:pPr>
                      <a:r>
                        <a:rPr lang="hr-HR" sz="1000" baseline="0" dirty="0">
                          <a:solidFill>
                            <a:schemeClr val="tx1"/>
                          </a:solidFill>
                          <a:effectLst/>
                        </a:rPr>
                        <a:t>Victim-centered approach to improving support services</a:t>
                      </a:r>
                      <a:endParaRPr lang="hr-HR" sz="1100" baseline="0" dirty="0">
                        <a:solidFill>
                          <a:schemeClr val="tx1"/>
                        </a:solidFill>
                        <a:effectLst/>
                      </a:endParaRPr>
                    </a:p>
                    <a:p>
                      <a:pPr algn="l">
                        <a:lnSpc>
                          <a:spcPct val="115000"/>
                        </a:lnSpc>
                        <a:spcAft>
                          <a:spcPts val="0"/>
                        </a:spcAft>
                      </a:pPr>
                      <a:r>
                        <a:rPr lang="hr-HR" sz="500" dirty="0">
                          <a:effectLst/>
                        </a:rPr>
                        <a:t> </a:t>
                      </a: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oFill/>
                  </a:tcPr>
                </a:tc>
                <a:tc>
                  <a:txBody>
                    <a:bodyPr/>
                    <a:lstStyle/>
                    <a:p>
                      <a:pPr algn="ctr">
                        <a:lnSpc>
                          <a:spcPct val="115000"/>
                        </a:lnSpc>
                        <a:spcAft>
                          <a:spcPts val="0"/>
                        </a:spcAft>
                      </a:pPr>
                      <a:endParaRPr lang="hr-HR" sz="1100" dirty="0">
                        <a:effectLst/>
                        <a:latin typeface="Calibri" panose="020F0502020204030204" pitchFamily="34" charset="0"/>
                        <a:ea typeface="Calibri" panose="020F0502020204030204" pitchFamily="34" charset="0"/>
                        <a:cs typeface="Arial" panose="020B0604020202020204" pitchFamily="34" charset="0"/>
                      </a:endParaRPr>
                    </a:p>
                  </a:txBody>
                  <a:tcPr marL="51435" marR="51435" marT="0" marB="0">
                    <a:noFill/>
                  </a:tcPr>
                </a:tc>
                <a:extLst>
                  <a:ext uri="{0D108BD9-81ED-4DB2-BD59-A6C34878D82A}">
                    <a16:rowId xmlns:a16="http://schemas.microsoft.com/office/drawing/2014/main" xmlns="" val="3726682855"/>
                  </a:ext>
                </a:extLst>
              </a:tr>
            </a:tbl>
          </a:graphicData>
        </a:graphic>
      </p:graphicFrame>
      <p:grpSp>
        <p:nvGrpSpPr>
          <p:cNvPr id="8" name="Group 7">
            <a:extLst>
              <a:ext uri="{FF2B5EF4-FFF2-40B4-BE49-F238E27FC236}">
                <a16:creationId xmlns:a16="http://schemas.microsoft.com/office/drawing/2014/main" xmlns="" id="{A79E5D45-E7FA-4E0D-BBCA-6DD7989CE262}"/>
              </a:ext>
            </a:extLst>
          </p:cNvPr>
          <p:cNvGrpSpPr/>
          <p:nvPr userDrawn="1"/>
        </p:nvGrpSpPr>
        <p:grpSpPr>
          <a:xfrm>
            <a:off x="3456693" y="96866"/>
            <a:ext cx="2977753" cy="1106487"/>
            <a:chOff x="0" y="0"/>
            <a:chExt cx="3970020" cy="1106170"/>
          </a:xfrm>
        </p:grpSpPr>
        <p:pic>
          <p:nvPicPr>
            <p:cNvPr id="9" name="Picture 8" descr="C:\Users\User\AppData\Local\Microsoft\Windows\Temporary Internet Files\Content.Word\LOGO.BMP">
              <a:extLst>
                <a:ext uri="{FF2B5EF4-FFF2-40B4-BE49-F238E27FC236}">
                  <a16:creationId xmlns:a16="http://schemas.microsoft.com/office/drawing/2014/main" xmlns="" id="{62EA5F23-55A2-4059-9E06-A5AFAE5EF50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10" name="Picture 9" descr="C:\Users\User\AppData\Local\Microsoft\Windows\Temporary Internet Files\Content.Word\crj-en-lq2.jpg">
              <a:extLst>
                <a:ext uri="{FF2B5EF4-FFF2-40B4-BE49-F238E27FC236}">
                  <a16:creationId xmlns:a16="http://schemas.microsoft.com/office/drawing/2014/main" xmlns="" id="{CEE7B383-6211-4741-857D-8D7D2B5C5F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11" name="Picture 10" descr="C:\Users\User\AppData\Local\Microsoft\Windows\Temporary Internet Files\Content.Word\patent_logo_1-01.png">
              <a:extLst>
                <a:ext uri="{FF2B5EF4-FFF2-40B4-BE49-F238E27FC236}">
                  <a16:creationId xmlns:a16="http://schemas.microsoft.com/office/drawing/2014/main" xmlns="" id="{8FB559C6-3352-4CE5-B2EE-7AEC12DFD8A1}"/>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2" name="Picture 11" descr="C:\Users\User\AppData\Local\Microsoft\Windows\Temporary Internet Files\Content.Word\DNK_blok.jpg">
              <a:extLst>
                <a:ext uri="{FF2B5EF4-FFF2-40B4-BE49-F238E27FC236}">
                  <a16:creationId xmlns:a16="http://schemas.microsoft.com/office/drawing/2014/main" xmlns="" id="{49CF09B1-C91C-4D3B-B075-5CC16A8C842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3" name="Picture 12">
              <a:extLst>
                <a:ext uri="{FF2B5EF4-FFF2-40B4-BE49-F238E27FC236}">
                  <a16:creationId xmlns:a16="http://schemas.microsoft.com/office/drawing/2014/main" xmlns="" id="{1DB05585-B95C-4AD5-86DF-4F9D67F0FDE0}"/>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4" name="Picture 13" descr="C:\Users\User\AppData\Local\Microsoft\Windows\Temporary Internet Files\Content.Word\Min pravos RH eng final.jpg">
              <a:extLst>
                <a:ext uri="{FF2B5EF4-FFF2-40B4-BE49-F238E27FC236}">
                  <a16:creationId xmlns:a16="http://schemas.microsoft.com/office/drawing/2014/main" xmlns="" id="{78641385-5F30-4751-9A8F-668D0A967F2F}"/>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5" name="Picture 14" descr="C:\Users\User\AppData\Local\Microsoft\Windows\Temporary Internet Files\Content.Word\PNG-logo-ULJPPNM-eng.png">
              <a:extLst>
                <a:ext uri="{FF2B5EF4-FFF2-40B4-BE49-F238E27FC236}">
                  <a16:creationId xmlns:a16="http://schemas.microsoft.com/office/drawing/2014/main" xmlns="" id="{B891A21B-E746-4BCF-9310-27E97EF791F9}"/>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26" name="Rectangle 19">
            <a:extLst>
              <a:ext uri="{FF2B5EF4-FFF2-40B4-BE49-F238E27FC236}">
                <a16:creationId xmlns:a16="http://schemas.microsoft.com/office/drawing/2014/main" xmlns="" id="{8B250F15-67E3-4939-9A0D-B3ABF096C12B}"/>
              </a:ext>
            </a:extLst>
          </p:cNvPr>
          <p:cNvSpPr>
            <a:spLocks noChangeArrowheads="1"/>
          </p:cNvSpPr>
          <p:nvPr userDrawn="1"/>
        </p:nvSpPr>
        <p:spPr bwMode="auto">
          <a:xfrm>
            <a:off x="2" y="4393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auto">
              <a:spcBef>
                <a:spcPts val="0"/>
              </a:spcBef>
              <a:spcAft>
                <a:spcPts val="0"/>
              </a:spcAft>
            </a:pPr>
            <a:endParaRPr lang="hr-HR">
              <a:solidFill>
                <a:prstClr val="black"/>
              </a:solidFill>
              <a:latin typeface="Calibri" panose="020F0502020204030204"/>
              <a:ea typeface="+mn-ea"/>
            </a:endParaRPr>
          </a:p>
        </p:txBody>
      </p:sp>
      <p:sp>
        <p:nvSpPr>
          <p:cNvPr id="7" name="Date Placeholder 6"/>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18" name="Footer Placeholder 17"/>
          <p:cNvSpPr>
            <a:spLocks noGrp="1"/>
          </p:cNvSpPr>
          <p:nvPr>
            <p:ph type="ftr" sz="quarter" idx="11"/>
          </p:nvPr>
        </p:nvSpPr>
        <p:spPr/>
        <p:txBody>
          <a:bodyPr/>
          <a:lstStyle/>
          <a:p>
            <a:endParaRPr lang="hr-HR" dirty="0">
              <a:solidFill>
                <a:prstClr val="black">
                  <a:tint val="75000"/>
                </a:prstClr>
              </a:solidFill>
            </a:endParaRPr>
          </a:p>
        </p:txBody>
      </p:sp>
      <p:sp>
        <p:nvSpPr>
          <p:cNvPr id="19" name="Slide Number Placeholder 18"/>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pic>
        <p:nvPicPr>
          <p:cNvPr id="30" name="Picture 33">
            <a:extLst>
              <a:ext uri="{FF2B5EF4-FFF2-40B4-BE49-F238E27FC236}">
                <a16:creationId xmlns:a16="http://schemas.microsoft.com/office/drawing/2014/main" xmlns="" id="{CDC64682-9546-4A95-866F-A5182FC3C7E0}"/>
              </a:ext>
            </a:extLst>
          </p:cNvPr>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flipV="1">
            <a:off x="4263791" y="5649834"/>
            <a:ext cx="624320" cy="504785"/>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xmlns="" id="{E1529CDD-AE69-4913-939E-B0B308BD3C09}"/>
              </a:ext>
            </a:extLst>
          </p:cNvPr>
          <p:cNvSpPr/>
          <p:nvPr userDrawn="1"/>
        </p:nvSpPr>
        <p:spPr>
          <a:xfrm>
            <a:off x="1228725" y="6210300"/>
            <a:ext cx="6772275" cy="553998"/>
          </a:xfrm>
          <a:prstGeom prst="rect">
            <a:avLst/>
          </a:prstGeom>
        </p:spPr>
        <p:txBody>
          <a:bodyPr wrap="square">
            <a:spAutoFit/>
          </a:bodyPr>
          <a:lstStyle/>
          <a:p>
            <a:pPr algn="ctr" eaLnBrk="0" hangingPunct="0"/>
            <a:r>
              <a:rPr lang="hr-HR" altLang="sr-Latn-RS" sz="1000" b="1" dirty="0">
                <a:solidFill>
                  <a:prstClr val="black"/>
                </a:solidFill>
                <a:latin typeface="Calibri" panose="020F0502020204030204"/>
                <a:ea typeface="Calibri" panose="020F0502020204030204" pitchFamily="34" charset="0"/>
                <a:cs typeface="Calibri" panose="020F0502020204030204" pitchFamily="34" charset="0"/>
              </a:rPr>
              <a:t>This project is funded by the European Union’s Justice Programme (2014-2020). </a:t>
            </a:r>
            <a:endParaRPr lang="hr-HR" altLang="sr-Latn-RS" sz="1000" dirty="0">
              <a:solidFill>
                <a:prstClr val="black"/>
              </a:solidFill>
              <a:latin typeface="Calibri" panose="020F0502020204030204"/>
              <a:ea typeface="+mn-ea"/>
            </a:endParaRPr>
          </a:p>
          <a:p>
            <a:pPr algn="ctr" eaLnBrk="0" hangingPunct="0"/>
            <a:r>
              <a:rPr lang="hr-HR" altLang="sr-Latn-RS" sz="1000" b="1" dirty="0">
                <a:solidFill>
                  <a:prstClr val="black"/>
                </a:solidFill>
                <a:latin typeface="Calibri" panose="020F0502020204030204"/>
                <a:ea typeface="Calibri" panose="020F0502020204030204" pitchFamily="34" charset="0"/>
                <a:cs typeface="Calibri" panose="020F0502020204030204" pitchFamily="34" charset="0"/>
              </a:rPr>
              <a:t>The content of this document represents the views of the authors only and is their sole responsibility. The European Commission does not accept any responsibility for use that may be made of the information it contains.</a:t>
            </a:r>
            <a:endParaRPr lang="hr-HR" altLang="sr-Latn-RS" sz="1000" dirty="0">
              <a:solidFill>
                <a:prstClr val="black"/>
              </a:solidFill>
              <a:latin typeface="Arial" panose="020B0604020202020204" pitchFamily="34" charset="0"/>
              <a:ea typeface="+mn-ea"/>
            </a:endParaRPr>
          </a:p>
        </p:txBody>
      </p:sp>
    </p:spTree>
    <p:extLst>
      <p:ext uri="{BB962C8B-B14F-4D97-AF65-F5344CB8AC3E}">
        <p14:creationId xmlns:p14="http://schemas.microsoft.com/office/powerpoint/2010/main" val="2472911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C89AC-E298-4D4E-92DE-85192B2C3F4D}"/>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xmlns="" id="{C37C88F4-4803-4902-87EC-97D745F219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xmlns="" id="{3498BA45-C93F-422B-865F-3642D173BF61}"/>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xmlns="" id="{6E63B535-9B5E-4AD4-8448-41360F2411B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xmlns="" id="{1EED33AD-523C-4B00-89F7-8ADD1C118520}"/>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799513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310C60-3CDA-40C1-AB8F-A53C8EE8CEF5}"/>
              </a:ext>
            </a:extLst>
          </p:cNvPr>
          <p:cNvSpPr>
            <a:spLocks noGrp="1"/>
          </p:cNvSpPr>
          <p:nvPr>
            <p:ph type="title"/>
          </p:nvPr>
        </p:nvSpPr>
        <p:spPr>
          <a:xfrm>
            <a:off x="623889" y="1709740"/>
            <a:ext cx="7886700" cy="2852737"/>
          </a:xfrm>
        </p:spPr>
        <p:txBody>
          <a:bodyPr anchor="b"/>
          <a:lstStyle>
            <a:lvl1pPr>
              <a:defRPr sz="6000"/>
            </a:lvl1pPr>
          </a:lstStyle>
          <a:p>
            <a:r>
              <a:rPr lang="en-US"/>
              <a:t>Click to edit Master title style</a:t>
            </a:r>
            <a:endParaRPr lang="hr-HR"/>
          </a:p>
        </p:txBody>
      </p:sp>
      <p:sp>
        <p:nvSpPr>
          <p:cNvPr id="3" name="Text Placeholder 2">
            <a:extLst>
              <a:ext uri="{FF2B5EF4-FFF2-40B4-BE49-F238E27FC236}">
                <a16:creationId xmlns:a16="http://schemas.microsoft.com/office/drawing/2014/main" xmlns="" id="{5413760D-7F4D-4D7A-AC3E-B8AD58DF517B}"/>
              </a:ext>
            </a:extLst>
          </p:cNvPr>
          <p:cNvSpPr>
            <a:spLocks noGrp="1"/>
          </p:cNvSpPr>
          <p:nvPr>
            <p:ph type="body" idx="1"/>
          </p:nvPr>
        </p:nvSpPr>
        <p:spPr>
          <a:xfrm>
            <a:off x="623889" y="4589465"/>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9382D9B-DC39-4185-A39B-7FD33EF76666}"/>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xmlns="" id="{D3D68632-51CB-4568-9DA8-53BC2E604D6D}"/>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xmlns="" id="{F30CD1C4-99E3-44F3-A3BF-7E2BBFB930E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059759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CF07B2-19E6-4CE1-913C-7450B78AD5B6}"/>
              </a:ext>
            </a:extLst>
          </p:cNvPr>
          <p:cNvSpPr>
            <a:spLocks noGrp="1"/>
          </p:cNvSpPr>
          <p:nvPr>
            <p:ph type="title"/>
          </p:nvPr>
        </p:nvSpPr>
        <p:spPr/>
        <p:txBody>
          <a:bodyPr/>
          <a:lstStyle/>
          <a:p>
            <a:r>
              <a:rPr lang="en-US"/>
              <a:t>Click to edit Master title style</a:t>
            </a:r>
            <a:endParaRPr lang="hr-HR"/>
          </a:p>
        </p:txBody>
      </p:sp>
      <p:sp>
        <p:nvSpPr>
          <p:cNvPr id="3" name="Content Placeholder 2">
            <a:extLst>
              <a:ext uri="{FF2B5EF4-FFF2-40B4-BE49-F238E27FC236}">
                <a16:creationId xmlns:a16="http://schemas.microsoft.com/office/drawing/2014/main" xmlns="" id="{52A402F9-E331-423B-88DE-D379D4A67B09}"/>
              </a:ext>
            </a:extLst>
          </p:cNvPr>
          <p:cNvSpPr>
            <a:spLocks noGrp="1"/>
          </p:cNvSpPr>
          <p:nvPr>
            <p:ph sz="half" idx="1"/>
          </p:nvPr>
        </p:nvSpPr>
        <p:spPr>
          <a:xfrm>
            <a:off x="628651"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a:extLst>
              <a:ext uri="{FF2B5EF4-FFF2-40B4-BE49-F238E27FC236}">
                <a16:creationId xmlns:a16="http://schemas.microsoft.com/office/drawing/2014/main" xmlns="" id="{883D04EB-91E8-44B4-8734-2CB2A35B5A63}"/>
              </a:ext>
            </a:extLst>
          </p:cNvPr>
          <p:cNvSpPr>
            <a:spLocks noGrp="1"/>
          </p:cNvSpPr>
          <p:nvPr>
            <p:ph sz="half" idx="2"/>
          </p:nvPr>
        </p:nvSpPr>
        <p:spPr>
          <a:xfrm>
            <a:off x="4629151"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a:extLst>
              <a:ext uri="{FF2B5EF4-FFF2-40B4-BE49-F238E27FC236}">
                <a16:creationId xmlns:a16="http://schemas.microsoft.com/office/drawing/2014/main" xmlns="" id="{13F63E46-ED89-499F-AE61-9B386B6A7F44}"/>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xmlns="" id="{687118B3-3AE4-49E7-9A63-089166813896}"/>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xmlns="" id="{7418B7A6-8152-4C8C-A7CC-A1526AA859BD}"/>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811356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C38A81-2B0F-484A-92DF-6C460077B5C5}"/>
              </a:ext>
            </a:extLst>
          </p:cNvPr>
          <p:cNvSpPr>
            <a:spLocks noGrp="1"/>
          </p:cNvSpPr>
          <p:nvPr>
            <p:ph type="title"/>
          </p:nvPr>
        </p:nvSpPr>
        <p:spPr>
          <a:xfrm>
            <a:off x="629842" y="365127"/>
            <a:ext cx="7886700" cy="1325563"/>
          </a:xfrm>
        </p:spPr>
        <p:txBody>
          <a:bodyPr/>
          <a:lstStyle/>
          <a:p>
            <a:r>
              <a:rPr lang="en-US"/>
              <a:t>Click to edit Master title style</a:t>
            </a:r>
            <a:endParaRPr lang="hr-HR"/>
          </a:p>
        </p:txBody>
      </p:sp>
      <p:sp>
        <p:nvSpPr>
          <p:cNvPr id="3" name="Text Placeholder 2">
            <a:extLst>
              <a:ext uri="{FF2B5EF4-FFF2-40B4-BE49-F238E27FC236}">
                <a16:creationId xmlns:a16="http://schemas.microsoft.com/office/drawing/2014/main" xmlns="" id="{EF994A4B-5D71-43E2-B927-4A78A42EF740}"/>
              </a:ext>
            </a:extLst>
          </p:cNvPr>
          <p:cNvSpPr>
            <a:spLocks noGrp="1"/>
          </p:cNvSpPr>
          <p:nvPr>
            <p:ph type="body" idx="1"/>
          </p:nvPr>
        </p:nvSpPr>
        <p:spPr>
          <a:xfrm>
            <a:off x="629842" y="168116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87767306-47A4-4EFC-B002-F17FBEA590E0}"/>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a:extLst>
              <a:ext uri="{FF2B5EF4-FFF2-40B4-BE49-F238E27FC236}">
                <a16:creationId xmlns:a16="http://schemas.microsoft.com/office/drawing/2014/main" xmlns="" id="{4E210739-D9AF-4BAB-B461-9E660D9D74BC}"/>
              </a:ext>
            </a:extLst>
          </p:cNvPr>
          <p:cNvSpPr>
            <a:spLocks noGrp="1"/>
          </p:cNvSpPr>
          <p:nvPr>
            <p:ph type="body" sz="quarter" idx="3"/>
          </p:nvPr>
        </p:nvSpPr>
        <p:spPr>
          <a:xfrm>
            <a:off x="4629151" y="1681164"/>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366C576-C5C2-47D9-87E2-85B64C4D2785}"/>
              </a:ext>
            </a:extLst>
          </p:cNvPr>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a:extLst>
              <a:ext uri="{FF2B5EF4-FFF2-40B4-BE49-F238E27FC236}">
                <a16:creationId xmlns:a16="http://schemas.microsoft.com/office/drawing/2014/main" xmlns="" id="{3ECB9716-136B-41C9-AE3B-A793210CA71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8" name="Footer Placeholder 7">
            <a:extLst>
              <a:ext uri="{FF2B5EF4-FFF2-40B4-BE49-F238E27FC236}">
                <a16:creationId xmlns:a16="http://schemas.microsoft.com/office/drawing/2014/main" xmlns="" id="{B817AEB3-A05B-4A8A-8CE0-3CC2892020CB}"/>
              </a:ext>
            </a:extLst>
          </p:cNvPr>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a:extLst>
              <a:ext uri="{FF2B5EF4-FFF2-40B4-BE49-F238E27FC236}">
                <a16:creationId xmlns:a16="http://schemas.microsoft.com/office/drawing/2014/main" xmlns="" id="{6EDD32F5-7BE4-441D-B936-FB2AE0BBE0C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230653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66914-397F-436B-907E-D63A7FC70E42}"/>
              </a:ext>
            </a:extLst>
          </p:cNvPr>
          <p:cNvSpPr>
            <a:spLocks noGrp="1"/>
          </p:cNvSpPr>
          <p:nvPr>
            <p:ph type="title"/>
          </p:nvPr>
        </p:nvSpPr>
        <p:spPr/>
        <p:txBody>
          <a:bodyPr/>
          <a:lstStyle/>
          <a:p>
            <a:r>
              <a:rPr lang="en-US"/>
              <a:t>Click to edit Master title style</a:t>
            </a:r>
            <a:endParaRPr lang="hr-HR"/>
          </a:p>
        </p:txBody>
      </p:sp>
      <p:sp>
        <p:nvSpPr>
          <p:cNvPr id="3" name="Date Placeholder 2">
            <a:extLst>
              <a:ext uri="{FF2B5EF4-FFF2-40B4-BE49-F238E27FC236}">
                <a16:creationId xmlns:a16="http://schemas.microsoft.com/office/drawing/2014/main" xmlns="" id="{44BC120D-A836-41B6-8761-2BD9B609D40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4" name="Footer Placeholder 3">
            <a:extLst>
              <a:ext uri="{FF2B5EF4-FFF2-40B4-BE49-F238E27FC236}">
                <a16:creationId xmlns:a16="http://schemas.microsoft.com/office/drawing/2014/main" xmlns="" id="{54707402-66C1-4BF2-8087-59CA5B526397}"/>
              </a:ext>
            </a:extLst>
          </p:cNvPr>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a:extLst>
              <a:ext uri="{FF2B5EF4-FFF2-40B4-BE49-F238E27FC236}">
                <a16:creationId xmlns:a16="http://schemas.microsoft.com/office/drawing/2014/main" xmlns="" id="{E4F9ABC9-18D7-4F59-AFD8-965580E4259F}"/>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0563592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A22511B-A0B3-4063-AB96-10ED97D8C5B5}"/>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3" name="Footer Placeholder 2">
            <a:extLst>
              <a:ext uri="{FF2B5EF4-FFF2-40B4-BE49-F238E27FC236}">
                <a16:creationId xmlns:a16="http://schemas.microsoft.com/office/drawing/2014/main" xmlns="" id="{E3813EAB-C9FA-4762-ACE3-A432755D112B}"/>
              </a:ext>
            </a:extLst>
          </p:cNvPr>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a:extLst>
              <a:ext uri="{FF2B5EF4-FFF2-40B4-BE49-F238E27FC236}">
                <a16:creationId xmlns:a16="http://schemas.microsoft.com/office/drawing/2014/main" xmlns="" id="{540ABD53-6195-4F57-827D-487FEF78AC6B}"/>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300839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pPr>
              <a:defRPr/>
            </a:pPr>
            <a:r>
              <a:rPr lang="ta-IN" smtClean="0"/>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638861320"/>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524622-134A-4562-8E94-18BE219C7EDF}"/>
              </a:ext>
            </a:extLst>
          </p:cNvPr>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hr-HR"/>
          </a:p>
        </p:txBody>
      </p:sp>
      <p:sp>
        <p:nvSpPr>
          <p:cNvPr id="3" name="Content Placeholder 2">
            <a:extLst>
              <a:ext uri="{FF2B5EF4-FFF2-40B4-BE49-F238E27FC236}">
                <a16:creationId xmlns:a16="http://schemas.microsoft.com/office/drawing/2014/main" xmlns="" id="{486AC8D4-014D-44AA-B70F-9679F1FE2AA9}"/>
              </a:ext>
            </a:extLst>
          </p:cNvPr>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a:extLst>
              <a:ext uri="{FF2B5EF4-FFF2-40B4-BE49-F238E27FC236}">
                <a16:creationId xmlns:a16="http://schemas.microsoft.com/office/drawing/2014/main" xmlns="" id="{7A93D352-3D7A-4182-BE37-BEBB1167C5AB}"/>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523C6FC-027E-4DB3-A3AC-AED282ACFC5A}"/>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xmlns="" id="{88F26B45-3FC0-4041-8CC6-EADCE9EB778D}"/>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xmlns="" id="{21460B33-DC03-4CD0-BFB1-41BA2274FDC1}"/>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900820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B0276C-B412-4225-8659-7F9CFDB81533}"/>
              </a:ext>
            </a:extLst>
          </p:cNvPr>
          <p:cNvSpPr>
            <a:spLocks noGrp="1"/>
          </p:cNvSpPr>
          <p:nvPr>
            <p:ph type="title"/>
          </p:nvPr>
        </p:nvSpPr>
        <p:spPr>
          <a:xfrm>
            <a:off x="629841" y="457200"/>
            <a:ext cx="2949179" cy="1600200"/>
          </a:xfrm>
        </p:spPr>
        <p:txBody>
          <a:bodyPr anchor="b"/>
          <a:lstStyle>
            <a:lvl1pPr>
              <a:defRPr sz="3200"/>
            </a:lvl1pPr>
          </a:lstStyle>
          <a:p>
            <a:r>
              <a:rPr lang="en-US"/>
              <a:t>Click to edit Master title style</a:t>
            </a:r>
            <a:endParaRPr lang="hr-HR"/>
          </a:p>
        </p:txBody>
      </p:sp>
      <p:sp>
        <p:nvSpPr>
          <p:cNvPr id="3" name="Picture Placeholder 2">
            <a:extLst>
              <a:ext uri="{FF2B5EF4-FFF2-40B4-BE49-F238E27FC236}">
                <a16:creationId xmlns:a16="http://schemas.microsoft.com/office/drawing/2014/main" xmlns="" id="{A2149D02-178B-482F-A839-E4A776142C3F}"/>
              </a:ext>
            </a:extLst>
          </p:cNvPr>
          <p:cNvSpPr>
            <a:spLocks noGrp="1"/>
          </p:cNvSpPr>
          <p:nvPr>
            <p:ph type="pic" idx="1"/>
          </p:nvPr>
        </p:nvSpPr>
        <p:spPr>
          <a:xfrm>
            <a:off x="3887391" y="987427"/>
            <a:ext cx="462915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a:extLst>
              <a:ext uri="{FF2B5EF4-FFF2-40B4-BE49-F238E27FC236}">
                <a16:creationId xmlns:a16="http://schemas.microsoft.com/office/drawing/2014/main" xmlns="" id="{8DE469DA-4F32-4B6A-8EDA-005551318438}"/>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E0013DA-81DB-46B3-AC6F-ED3BBB620C9C}"/>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6" name="Footer Placeholder 5">
            <a:extLst>
              <a:ext uri="{FF2B5EF4-FFF2-40B4-BE49-F238E27FC236}">
                <a16:creationId xmlns:a16="http://schemas.microsoft.com/office/drawing/2014/main" xmlns="" id="{1510B69B-F035-47AB-BEE9-921ECBA45617}"/>
              </a:ext>
            </a:extLst>
          </p:cNvPr>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a:extLst>
              <a:ext uri="{FF2B5EF4-FFF2-40B4-BE49-F238E27FC236}">
                <a16:creationId xmlns:a16="http://schemas.microsoft.com/office/drawing/2014/main" xmlns="" id="{43756005-CD3C-4944-B669-E92126986FEE}"/>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5404077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A0242A-3442-4ED9-9BB0-A5FAB879C1EB}"/>
              </a:ext>
            </a:extLst>
          </p:cNvPr>
          <p:cNvSpPr>
            <a:spLocks noGrp="1"/>
          </p:cNvSpPr>
          <p:nvPr>
            <p:ph type="title"/>
          </p:nvPr>
        </p:nvSpPr>
        <p:spPr/>
        <p:txBody>
          <a:bodyPr/>
          <a:lstStyle/>
          <a:p>
            <a:r>
              <a:rPr lang="en-US"/>
              <a:t>Click to edit Master title style</a:t>
            </a:r>
            <a:endParaRPr lang="hr-HR"/>
          </a:p>
        </p:txBody>
      </p:sp>
      <p:sp>
        <p:nvSpPr>
          <p:cNvPr id="3" name="Vertical Text Placeholder 2">
            <a:extLst>
              <a:ext uri="{FF2B5EF4-FFF2-40B4-BE49-F238E27FC236}">
                <a16:creationId xmlns:a16="http://schemas.microsoft.com/office/drawing/2014/main" xmlns="" id="{5D5E9873-6F2C-4B7C-BEF1-9CD1DE7C10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xmlns="" id="{717CC292-FD42-4B32-902D-61825AEC56A8}"/>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xmlns="" id="{4D14D106-7734-4F8F-B991-CD07EDDC441C}"/>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xmlns="" id="{0A1B8921-5152-48DE-BBF7-F6547E17A339}"/>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3882726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7E7D36C-3E67-4E95-B000-3D18EDDE7EED}"/>
              </a:ext>
            </a:extLst>
          </p:cNvPr>
          <p:cNvSpPr>
            <a:spLocks noGrp="1"/>
          </p:cNvSpPr>
          <p:nvPr>
            <p:ph type="title" orient="vert"/>
          </p:nvPr>
        </p:nvSpPr>
        <p:spPr>
          <a:xfrm>
            <a:off x="6543676" y="365126"/>
            <a:ext cx="1971675" cy="5811838"/>
          </a:xfrm>
        </p:spPr>
        <p:txBody>
          <a:bodyPr vert="eaVert"/>
          <a:lstStyle/>
          <a:p>
            <a:r>
              <a:rPr lang="en-US"/>
              <a:t>Click to edit Master title style</a:t>
            </a:r>
            <a:endParaRPr lang="hr-HR"/>
          </a:p>
        </p:txBody>
      </p:sp>
      <p:sp>
        <p:nvSpPr>
          <p:cNvPr id="3" name="Vertical Text Placeholder 2">
            <a:extLst>
              <a:ext uri="{FF2B5EF4-FFF2-40B4-BE49-F238E27FC236}">
                <a16:creationId xmlns:a16="http://schemas.microsoft.com/office/drawing/2014/main" xmlns="" id="{E2109BD0-3CE9-4CD3-BA11-D56C3C981C72}"/>
              </a:ext>
            </a:extLst>
          </p:cNvPr>
          <p:cNvSpPr>
            <a:spLocks noGrp="1"/>
          </p:cNvSpPr>
          <p:nvPr>
            <p:ph type="body" orient="vert" idx="1"/>
          </p:nvPr>
        </p:nvSpPr>
        <p:spPr>
          <a:xfrm>
            <a:off x="628651" y="365126"/>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xmlns="" id="{595D455C-470E-44C7-9DB8-948B333F1A4E}"/>
              </a:ext>
            </a:extLst>
          </p:cNvPr>
          <p:cNvSpPr>
            <a:spLocks noGrp="1"/>
          </p:cNvSpPr>
          <p:nvPr>
            <p:ph type="dt" sz="half" idx="10"/>
          </p:nvPr>
        </p:nvSpPr>
        <p:spPr/>
        <p:txBody>
          <a:bodyPr/>
          <a:lstStyle/>
          <a:p>
            <a:fld id="{AE9DC33C-4DAA-4123-84EA-44C086CFE537}" type="datetimeFigureOut">
              <a:rPr lang="hr-HR" smtClean="0">
                <a:solidFill>
                  <a:prstClr val="black">
                    <a:tint val="75000"/>
                  </a:prstClr>
                </a:solidFill>
              </a:rPr>
              <a:pPr/>
              <a:t>30.11.2018.</a:t>
            </a:fld>
            <a:endParaRPr lang="hr-HR">
              <a:solidFill>
                <a:prstClr val="black">
                  <a:tint val="75000"/>
                </a:prstClr>
              </a:solidFill>
            </a:endParaRPr>
          </a:p>
        </p:txBody>
      </p:sp>
      <p:sp>
        <p:nvSpPr>
          <p:cNvPr id="5" name="Footer Placeholder 4">
            <a:extLst>
              <a:ext uri="{FF2B5EF4-FFF2-40B4-BE49-F238E27FC236}">
                <a16:creationId xmlns:a16="http://schemas.microsoft.com/office/drawing/2014/main" xmlns="" id="{25D26DCB-4607-4F0D-BFD4-BB270503F3E6}"/>
              </a:ext>
            </a:extLst>
          </p:cNvPr>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a:extLst>
              <a:ext uri="{FF2B5EF4-FFF2-40B4-BE49-F238E27FC236}">
                <a16:creationId xmlns:a16="http://schemas.microsoft.com/office/drawing/2014/main" xmlns="" id="{75AAF4D5-00F0-49CD-9316-43AD86C5C056}"/>
              </a:ext>
            </a:extLst>
          </p:cNvPr>
          <p:cNvSpPr>
            <a:spLocks noGrp="1"/>
          </p:cNvSpPr>
          <p:nvPr>
            <p:ph type="sldNum" sz="quarter" idx="12"/>
          </p:nvPr>
        </p:nvSpPr>
        <p:spPr/>
        <p:txBody>
          <a:bodyPr/>
          <a:lstStyle/>
          <a:p>
            <a:fld id="{A9A9FB5D-4340-4E90-A9F8-D262E83000B0}"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75289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pPr>
              <a:defRPr/>
            </a:pPr>
            <a:r>
              <a:rPr lang="ta-IN" smtClean="0"/>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8862463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pPr>
              <a:defRPr/>
            </a:pPr>
            <a:r>
              <a:rPr lang="ta-IN" smtClean="0"/>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3320003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pPr>
              <a:defRPr/>
            </a:pPr>
            <a:r>
              <a:rPr lang="ta-IN" smtClean="0"/>
              <a:t>13.03.2012.</a:t>
            </a:r>
            <a:endParaRPr lang="hr-HR" dirty="0"/>
          </a:p>
        </p:txBody>
      </p:sp>
      <p:sp>
        <p:nvSpPr>
          <p:cNvPr id="8" name="Rezervirano mjesto podnožja 7"/>
          <p:cNvSpPr>
            <a:spLocks noGrp="1"/>
          </p:cNvSpPr>
          <p:nvPr>
            <p:ph type="ftr" sz="quarter" idx="11"/>
          </p:nvPr>
        </p:nvSpPr>
        <p:spPr/>
        <p:txBody>
          <a:bodyPr/>
          <a:lstStyle/>
          <a:p>
            <a:pPr>
              <a:defRPr/>
            </a:pPr>
            <a:endParaRPr lang="hr-HR" dirty="0"/>
          </a:p>
        </p:txBody>
      </p:sp>
      <p:sp>
        <p:nvSpPr>
          <p:cNvPr id="9" name="Rezervirano mjesto broja slajda 8"/>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32056081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pPr>
              <a:defRPr/>
            </a:pPr>
            <a:r>
              <a:rPr lang="ta-IN" smtClean="0"/>
              <a:t>13.03.2012.</a:t>
            </a:r>
            <a:endParaRPr lang="hr-HR" dirty="0"/>
          </a:p>
        </p:txBody>
      </p:sp>
      <p:sp>
        <p:nvSpPr>
          <p:cNvPr id="4" name="Rezervirano mjesto podnožja 3"/>
          <p:cNvSpPr>
            <a:spLocks noGrp="1"/>
          </p:cNvSpPr>
          <p:nvPr>
            <p:ph type="ftr" sz="quarter" idx="11"/>
          </p:nvPr>
        </p:nvSpPr>
        <p:spPr/>
        <p:txBody>
          <a:bodyPr/>
          <a:lstStyle/>
          <a:p>
            <a:pPr>
              <a:defRPr/>
            </a:pPr>
            <a:endParaRPr lang="hr-HR" dirty="0"/>
          </a:p>
        </p:txBody>
      </p:sp>
      <p:sp>
        <p:nvSpPr>
          <p:cNvPr id="5" name="Rezervirano mjesto broja slajda 4"/>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19042677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pPr>
              <a:defRPr/>
            </a:pPr>
            <a:r>
              <a:rPr lang="ta-IN" smtClean="0"/>
              <a:t>13.03.2012.</a:t>
            </a:r>
            <a:endParaRPr lang="hr-HR" dirty="0"/>
          </a:p>
        </p:txBody>
      </p:sp>
      <p:sp>
        <p:nvSpPr>
          <p:cNvPr id="3" name="Rezervirano mjesto podnožja 2"/>
          <p:cNvSpPr>
            <a:spLocks noGrp="1"/>
          </p:cNvSpPr>
          <p:nvPr>
            <p:ph type="ftr" sz="quarter" idx="11"/>
          </p:nvPr>
        </p:nvSpPr>
        <p:spPr/>
        <p:txBody>
          <a:bodyPr/>
          <a:lstStyle/>
          <a:p>
            <a:pPr>
              <a:defRPr/>
            </a:pPr>
            <a:endParaRPr lang="hr-HR" dirty="0"/>
          </a:p>
        </p:txBody>
      </p:sp>
      <p:sp>
        <p:nvSpPr>
          <p:cNvPr id="4" name="Rezervirano mjesto broja slajda 3"/>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91079257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1"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pPr>
              <a:defRPr/>
            </a:pPr>
            <a:r>
              <a:rPr lang="ta-IN" smtClean="0"/>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6293498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1"/>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pPr>
              <a:defRPr/>
            </a:pPr>
            <a:r>
              <a:rPr lang="ta-IN" smtClean="0"/>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32580221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ta-IN" smtClean="0"/>
              <a:t>13.03.2012.</a:t>
            </a:r>
            <a:endParaRPr lang="hr-HR" dirty="0"/>
          </a:p>
        </p:txBody>
      </p:sp>
      <p:sp>
        <p:nvSpPr>
          <p:cNvPr id="5" name="Rezervirano mjesto podnožj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hr-HR" dirty="0"/>
          </a:p>
        </p:txBody>
      </p:sp>
      <p:sp>
        <p:nvSpPr>
          <p:cNvPr id="6" name="Rezervirano mjesto broja slajd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944002242"/>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3E8681F-CB57-435C-B515-7899EF122F30}"/>
              </a:ext>
            </a:extLst>
          </p:cNvPr>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a:extLst>
              <a:ext uri="{FF2B5EF4-FFF2-40B4-BE49-F238E27FC236}">
                <a16:creationId xmlns:a16="http://schemas.microsoft.com/office/drawing/2014/main" xmlns="" id="{644606CF-A9EA-42AA-8C3B-2A4209DD041E}"/>
              </a:ext>
            </a:extLst>
          </p:cNvPr>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a:extLst>
              <a:ext uri="{FF2B5EF4-FFF2-40B4-BE49-F238E27FC236}">
                <a16:creationId xmlns:a16="http://schemas.microsoft.com/office/drawing/2014/main" xmlns="" id="{8ABB5FC8-E96D-4849-A291-E0DE6733F9C3}"/>
              </a:ext>
            </a:extLst>
          </p:cNvPr>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E9DC33C-4DAA-4123-84EA-44C086CFE537}" type="datetimeFigureOut">
              <a:rPr lang="hr-HR" smtClean="0">
                <a:solidFill>
                  <a:prstClr val="black">
                    <a:tint val="75000"/>
                  </a:prstClr>
                </a:solidFill>
                <a:latin typeface="Calibri" panose="020F0502020204030204"/>
                <a:ea typeface="+mn-ea"/>
              </a:rPr>
              <a:pPr fontAlgn="auto">
                <a:spcBef>
                  <a:spcPts val="0"/>
                </a:spcBef>
                <a:spcAft>
                  <a:spcPts val="0"/>
                </a:spcAft>
              </a:pPr>
              <a:t>30.11.2018.</a:t>
            </a:fld>
            <a:endParaRPr lang="hr-HR">
              <a:solidFill>
                <a:prstClr val="black">
                  <a:tint val="75000"/>
                </a:prstClr>
              </a:solidFill>
              <a:latin typeface="Calibri" panose="020F0502020204030204"/>
              <a:ea typeface="+mn-ea"/>
            </a:endParaRPr>
          </a:p>
        </p:txBody>
      </p:sp>
      <p:sp>
        <p:nvSpPr>
          <p:cNvPr id="5" name="Footer Placeholder 4">
            <a:extLst>
              <a:ext uri="{FF2B5EF4-FFF2-40B4-BE49-F238E27FC236}">
                <a16:creationId xmlns:a16="http://schemas.microsoft.com/office/drawing/2014/main" xmlns="" id="{EAC02D7E-1492-4979-A9C2-A5EBAF83BD1B}"/>
              </a:ext>
            </a:extLst>
          </p:cNvPr>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hr-HR">
              <a:solidFill>
                <a:prstClr val="black">
                  <a:tint val="75000"/>
                </a:prstClr>
              </a:solidFill>
              <a:latin typeface="Calibri" panose="020F0502020204030204"/>
              <a:ea typeface="+mn-ea"/>
            </a:endParaRPr>
          </a:p>
        </p:txBody>
      </p:sp>
      <p:sp>
        <p:nvSpPr>
          <p:cNvPr id="6" name="Slide Number Placeholder 5">
            <a:extLst>
              <a:ext uri="{FF2B5EF4-FFF2-40B4-BE49-F238E27FC236}">
                <a16:creationId xmlns:a16="http://schemas.microsoft.com/office/drawing/2014/main" xmlns="" id="{E3C4E826-602B-4514-95DB-6B056599DD2B}"/>
              </a:ext>
            </a:extLst>
          </p:cNvPr>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9A9FB5D-4340-4E90-A9F8-D262E83000B0}" type="slidenum">
              <a:rPr lang="hr-HR" smtClean="0">
                <a:solidFill>
                  <a:prstClr val="black">
                    <a:tint val="75000"/>
                  </a:prstClr>
                </a:solidFill>
                <a:latin typeface="Calibri" panose="020F0502020204030204"/>
                <a:ea typeface="+mn-ea"/>
              </a:rPr>
              <a:pPr fontAlgn="auto">
                <a:spcBef>
                  <a:spcPts val="0"/>
                </a:spcBef>
                <a:spcAft>
                  <a:spcPts val="0"/>
                </a:spcAft>
              </a:pPr>
              <a:t>‹#›</a:t>
            </a:fld>
            <a:endParaRPr lang="hr-HR">
              <a:solidFill>
                <a:prstClr val="black">
                  <a:tint val="75000"/>
                </a:prstClr>
              </a:solidFill>
              <a:latin typeface="Calibri" panose="020F0502020204030204"/>
              <a:ea typeface="+mn-ea"/>
            </a:endParaRPr>
          </a:p>
        </p:txBody>
      </p:sp>
    </p:spTree>
    <p:extLst>
      <p:ext uri="{BB962C8B-B14F-4D97-AF65-F5344CB8AC3E}">
        <p14:creationId xmlns:p14="http://schemas.microsoft.com/office/powerpoint/2010/main" val="4168659209"/>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11.png"/><Relationship Id="rId4" Type="http://schemas.openxmlformats.org/officeDocument/2006/relationships/image" Target="../media/image3.jpe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026443" y="278694"/>
            <a:ext cx="4284392" cy="1211397"/>
            <a:chOff x="0" y="0"/>
            <a:chExt cx="3970020" cy="1106170"/>
          </a:xfrm>
        </p:grpSpPr>
        <p:pic>
          <p:nvPicPr>
            <p:cNvPr id="5" name="Picture 4" descr="C:\Users\User\AppData\Local\Microsoft\Windows\Temporary Internet Files\Content.Word\LOGO.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6" name="Picture 5" descr="C:\Users\User\AppData\Local\Microsoft\Windows\Temporary Internet Files\Content.Word\crj-en-lq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7" name="Picture 6" descr="C:\Users\User\AppData\Local\Microsoft\Windows\Temporary Internet Files\Content.Word\patent_logo_1-0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8" name="Picture 7" descr="C:\Users\User\AppData\Local\Microsoft\Windows\Temporary Internet Files\Content.Word\DNK_blok.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0" name="Picture 9" descr="C:\Users\User\AppData\Local\Microsoft\Windows\Temporary Internet Files\Content.Word\Min pravos RH eng final.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1" name="Picture 10" descr="C:\Users\User\AppData\Local\Microsoft\Windows\Temporary Internet Files\Content.Word\PNG-logo-ULJPPNM-eng.pn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12" name="TextBox 11"/>
          <p:cNvSpPr txBox="1"/>
          <p:nvPr/>
        </p:nvSpPr>
        <p:spPr>
          <a:xfrm>
            <a:off x="822003" y="205852"/>
            <a:ext cx="3204440" cy="1508105"/>
          </a:xfrm>
          <a:prstGeom prst="rect">
            <a:avLst/>
          </a:prstGeom>
          <a:noFill/>
        </p:spPr>
        <p:txBody>
          <a:bodyPr wrap="square" rtlCol="0">
            <a:spAutoFit/>
          </a:bodyPr>
          <a:lstStyle/>
          <a:p>
            <a:r>
              <a:rPr lang="en-US" sz="2300" b="1" dirty="0">
                <a:solidFill>
                  <a:prstClr val="black"/>
                </a:solidFill>
              </a:rPr>
              <a:t>VICATIS - </a:t>
            </a:r>
            <a:r>
              <a:rPr lang="en-US" sz="2300" dirty="0" err="1">
                <a:solidFill>
                  <a:prstClr val="black"/>
                </a:solidFill>
              </a:rPr>
              <a:t>Izboljšanje</a:t>
            </a:r>
            <a:r>
              <a:rPr lang="en-US" sz="2300" dirty="0">
                <a:solidFill>
                  <a:prstClr val="black"/>
                </a:solidFill>
              </a:rPr>
              <a:t> </a:t>
            </a:r>
            <a:r>
              <a:rPr lang="en-US" sz="2300" dirty="0" err="1">
                <a:solidFill>
                  <a:prstClr val="black"/>
                </a:solidFill>
              </a:rPr>
              <a:t>podpornih</a:t>
            </a:r>
            <a:r>
              <a:rPr lang="en-US" sz="2300" dirty="0">
                <a:solidFill>
                  <a:prstClr val="black"/>
                </a:solidFill>
              </a:rPr>
              <a:t> </a:t>
            </a:r>
            <a:r>
              <a:rPr lang="en-US" sz="2300" dirty="0" err="1">
                <a:solidFill>
                  <a:prstClr val="black"/>
                </a:solidFill>
              </a:rPr>
              <a:t>mehanizmov</a:t>
            </a:r>
            <a:r>
              <a:rPr lang="en-US" sz="2300" dirty="0">
                <a:solidFill>
                  <a:prstClr val="black"/>
                </a:solidFill>
              </a:rPr>
              <a:t> z </a:t>
            </a:r>
            <a:r>
              <a:rPr lang="en-US" sz="2300" dirty="0" err="1">
                <a:solidFill>
                  <a:prstClr val="black"/>
                </a:solidFill>
              </a:rPr>
              <a:t>vidika</a:t>
            </a:r>
            <a:r>
              <a:rPr lang="en-US" sz="2300" dirty="0">
                <a:solidFill>
                  <a:prstClr val="black"/>
                </a:solidFill>
              </a:rPr>
              <a:t> </a:t>
            </a:r>
            <a:r>
              <a:rPr lang="en-US" sz="2300" dirty="0" err="1">
                <a:solidFill>
                  <a:prstClr val="black"/>
                </a:solidFill>
              </a:rPr>
              <a:t>žrtev</a:t>
            </a:r>
            <a:r>
              <a:rPr lang="en-US" sz="2300" dirty="0">
                <a:solidFill>
                  <a:prstClr val="black"/>
                </a:solidFill>
              </a:rPr>
              <a:t> kaznivih dejanj</a:t>
            </a:r>
            <a:endParaRPr lang="en-US" sz="2100" dirty="0">
              <a:solidFill>
                <a:prstClr val="black"/>
              </a:solidFill>
            </a:endParaRPr>
          </a:p>
        </p:txBody>
      </p:sp>
      <p:sp>
        <p:nvSpPr>
          <p:cNvPr id="1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49" name="Picture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44565" y="5566123"/>
            <a:ext cx="842963" cy="511175"/>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3"/>
          <p:cNvSpPr>
            <a:spLocks noChangeArrowheads="1"/>
          </p:cNvSpPr>
          <p:nvPr/>
        </p:nvSpPr>
        <p:spPr bwMode="auto">
          <a:xfrm>
            <a:off x="1650938" y="6093296"/>
            <a:ext cx="5325497"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hr-HR" sz="900" b="1" dirty="0"/>
              <a:t>projekt financira Program za </a:t>
            </a:r>
            <a:r>
              <a:rPr lang="hr-HR" sz="900" b="1" dirty="0" err="1"/>
              <a:t>pravosodje</a:t>
            </a:r>
            <a:r>
              <a:rPr lang="hr-HR" sz="900" b="1" dirty="0"/>
              <a:t> (2014-2020) Evropske unije. </a:t>
            </a:r>
            <a:endParaRPr lang="sl-SI" sz="900" dirty="0"/>
          </a:p>
          <a:p>
            <a:pPr algn="ctr"/>
            <a:r>
              <a:rPr lang="sl-SI" sz="900" b="1" dirty="0"/>
              <a:t>Vsebina tega dokumenta predstavlja poglede </a:t>
            </a:r>
            <a:r>
              <a:rPr lang="sl-SI" sz="900" b="1" dirty="0" err="1"/>
              <a:t>avtorjev_ic</a:t>
            </a:r>
            <a:r>
              <a:rPr lang="sl-SI" sz="900" b="1" dirty="0"/>
              <a:t>  in je njihova izključna odgovornost</a:t>
            </a:r>
            <a:r>
              <a:rPr lang="sl-SI" sz="900" b="1" dirty="0" smtClean="0"/>
              <a:t>.</a:t>
            </a:r>
          </a:p>
          <a:p>
            <a:r>
              <a:rPr lang="sl-SI" sz="900" b="1" dirty="0" smtClean="0"/>
              <a:t> </a:t>
            </a:r>
            <a:r>
              <a:rPr lang="sl-SI" sz="900" b="1" dirty="0"/>
              <a:t>Evropska komisija ne sprejema nikakršne odgovornosti za uporabo informacij, ki jih vsebuje</a:t>
            </a:r>
            <a:r>
              <a:rPr kumimoji="0" lang="hr-HR" altLang="sr-Latn-RS" sz="9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hr-HR" altLang="sr-Latn-R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itle 1">
            <a:extLst>
              <a:ext uri="{FF2B5EF4-FFF2-40B4-BE49-F238E27FC236}">
                <a16:creationId xmlns:a16="http://schemas.microsoft.com/office/drawing/2014/main" xmlns="" id="{F0177A49-7AC1-4787-A58B-DDB9B25FC456}"/>
              </a:ext>
            </a:extLst>
          </p:cNvPr>
          <p:cNvSpPr txBox="1">
            <a:spLocks/>
          </p:cNvSpPr>
          <p:nvPr/>
        </p:nvSpPr>
        <p:spPr>
          <a:xfrm>
            <a:off x="1148007" y="2578908"/>
            <a:ext cx="6858000" cy="20153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hr-HR" sz="6000" b="1" dirty="0" smtClean="0"/>
              <a:t>Kako </a:t>
            </a:r>
            <a:r>
              <a:rPr lang="sl-SI" sz="6000" b="1" dirty="0" smtClean="0"/>
              <a:t>pristopiti</a:t>
            </a:r>
            <a:r>
              <a:rPr lang="hr-HR" sz="6000" b="1" dirty="0" smtClean="0"/>
              <a:t> k </a:t>
            </a:r>
            <a:r>
              <a:rPr lang="hr-HR" sz="6000" b="1" dirty="0" err="1" smtClean="0"/>
              <a:t>žrtvam</a:t>
            </a:r>
            <a:r>
              <a:rPr lang="hr-HR" sz="6000" b="1" dirty="0" smtClean="0"/>
              <a:t> nasilja</a:t>
            </a:r>
            <a:endParaRPr lang="hr-HR" sz="6000" b="1" dirty="0"/>
          </a:p>
        </p:txBody>
      </p:sp>
      <p:sp>
        <p:nvSpPr>
          <p:cNvPr id="17" name="TextBox 16"/>
          <p:cNvSpPr txBox="1"/>
          <p:nvPr/>
        </p:nvSpPr>
        <p:spPr>
          <a:xfrm>
            <a:off x="588612" y="1652402"/>
            <a:ext cx="8424936" cy="553998"/>
          </a:xfrm>
          <a:prstGeom prst="rect">
            <a:avLst/>
          </a:prstGeom>
          <a:noFill/>
        </p:spPr>
        <p:txBody>
          <a:bodyPr wrap="square" rtlCol="0">
            <a:spAutoFit/>
          </a:bodyPr>
          <a:lstStyle/>
          <a:p>
            <a:r>
              <a:rPr lang="hr-HR" sz="1000" dirty="0" smtClean="0"/>
              <a:t>Koordinator: Croatian Law Centre (HR). </a:t>
            </a:r>
            <a:r>
              <a:rPr lang="hr-HR" sz="1000" dirty="0" err="1" smtClean="0"/>
              <a:t>Partnerji</a:t>
            </a:r>
            <a:r>
              <a:rPr lang="hr-HR" sz="1000" dirty="0" smtClean="0"/>
              <a:t>: Društvo za nenasilno komunikacijo (SI), Centre for Legal Resources (RO), Government Office for Human Rights and Rights of National Minorities (HR), Ministry of Justice of the Republic of Croatia (HR), Patent Association (HU) </a:t>
            </a:r>
            <a:r>
              <a:rPr lang="hr-HR" sz="1000" dirty="0" err="1" smtClean="0"/>
              <a:t>in</a:t>
            </a:r>
            <a:r>
              <a:rPr lang="hr-HR" sz="1000" dirty="0" smtClean="0"/>
              <a:t> Mirovni </a:t>
            </a:r>
            <a:r>
              <a:rPr lang="hr-HR" sz="1000" dirty="0" err="1" smtClean="0"/>
              <a:t>inštitut</a:t>
            </a:r>
            <a:r>
              <a:rPr lang="hr-HR" sz="1000" dirty="0" smtClean="0"/>
              <a:t> (SI).</a:t>
            </a:r>
            <a:endParaRPr lang="hr-HR" sz="1000" dirty="0"/>
          </a:p>
        </p:txBody>
      </p:sp>
    </p:spTree>
    <p:extLst>
      <p:ext uri="{BB962C8B-B14F-4D97-AF65-F5344CB8AC3E}">
        <p14:creationId xmlns:p14="http://schemas.microsoft.com/office/powerpoint/2010/main" val="2753274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avokotnik 2"/>
          <p:cNvSpPr/>
          <p:nvPr/>
        </p:nvSpPr>
        <p:spPr>
          <a:xfrm>
            <a:off x="827584" y="474345"/>
            <a:ext cx="7416824" cy="4647426"/>
          </a:xfrm>
          <a:prstGeom prst="rect">
            <a:avLst/>
          </a:prstGeom>
        </p:spPr>
        <p:txBody>
          <a:bodyPr wrap="square">
            <a:spAutoFit/>
          </a:bodyPr>
          <a:lstStyle/>
          <a:p>
            <a:r>
              <a:rPr lang="sl-SI" b="1" dirty="0" smtClean="0">
                <a:solidFill>
                  <a:srgbClr val="000000"/>
                </a:solidFill>
                <a:latin typeface="Tahoma" panose="020B0604030504040204" pitchFamily="34" charset="0"/>
              </a:rPr>
              <a:t>PRINCIPI DELA Z ŽRTVAMI NASILJA V DRUŽINI </a:t>
            </a:r>
          </a:p>
          <a:p>
            <a:endParaRPr lang="sl-SI" dirty="0">
              <a:solidFill>
                <a:srgbClr val="000000"/>
              </a:solidFill>
              <a:latin typeface="Tahoma" panose="020B0604030504040204" pitchFamily="34" charset="0"/>
            </a:endParaRP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Glavni cilj je povečanje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varnosti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žrtve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nasilja. </a:t>
            </a: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Opogumljanje</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 krepitev moči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žrtve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nasilja. </a:t>
            </a:r>
          </a:p>
          <a:p>
            <a:pPr marL="285750" indent="-285750">
              <a:buFont typeface="Arial" panose="020B0604020202020204" pitchFamily="34" charset="0"/>
              <a:buChar char="•"/>
            </a:pPr>
            <a:r>
              <a:rPr lang="pl-PL"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Odgovornost </a:t>
            </a:r>
            <a:r>
              <a:rPr lang="pl-PL"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za nasilje je vedno na strani osebe, ki povzroča </a:t>
            </a:r>
            <a:r>
              <a:rPr lang="pl-PL"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nasilje. </a:t>
            </a:r>
            <a:endParaRPr lang="pl-PL" sz="2000" dirty="0">
              <a:solidFill>
                <a:srgbClr val="000000"/>
              </a:solidFill>
              <a:latin typeface="Arial" panose="020B0604020202020204" pitchFamily="34" charset="0"/>
              <a:ea typeface="Arial Unicode MS" panose="020B0604020202020204" pitchFamily="34" charset="-128"/>
              <a:cs typeface="Arial" panose="020B0604020202020204" pitchFamily="34" charset="0"/>
            </a:endParaRP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Fokus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pomoči je na prenehanju nasilja ter povečanju varnosti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žrtve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nasilja in ne na popravljanju ali prekinitvi odnosa med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žrtvijo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in osebo, ki povzroča nasilje. </a:t>
            </a: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Pomoč je vedno individualizirana in prilagojena potrebam in zmožnostim žrtve. </a:t>
            </a: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Nujnost postopka se ocenjuje glede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na stopnjo nevarnosti in oceno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ogroženosti žrtve</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 </a:t>
            </a:r>
          </a:p>
          <a:p>
            <a:pPr marL="285750" indent="-285750">
              <a:buFont typeface="Arial" panose="020B0604020202020204" pitchFamily="34" charset="0"/>
              <a:buChar char="•"/>
            </a:pP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Pri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vseh oblikah pomoči je potrebno upoštevati neenakost v razporeditvi moči med </a:t>
            </a:r>
            <a:r>
              <a:rPr lang="sl-SI" sz="2000" dirty="0" smtClean="0">
                <a:solidFill>
                  <a:srgbClr val="000000"/>
                </a:solidFill>
                <a:latin typeface="Arial" panose="020B0604020202020204" pitchFamily="34" charset="0"/>
                <a:ea typeface="Arial Unicode MS" panose="020B0604020202020204" pitchFamily="34" charset="-128"/>
                <a:cs typeface="Arial" panose="020B0604020202020204" pitchFamily="34" charset="0"/>
              </a:rPr>
              <a:t>žrtvijo </a:t>
            </a:r>
            <a:r>
              <a:rPr lang="sl-SI" sz="2000" dirty="0">
                <a:solidFill>
                  <a:srgbClr val="000000"/>
                </a:solidFill>
                <a:latin typeface="Arial" panose="020B0604020202020204" pitchFamily="34" charset="0"/>
                <a:ea typeface="Arial Unicode MS" panose="020B0604020202020204" pitchFamily="34" charset="-128"/>
                <a:cs typeface="Arial" panose="020B0604020202020204" pitchFamily="34" charset="0"/>
              </a:rPr>
              <a:t>in povzročiteljem nasilja. </a:t>
            </a:r>
          </a:p>
        </p:txBody>
      </p:sp>
    </p:spTree>
    <p:extLst>
      <p:ext uri="{BB962C8B-B14F-4D97-AF65-F5344CB8AC3E}">
        <p14:creationId xmlns:p14="http://schemas.microsoft.com/office/powerpoint/2010/main" val="160625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800" dirty="0" err="1" smtClean="0">
                <a:latin typeface="Arial" panose="020B0604020202020204" pitchFamily="34" charset="0"/>
                <a:cs typeface="Arial" panose="020B0604020202020204" pitchFamily="34" charset="0"/>
              </a:rPr>
              <a:t>POSLEDICE</a:t>
            </a:r>
            <a:r>
              <a:rPr lang="hr-HR" sz="2800" dirty="0" smtClean="0">
                <a:latin typeface="Arial" panose="020B0604020202020204" pitchFamily="34" charset="0"/>
                <a:cs typeface="Arial" panose="020B0604020202020204" pitchFamily="34" charset="0"/>
              </a:rPr>
              <a:t> </a:t>
            </a:r>
            <a:r>
              <a:rPr lang="hr-HR" sz="2800" dirty="0" err="1" smtClean="0">
                <a:latin typeface="Arial" panose="020B0604020202020204" pitchFamily="34" charset="0"/>
                <a:cs typeface="Arial" panose="020B0604020202020204" pitchFamily="34" charset="0"/>
              </a:rPr>
              <a:t>TRAVME</a:t>
            </a:r>
            <a:endParaRPr lang="hr-HR" dirty="0"/>
          </a:p>
        </p:txBody>
      </p:sp>
      <p:sp>
        <p:nvSpPr>
          <p:cNvPr id="3" name="Content Placeholder 2"/>
          <p:cNvSpPr>
            <a:spLocks noGrp="1"/>
          </p:cNvSpPr>
          <p:nvPr>
            <p:ph idx="1"/>
          </p:nvPr>
        </p:nvSpPr>
        <p:spPr/>
        <p:txBody>
          <a:bodyPr>
            <a:normAutofit/>
          </a:bodyPr>
          <a:lstStyle/>
          <a:p>
            <a:r>
              <a:rPr lang="sl-SI" b="1" dirty="0" smtClean="0"/>
              <a:t>Stres </a:t>
            </a:r>
            <a:r>
              <a:rPr lang="sl-SI" dirty="0" smtClean="0"/>
              <a:t>je v psihološkem smislu opredeljen kot niz čustvenih, duševnih in telesnih odzivov ter vedenj, ki jih povzroča dolgoročna, povečana ali nova obremenitev, ki presega naše sposobnosti soočanja.</a:t>
            </a:r>
          </a:p>
          <a:p>
            <a:r>
              <a:rPr lang="sl-SI" b="1" dirty="0" smtClean="0"/>
              <a:t>Kriza</a:t>
            </a:r>
            <a:r>
              <a:rPr lang="sl-SI" dirty="0" smtClean="0"/>
              <a:t> je dlje časa trajajoč stres, za katero je značilna anksioznost, občutek čustvene preobremenjenosti in izrazita ranljivost.</a:t>
            </a:r>
          </a:p>
        </p:txBody>
      </p:sp>
    </p:spTree>
    <p:extLst>
      <p:ext uri="{BB962C8B-B14F-4D97-AF65-F5344CB8AC3E}">
        <p14:creationId xmlns:p14="http://schemas.microsoft.com/office/powerpoint/2010/main" val="544709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714376" y="332657"/>
            <a:ext cx="8050213" cy="792087"/>
          </a:xfrm>
        </p:spPr>
        <p:txBody>
          <a:bodyPr>
            <a:normAutofit/>
          </a:bodyPr>
          <a:lstStyle/>
          <a:p>
            <a:pPr>
              <a:defRPr/>
            </a:pPr>
            <a:r>
              <a:rPr lang="en-US" sz="2400" dirty="0" err="1">
                <a:latin typeface="Arial" pitchFamily="34" charset="0"/>
                <a:cs typeface="Arial" pitchFamily="34" charset="0"/>
              </a:rPr>
              <a:t>OSNOVNI</a:t>
            </a:r>
            <a:r>
              <a:rPr lang="en-US" sz="2400" dirty="0">
                <a:latin typeface="Arial" pitchFamily="34" charset="0"/>
                <a:cs typeface="Arial" pitchFamily="34" charset="0"/>
              </a:rPr>
              <a:t> </a:t>
            </a:r>
            <a:r>
              <a:rPr lang="en-US" sz="2400" dirty="0" err="1">
                <a:latin typeface="Arial" pitchFamily="34" charset="0"/>
                <a:cs typeface="Arial" pitchFamily="34" charset="0"/>
              </a:rPr>
              <a:t>VPOGLED</a:t>
            </a:r>
            <a:r>
              <a:rPr lang="en-US" sz="2400" dirty="0">
                <a:latin typeface="Arial" pitchFamily="34" charset="0"/>
                <a:cs typeface="Arial" pitchFamily="34" charset="0"/>
              </a:rPr>
              <a:t> V </a:t>
            </a:r>
            <a:r>
              <a:rPr lang="en-US" sz="2400" dirty="0" err="1">
                <a:latin typeface="Arial" pitchFamily="34" charset="0"/>
                <a:cs typeface="Arial" pitchFamily="34" charset="0"/>
              </a:rPr>
              <a:t>PSIHOLOŠKO</a:t>
            </a:r>
            <a:r>
              <a:rPr lang="en-US" sz="2400" dirty="0">
                <a:latin typeface="Arial" pitchFamily="34" charset="0"/>
                <a:cs typeface="Arial" pitchFamily="34" charset="0"/>
              </a:rPr>
              <a:t> </a:t>
            </a:r>
            <a:r>
              <a:rPr lang="en-US" sz="2400" dirty="0" err="1">
                <a:latin typeface="Arial" pitchFamily="34" charset="0"/>
                <a:cs typeface="Arial" pitchFamily="34" charset="0"/>
              </a:rPr>
              <a:t>TRAVMO</a:t>
            </a:r>
            <a:endParaRPr lang="en-US" sz="2400" dirty="0">
              <a:latin typeface="Arial" pitchFamily="34" charset="0"/>
              <a:cs typeface="Arial" pitchFamily="34" charset="0"/>
            </a:endParaRPr>
          </a:p>
        </p:txBody>
      </p:sp>
      <p:sp>
        <p:nvSpPr>
          <p:cNvPr id="265219" name="Rectangle 3"/>
          <p:cNvSpPr>
            <a:spLocks noGrp="1" noChangeArrowheads="1"/>
          </p:cNvSpPr>
          <p:nvPr>
            <p:ph type="body" idx="1"/>
          </p:nvPr>
        </p:nvSpPr>
        <p:spPr>
          <a:xfrm>
            <a:off x="539750" y="1500188"/>
            <a:ext cx="8032751" cy="928687"/>
          </a:xfrm>
        </p:spPr>
        <p:txBody>
          <a:bodyPr>
            <a:normAutofit fontScale="92500" lnSpcReduction="10000"/>
          </a:bodyPr>
          <a:lstStyle/>
          <a:p>
            <a:pPr algn="just">
              <a:lnSpc>
                <a:spcPct val="90000"/>
              </a:lnSpc>
              <a:buFontTx/>
              <a:buNone/>
              <a:defRPr/>
            </a:pPr>
            <a:r>
              <a:rPr lang="sl-SI" sz="2000" b="1" dirty="0" smtClean="0">
                <a:latin typeface="Arial" charset="0"/>
              </a:rPr>
              <a:t>Travma</a:t>
            </a:r>
            <a:r>
              <a:rPr lang="sl-SI" sz="2000" dirty="0" smtClean="0">
                <a:latin typeface="Arial" charset="0"/>
              </a:rPr>
              <a:t> je čustveno stanje neugodja in stresa, ki ga povzroča spomin </a:t>
            </a:r>
          </a:p>
          <a:p>
            <a:pPr algn="just">
              <a:lnSpc>
                <a:spcPct val="90000"/>
              </a:lnSpc>
              <a:buFontTx/>
              <a:buNone/>
              <a:defRPr/>
            </a:pPr>
            <a:r>
              <a:rPr lang="sl-SI" sz="2000" dirty="0" smtClean="0">
                <a:latin typeface="Arial" charset="0"/>
              </a:rPr>
              <a:t>na posebno grozljivo doživetje, ki ogroža osebno integriteto in </a:t>
            </a:r>
          </a:p>
          <a:p>
            <a:pPr algn="just">
              <a:lnSpc>
                <a:spcPct val="90000"/>
              </a:lnSpc>
              <a:buFontTx/>
              <a:buNone/>
              <a:defRPr/>
            </a:pPr>
            <a:r>
              <a:rPr lang="sl-SI" sz="2000" dirty="0" smtClean="0">
                <a:latin typeface="Arial" charset="0"/>
              </a:rPr>
              <a:t>občutek neranljivosti.</a:t>
            </a:r>
          </a:p>
          <a:p>
            <a:pPr>
              <a:lnSpc>
                <a:spcPct val="90000"/>
              </a:lnSpc>
              <a:defRPr/>
            </a:pPr>
            <a:endParaRPr lang="en-US" sz="2000" dirty="0"/>
          </a:p>
        </p:txBody>
      </p:sp>
      <p:sp>
        <p:nvSpPr>
          <p:cNvPr id="5" name="Rectangle 3"/>
          <p:cNvSpPr txBox="1">
            <a:spLocks noChangeArrowheads="1"/>
          </p:cNvSpPr>
          <p:nvPr/>
        </p:nvSpPr>
        <p:spPr bwMode="auto">
          <a:xfrm>
            <a:off x="1043608" y="2804319"/>
            <a:ext cx="4246563" cy="3000375"/>
          </a:xfrm>
          <a:prstGeom prst="rect">
            <a:avLst/>
          </a:prstGeom>
          <a:noFill/>
          <a:ln w="9525">
            <a:noFill/>
            <a:miter lim="800000"/>
            <a:headEnd/>
            <a:tailEnd/>
          </a:ln>
          <a:effectLst/>
        </p:spPr>
        <p:txBody>
          <a:bodyPr/>
          <a:lstStyle/>
          <a:p>
            <a:pPr marL="342900" indent="-342900" eaLnBrk="0" hangingPunct="0">
              <a:lnSpc>
                <a:spcPct val="80000"/>
              </a:lnSpc>
              <a:spcBef>
                <a:spcPct val="20000"/>
              </a:spcBef>
              <a:buClr>
                <a:srgbClr val="A50021"/>
              </a:buClr>
              <a:buSzPct val="80000"/>
              <a:buFont typeface="Wingdings" pitchFamily="2" charset="2"/>
              <a:buNone/>
              <a:defRPr/>
            </a:pPr>
            <a:endParaRPr lang="hr-HR" sz="2000" b="1" kern="0" dirty="0">
              <a:solidFill>
                <a:schemeClr val="tx1"/>
              </a:solidFill>
              <a:effectLst>
                <a:outerShdw blurRad="38100" dist="38100" dir="2700000" algn="tl">
                  <a:srgbClr val="FFFFFF"/>
                </a:outerShdw>
              </a:effectLst>
              <a:latin typeface="Arial" charset="0"/>
            </a:endParaRPr>
          </a:p>
          <a:p>
            <a:pPr marL="342900" indent="-342900" eaLnBrk="0" hangingPunct="0">
              <a:lnSpc>
                <a:spcPct val="80000"/>
              </a:lnSpc>
              <a:spcBef>
                <a:spcPct val="20000"/>
              </a:spcBef>
              <a:buClr>
                <a:srgbClr val="A50021"/>
              </a:buClr>
              <a:buSzPct val="80000"/>
              <a:defRPr/>
            </a:pPr>
            <a:r>
              <a:rPr lang="sl-SI" sz="2000" b="1" kern="0" dirty="0" smtClean="0">
                <a:effectLst>
                  <a:outerShdw blurRad="38100" dist="38100" dir="2700000" algn="tl">
                    <a:srgbClr val="FFFFFF"/>
                  </a:outerShdw>
                </a:effectLst>
              </a:rPr>
              <a:t>Travma zamaje:</a:t>
            </a:r>
          </a:p>
          <a:p>
            <a:pPr eaLnBrk="0" hangingPunct="0">
              <a:lnSpc>
                <a:spcPct val="80000"/>
              </a:lnSpc>
              <a:spcBef>
                <a:spcPct val="20000"/>
              </a:spcBef>
              <a:buClr>
                <a:schemeClr val="tx1"/>
              </a:buClr>
              <a:defRPr/>
            </a:pPr>
            <a:endParaRPr lang="sl-SI" sz="2000" kern="0" dirty="0" smtClean="0">
              <a:solidFill>
                <a:schemeClr val="tx1"/>
              </a:solidFill>
              <a:effectLst>
                <a:outerShdw blurRad="38100" dist="38100" dir="2700000" algn="tl">
                  <a:srgbClr val="FFFFFF"/>
                </a:outerShdw>
              </a:effectLst>
            </a:endParaRPr>
          </a:p>
          <a:p>
            <a:pPr marL="342900" indent="-342900" eaLnBrk="0" hangingPunct="0">
              <a:lnSpc>
                <a:spcPct val="80000"/>
              </a:lnSpc>
              <a:spcBef>
                <a:spcPct val="20000"/>
              </a:spcBef>
              <a:buClr>
                <a:schemeClr val="tx1"/>
              </a:buClr>
              <a:buFontTx/>
              <a:buChar char="•"/>
              <a:defRPr/>
            </a:pPr>
            <a:r>
              <a:rPr lang="sl-SI" sz="2000" kern="0" dirty="0" smtClean="0">
                <a:effectLst>
                  <a:outerShdw blurRad="38100" dist="38100" dir="2700000" algn="tl">
                    <a:srgbClr val="FFFFFF"/>
                  </a:outerShdw>
                </a:effectLst>
              </a:rPr>
              <a:t>občutek varnosti</a:t>
            </a:r>
          </a:p>
          <a:p>
            <a:pPr marL="342900" indent="-342900" eaLnBrk="0" hangingPunct="0">
              <a:lnSpc>
                <a:spcPct val="80000"/>
              </a:lnSpc>
              <a:spcBef>
                <a:spcPct val="20000"/>
              </a:spcBef>
              <a:buClr>
                <a:schemeClr val="tx1"/>
              </a:buClr>
              <a:buFontTx/>
              <a:buChar char="•"/>
              <a:defRPr/>
            </a:pPr>
            <a:r>
              <a:rPr lang="sl-SI" sz="2000" kern="0" dirty="0" smtClean="0">
                <a:effectLst>
                  <a:outerShdw blurRad="38100" dist="38100" dir="2700000" algn="tl">
                    <a:srgbClr val="FFFFFF"/>
                  </a:outerShdw>
                </a:effectLst>
              </a:rPr>
              <a:t>občutek nadzora in predvidljivosti</a:t>
            </a:r>
          </a:p>
          <a:p>
            <a:pPr marL="342900" indent="-342900" eaLnBrk="0" hangingPunct="0">
              <a:lnSpc>
                <a:spcPct val="80000"/>
              </a:lnSpc>
              <a:spcBef>
                <a:spcPct val="20000"/>
              </a:spcBef>
              <a:buClr>
                <a:schemeClr val="tx1"/>
              </a:buClr>
              <a:buFontTx/>
              <a:buChar char="•"/>
              <a:defRPr/>
            </a:pPr>
            <a:r>
              <a:rPr lang="sl-SI" sz="2000" kern="0" dirty="0" smtClean="0">
                <a:effectLst>
                  <a:outerShdw blurRad="38100" dist="38100" dir="2700000" algn="tl">
                    <a:srgbClr val="FFFFFF"/>
                  </a:outerShdw>
                </a:effectLst>
              </a:rPr>
              <a:t>osnovno zaupanje</a:t>
            </a:r>
          </a:p>
          <a:p>
            <a:pPr marL="342900" indent="-342900" eaLnBrk="0" hangingPunct="0">
              <a:lnSpc>
                <a:spcPct val="80000"/>
              </a:lnSpc>
              <a:spcBef>
                <a:spcPct val="20000"/>
              </a:spcBef>
              <a:buClr>
                <a:schemeClr val="tx1"/>
              </a:buClr>
              <a:buFontTx/>
              <a:buChar char="•"/>
              <a:defRPr/>
            </a:pPr>
            <a:r>
              <a:rPr lang="sl-SI" sz="2000" kern="0" dirty="0" smtClean="0">
                <a:effectLst>
                  <a:outerShdw blurRad="38100" dist="38100" dir="2700000" algn="tl">
                    <a:srgbClr val="FFFFFF"/>
                  </a:outerShdw>
                </a:effectLst>
              </a:rPr>
              <a:t>osebne meje</a:t>
            </a:r>
          </a:p>
          <a:p>
            <a:pPr marL="342900" indent="-342900" eaLnBrk="0" hangingPunct="0">
              <a:lnSpc>
                <a:spcPct val="80000"/>
              </a:lnSpc>
              <a:spcBef>
                <a:spcPct val="20000"/>
              </a:spcBef>
              <a:buClr>
                <a:schemeClr val="tx1"/>
              </a:buClr>
              <a:buFontTx/>
              <a:buChar char="•"/>
              <a:defRPr/>
            </a:pPr>
            <a:r>
              <a:rPr lang="sl-SI" sz="2000" kern="0" dirty="0" smtClean="0">
                <a:effectLst>
                  <a:outerShdw blurRad="38100" dist="38100" dir="2700000" algn="tl">
                    <a:srgbClr val="FFFFFF"/>
                  </a:outerShdw>
                </a:effectLst>
              </a:rPr>
              <a:t>samospoštovanje</a:t>
            </a:r>
            <a:endParaRPr lang="sl-SI" sz="2000" kern="0" dirty="0" smtClean="0">
              <a:solidFill>
                <a:schemeClr val="tx1"/>
              </a:solidFill>
              <a:effectLst>
                <a:outerShdw blurRad="38100" dist="38100" dir="2700000" algn="tl">
                  <a:srgbClr val="FFFFFF"/>
                </a:outerShdw>
              </a:effectLst>
            </a:endParaRPr>
          </a:p>
          <a:p>
            <a:pPr marL="342900" indent="-342900" eaLnBrk="0" hangingPunct="0">
              <a:lnSpc>
                <a:spcPct val="90000"/>
              </a:lnSpc>
              <a:spcBef>
                <a:spcPct val="20000"/>
              </a:spcBef>
              <a:buClr>
                <a:srgbClr val="A50021"/>
              </a:buClr>
              <a:buSzPct val="80000"/>
              <a:buFontTx/>
              <a:buBlip>
                <a:blip r:embed="rId3"/>
              </a:buBlip>
              <a:defRPr/>
            </a:pPr>
            <a:endParaRPr lang="en-US" sz="2000" kern="0" dirty="0">
              <a:solidFill>
                <a:schemeClr val="tx1"/>
              </a:solidFill>
              <a:effectLst>
                <a:outerShdw blurRad="38100" dist="38100" dir="2700000" algn="tl">
                  <a:srgbClr val="FFFFFF"/>
                </a:outerShdw>
              </a:effectLst>
            </a:endParaRPr>
          </a:p>
        </p:txBody>
      </p:sp>
      <p:sp>
        <p:nvSpPr>
          <p:cNvPr id="6" name="Rectangle 5"/>
          <p:cNvSpPr/>
          <p:nvPr/>
        </p:nvSpPr>
        <p:spPr>
          <a:xfrm>
            <a:off x="5436096" y="3140968"/>
            <a:ext cx="3000375" cy="1938992"/>
          </a:xfrm>
          <a:prstGeom prst="rect">
            <a:avLst/>
          </a:prstGeom>
        </p:spPr>
        <p:txBody>
          <a:bodyPr>
            <a:spAutoFit/>
          </a:bodyPr>
          <a:lstStyle/>
          <a:p>
            <a:pPr>
              <a:buFont typeface="Wingdings" pitchFamily="2" charset="2"/>
              <a:buNone/>
              <a:defRPr/>
            </a:pPr>
            <a:r>
              <a:rPr lang="sl-SI" sz="2000" b="1" kern="0" dirty="0" smtClean="0">
                <a:effectLst>
                  <a:outerShdw blurRad="38100" dist="38100" dir="2700000" algn="tl">
                    <a:srgbClr val="FFFFFF"/>
                  </a:outerShdw>
                </a:effectLst>
              </a:rPr>
              <a:t>Avtomatski odzivi</a:t>
            </a:r>
            <a:r>
              <a:rPr lang="sl-SI" sz="2000" b="1" kern="0" dirty="0" smtClean="0">
                <a:solidFill>
                  <a:schemeClr val="tx1"/>
                </a:solidFill>
                <a:effectLst>
                  <a:outerShdw blurRad="38100" dist="38100" dir="2700000" algn="tl">
                    <a:srgbClr val="FFFFFF"/>
                  </a:outerShdw>
                </a:effectLst>
              </a:rPr>
              <a:t> na ogrožajoče situacije:</a:t>
            </a:r>
          </a:p>
          <a:p>
            <a:pPr>
              <a:buFont typeface="Wingdings" pitchFamily="2" charset="2"/>
              <a:buNone/>
              <a:defRPr/>
            </a:pPr>
            <a:endParaRPr lang="sl-SI" sz="2000" b="1" kern="0" dirty="0" smtClean="0">
              <a:solidFill>
                <a:schemeClr val="tx1"/>
              </a:solidFill>
              <a:effectLst>
                <a:outerShdw blurRad="38100" dist="38100" dir="2700000" algn="tl">
                  <a:srgbClr val="FFFFFF"/>
                </a:outerShdw>
              </a:effectLst>
            </a:endParaRPr>
          </a:p>
          <a:p>
            <a:pPr>
              <a:buFont typeface="Arial" pitchFamily="34" charset="0"/>
              <a:buChar char="•"/>
              <a:defRPr/>
            </a:pPr>
            <a:r>
              <a:rPr lang="sl-SI" sz="2000" b="1" dirty="0" smtClean="0">
                <a:solidFill>
                  <a:schemeClr val="tx1"/>
                </a:solidFill>
                <a:cs typeface="Arial" charset="0"/>
              </a:rPr>
              <a:t> </a:t>
            </a:r>
            <a:r>
              <a:rPr lang="sl-SI" sz="2000" dirty="0" smtClean="0">
                <a:cs typeface="Arial" charset="0"/>
              </a:rPr>
              <a:t>boj</a:t>
            </a:r>
            <a:endParaRPr lang="sl-SI" sz="2000" dirty="0" smtClean="0">
              <a:solidFill>
                <a:schemeClr val="tx1"/>
              </a:solidFill>
              <a:cs typeface="Arial" charset="0"/>
            </a:endParaRPr>
          </a:p>
          <a:p>
            <a:pPr>
              <a:buFont typeface="Arial" pitchFamily="34" charset="0"/>
              <a:buChar char="•"/>
              <a:defRPr/>
            </a:pPr>
            <a:r>
              <a:rPr lang="sl-SI" sz="2000" dirty="0" smtClean="0">
                <a:solidFill>
                  <a:schemeClr val="tx1"/>
                </a:solidFill>
                <a:cs typeface="Arial" charset="0"/>
              </a:rPr>
              <a:t> </a:t>
            </a:r>
            <a:r>
              <a:rPr lang="sl-SI" sz="2000" dirty="0" smtClean="0">
                <a:cs typeface="Arial" charset="0"/>
              </a:rPr>
              <a:t>beg</a:t>
            </a:r>
            <a:endParaRPr lang="sl-SI" sz="2000" dirty="0" smtClean="0">
              <a:solidFill>
                <a:schemeClr val="tx1"/>
              </a:solidFill>
              <a:cs typeface="Arial" charset="0"/>
            </a:endParaRPr>
          </a:p>
          <a:p>
            <a:pPr>
              <a:buFont typeface="Arial" pitchFamily="34" charset="0"/>
              <a:buChar char="•"/>
              <a:defRPr/>
            </a:pPr>
            <a:r>
              <a:rPr lang="sl-SI" sz="2000" dirty="0" smtClean="0">
                <a:solidFill>
                  <a:schemeClr val="tx1"/>
                </a:solidFill>
                <a:cs typeface="Arial" charset="0"/>
              </a:rPr>
              <a:t> disociacija, otrplost</a:t>
            </a:r>
            <a:r>
              <a:rPr lang="sl-SI" b="1" dirty="0" smtClean="0">
                <a:solidFill>
                  <a:schemeClr val="tx1"/>
                </a:solidFill>
                <a:cs typeface="Arial" charset="0"/>
              </a:rPr>
              <a:t> </a:t>
            </a:r>
            <a:endParaRPr lang="sl-SI" dirty="0">
              <a:solidFill>
                <a:schemeClr val="tx1"/>
              </a:solidFill>
              <a:cs typeface="Arial" charset="0"/>
            </a:endParaRPr>
          </a:p>
        </p:txBody>
      </p:sp>
    </p:spTree>
    <p:extLst>
      <p:ext uri="{BB962C8B-B14F-4D97-AF65-F5344CB8AC3E}">
        <p14:creationId xmlns:p14="http://schemas.microsoft.com/office/powerpoint/2010/main" val="169592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57200" y="304800"/>
            <a:ext cx="8229600" cy="1112838"/>
          </a:xfrm>
        </p:spPr>
        <p:txBody>
          <a:bodyPr>
            <a:normAutofit/>
          </a:bodyPr>
          <a:lstStyle/>
          <a:p>
            <a:pPr>
              <a:defRPr/>
            </a:pPr>
            <a:r>
              <a:rPr lang="hr-HR" sz="3600" dirty="0" err="1" smtClean="0"/>
              <a:t>POVEZAVA</a:t>
            </a:r>
            <a:r>
              <a:rPr lang="hr-HR" sz="3600" dirty="0" smtClean="0"/>
              <a:t> MED </a:t>
            </a:r>
            <a:r>
              <a:rPr lang="hr-HR" sz="3600" dirty="0" err="1" smtClean="0"/>
              <a:t>TRAVMO</a:t>
            </a:r>
            <a:r>
              <a:rPr lang="hr-HR" sz="3600" dirty="0" smtClean="0"/>
              <a:t> IN NASILJEM</a:t>
            </a:r>
            <a:endParaRPr lang="en-US" sz="3600" dirty="0"/>
          </a:p>
        </p:txBody>
      </p:sp>
      <p:sp>
        <p:nvSpPr>
          <p:cNvPr id="272387" name="Rectangle 3"/>
          <p:cNvSpPr>
            <a:spLocks noGrp="1" noChangeArrowheads="1"/>
          </p:cNvSpPr>
          <p:nvPr>
            <p:ph type="body" idx="1"/>
          </p:nvPr>
        </p:nvSpPr>
        <p:spPr>
          <a:xfrm>
            <a:off x="500065" y="1981201"/>
            <a:ext cx="8110537" cy="3662363"/>
          </a:xfrm>
        </p:spPr>
        <p:txBody>
          <a:bodyPr>
            <a:normAutofit/>
          </a:bodyPr>
          <a:lstStyle/>
          <a:p>
            <a:pPr>
              <a:lnSpc>
                <a:spcPct val="80000"/>
              </a:lnSpc>
              <a:buFont typeface="Wingdings" pitchFamily="2" charset="2"/>
              <a:buNone/>
              <a:defRPr/>
            </a:pPr>
            <a:endParaRPr lang="hr-HR" sz="2000" dirty="0" smtClean="0">
              <a:effectLst/>
              <a:latin typeface="Arial" charset="0"/>
            </a:endParaRPr>
          </a:p>
          <a:p>
            <a:pPr>
              <a:lnSpc>
                <a:spcPct val="80000"/>
              </a:lnSpc>
              <a:buFont typeface="Wingdings" pitchFamily="2" charset="2"/>
              <a:buNone/>
              <a:defRPr/>
            </a:pPr>
            <a:r>
              <a:rPr lang="sl-SI" sz="2000" dirty="0">
                <a:latin typeface="Arial" charset="0"/>
              </a:rPr>
              <a:t>Glede na število travmatičnih dogodkov lahko razlikujemo med </a:t>
            </a:r>
            <a:endParaRPr lang="sl-SI" sz="2000" dirty="0" smtClean="0">
              <a:latin typeface="Arial" charset="0"/>
            </a:endParaRPr>
          </a:p>
          <a:p>
            <a:pPr>
              <a:lnSpc>
                <a:spcPct val="80000"/>
              </a:lnSpc>
              <a:buFont typeface="Wingdings" pitchFamily="2" charset="2"/>
              <a:buNone/>
              <a:defRPr/>
            </a:pPr>
            <a:r>
              <a:rPr lang="sl-SI" sz="2000" dirty="0" smtClean="0">
                <a:latin typeface="Arial" charset="0"/>
              </a:rPr>
              <a:t>naslednjimi </a:t>
            </a:r>
            <a:r>
              <a:rPr lang="sl-SI" sz="2000" dirty="0">
                <a:latin typeface="Arial" charset="0"/>
              </a:rPr>
              <a:t>vrstami travm:</a:t>
            </a:r>
          </a:p>
          <a:p>
            <a:pPr>
              <a:lnSpc>
                <a:spcPct val="80000"/>
              </a:lnSpc>
              <a:buFont typeface="Wingdings" pitchFamily="2" charset="2"/>
              <a:buNone/>
              <a:defRPr/>
            </a:pPr>
            <a:endParaRPr lang="sl-SI" sz="2000" b="1" dirty="0" smtClean="0">
              <a:effectLst/>
              <a:latin typeface="Arial" charset="0"/>
            </a:endParaRPr>
          </a:p>
          <a:p>
            <a:pPr>
              <a:lnSpc>
                <a:spcPct val="80000"/>
              </a:lnSpc>
              <a:buClr>
                <a:schemeClr val="tx1"/>
              </a:buClr>
              <a:buSzTx/>
              <a:buFont typeface="Wingdings" pitchFamily="2" charset="2"/>
              <a:buChar char="§"/>
              <a:defRPr/>
            </a:pPr>
            <a:r>
              <a:rPr lang="sl-SI" sz="2000" b="1" dirty="0" smtClean="0">
                <a:latin typeface="Arial" charset="0"/>
              </a:rPr>
              <a:t>Enkratna </a:t>
            </a:r>
            <a:r>
              <a:rPr lang="sl-SI" sz="2000" dirty="0" smtClean="0">
                <a:effectLst/>
                <a:latin typeface="Arial" charset="0"/>
              </a:rPr>
              <a:t>– gre za enkraten travmatski dogodek</a:t>
            </a:r>
            <a:endParaRPr lang="sl-SI" sz="2000" b="1" dirty="0" smtClean="0">
              <a:effectLst/>
              <a:latin typeface="Arial" charset="0"/>
            </a:endParaRPr>
          </a:p>
          <a:p>
            <a:pPr>
              <a:buClr>
                <a:schemeClr val="tx1"/>
              </a:buClr>
              <a:buSzTx/>
              <a:buFont typeface="Wingdings" pitchFamily="2" charset="2"/>
              <a:buChar char="§"/>
              <a:defRPr/>
            </a:pPr>
            <a:r>
              <a:rPr lang="sl-SI" sz="2000" b="1" dirty="0" smtClean="0">
                <a:latin typeface="Arial" charset="0"/>
              </a:rPr>
              <a:t>Ponavljajoča </a:t>
            </a:r>
            <a:r>
              <a:rPr lang="sl-SI" sz="2000" dirty="0" smtClean="0">
                <a:effectLst/>
                <a:latin typeface="Arial" charset="0"/>
              </a:rPr>
              <a:t>–  gre za več ponavljajočih se travmatskih dogodkov</a:t>
            </a:r>
          </a:p>
          <a:p>
            <a:pPr>
              <a:lnSpc>
                <a:spcPct val="80000"/>
              </a:lnSpc>
              <a:buFont typeface="Wingdings" pitchFamily="2" charset="2"/>
              <a:buNone/>
              <a:defRPr/>
            </a:pPr>
            <a:endParaRPr lang="sl-SI" sz="2000" dirty="0" smtClean="0">
              <a:effectLst/>
              <a:latin typeface="Arial" charset="0"/>
            </a:endParaRPr>
          </a:p>
          <a:p>
            <a:pPr>
              <a:lnSpc>
                <a:spcPct val="80000"/>
              </a:lnSpc>
              <a:buFont typeface="Wingdings" pitchFamily="2" charset="2"/>
              <a:buNone/>
              <a:defRPr/>
            </a:pPr>
            <a:r>
              <a:rPr lang="sl-SI" sz="2000" dirty="0" smtClean="0">
                <a:latin typeface="Arial" charset="0"/>
              </a:rPr>
              <a:t>Glede na trajanje travmatičnega dogodka ločimo:</a:t>
            </a:r>
            <a:endParaRPr lang="sl-SI" sz="2000" dirty="0" smtClean="0">
              <a:effectLst/>
              <a:latin typeface="Arial" charset="0"/>
            </a:endParaRPr>
          </a:p>
          <a:p>
            <a:pPr>
              <a:lnSpc>
                <a:spcPct val="80000"/>
              </a:lnSpc>
              <a:buFont typeface="Wingdings" pitchFamily="2" charset="2"/>
              <a:buNone/>
              <a:defRPr/>
            </a:pPr>
            <a:endParaRPr lang="sl-SI" sz="2000" b="1" dirty="0" smtClean="0">
              <a:effectLst/>
              <a:latin typeface="Arial" charset="0"/>
            </a:endParaRPr>
          </a:p>
          <a:p>
            <a:pPr>
              <a:lnSpc>
                <a:spcPct val="80000"/>
              </a:lnSpc>
              <a:buClr>
                <a:schemeClr val="tx1"/>
              </a:buClr>
              <a:buSzTx/>
              <a:buFontTx/>
              <a:buChar char="•"/>
              <a:defRPr/>
            </a:pPr>
            <a:r>
              <a:rPr lang="sl-SI" sz="2000" b="1" dirty="0" smtClean="0">
                <a:latin typeface="Arial" charset="0"/>
              </a:rPr>
              <a:t>Kratkotrajno travmo</a:t>
            </a:r>
            <a:endParaRPr lang="sl-SI" sz="2000" b="1" dirty="0" smtClean="0">
              <a:effectLst/>
              <a:latin typeface="Arial" charset="0"/>
            </a:endParaRPr>
          </a:p>
          <a:p>
            <a:pPr>
              <a:buClr>
                <a:schemeClr val="tx1"/>
              </a:buClr>
              <a:buSzTx/>
              <a:buFontTx/>
              <a:buChar char="•"/>
              <a:defRPr/>
            </a:pPr>
            <a:r>
              <a:rPr lang="sl-SI" sz="2000" b="1" dirty="0" smtClean="0">
                <a:latin typeface="Arial" charset="0"/>
              </a:rPr>
              <a:t>Dolgotrajno travmo</a:t>
            </a:r>
            <a:endParaRPr lang="sl-SI" sz="2000" dirty="0" smtClean="0">
              <a:effectLst/>
              <a:latin typeface="Arial" charset="0"/>
            </a:endParaRPr>
          </a:p>
          <a:p>
            <a:pPr>
              <a:defRPr/>
            </a:pPr>
            <a:endParaRPr lang="en-US" dirty="0">
              <a:latin typeface="Arial" charset="0"/>
            </a:endParaRPr>
          </a:p>
        </p:txBody>
      </p:sp>
      <p:sp>
        <p:nvSpPr>
          <p:cNvPr id="272388" name="Rectangle 4"/>
          <p:cNvSpPr>
            <a:spLocks noChangeArrowheads="1"/>
          </p:cNvSpPr>
          <p:nvPr/>
        </p:nvSpPr>
        <p:spPr bwMode="auto">
          <a:xfrm>
            <a:off x="1066800" y="1989138"/>
            <a:ext cx="75438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63538" defTabSz="363538" eaLnBrk="0" hangingPunct="0">
              <a:defRPr sz="2800">
                <a:solidFill>
                  <a:srgbClr val="7C7F87"/>
                </a:solidFill>
                <a:latin typeface="Arial" panose="020B0604020202020204" pitchFamily="34" charset="0"/>
                <a:cs typeface="Arial" panose="020B0604020202020204" pitchFamily="34" charset="0"/>
              </a:defRPr>
            </a:lvl1pPr>
            <a:lvl2pPr marL="742950" indent="-285750" defTabSz="363538" eaLnBrk="0" hangingPunct="0">
              <a:defRPr sz="2800">
                <a:solidFill>
                  <a:srgbClr val="7C7F87"/>
                </a:solidFill>
                <a:latin typeface="Arial" panose="020B0604020202020204" pitchFamily="34" charset="0"/>
                <a:cs typeface="Arial" panose="020B0604020202020204" pitchFamily="34" charset="0"/>
              </a:defRPr>
            </a:lvl2pPr>
            <a:lvl3pPr marL="1143000" indent="-228600" defTabSz="363538" eaLnBrk="0" hangingPunct="0">
              <a:defRPr sz="2800">
                <a:solidFill>
                  <a:srgbClr val="7C7F87"/>
                </a:solidFill>
                <a:latin typeface="Arial" panose="020B0604020202020204" pitchFamily="34" charset="0"/>
                <a:cs typeface="Arial" panose="020B0604020202020204" pitchFamily="34" charset="0"/>
              </a:defRPr>
            </a:lvl3pPr>
            <a:lvl4pPr marL="1600200" indent="-228600" defTabSz="363538" eaLnBrk="0" hangingPunct="0">
              <a:defRPr sz="2800">
                <a:solidFill>
                  <a:srgbClr val="7C7F87"/>
                </a:solidFill>
                <a:latin typeface="Arial" panose="020B0604020202020204" pitchFamily="34" charset="0"/>
                <a:cs typeface="Arial" panose="020B0604020202020204" pitchFamily="34" charset="0"/>
              </a:defRPr>
            </a:lvl4pPr>
            <a:lvl5pPr marL="2057400" indent="-228600" defTabSz="363538" eaLnBrk="0" hangingPunct="0">
              <a:defRPr sz="2800">
                <a:solidFill>
                  <a:srgbClr val="7C7F87"/>
                </a:solidFill>
                <a:latin typeface="Arial" panose="020B0604020202020204" pitchFamily="34" charset="0"/>
                <a:cs typeface="Arial" panose="020B0604020202020204" pitchFamily="34" charset="0"/>
              </a:defRPr>
            </a:lvl5pPr>
            <a:lvl6pPr marL="2514600" indent="-228600" defTabSz="363538"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6pPr>
            <a:lvl7pPr marL="2971800" indent="-228600" defTabSz="363538"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7pPr>
            <a:lvl8pPr marL="3429000" indent="-228600" defTabSz="363538"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8pPr>
            <a:lvl9pPr marL="3886200" indent="-228600" defTabSz="363538"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9pPr>
          </a:lstStyle>
          <a:p>
            <a:pPr eaLnBrk="1" hangingPunct="1">
              <a:lnSpc>
                <a:spcPct val="80000"/>
              </a:lnSpc>
              <a:spcBef>
                <a:spcPct val="20000"/>
              </a:spcBef>
              <a:buClr>
                <a:schemeClr val="folHlink"/>
              </a:buClr>
              <a:buSzPct val="60000"/>
              <a:buFont typeface="Wingdings" panose="05000000000000000000" pitchFamily="2" charset="2"/>
              <a:buNone/>
            </a:pPr>
            <a:endParaRPr lang="sr-Latn-CS" altLang="sr-Latn-RS" sz="2000">
              <a:latin typeface="Tahoma" panose="020B0604030504040204" pitchFamily="34" charset="0"/>
            </a:endParaRPr>
          </a:p>
        </p:txBody>
      </p:sp>
      <p:sp>
        <p:nvSpPr>
          <p:cNvPr id="272389" name="Rectangle 5"/>
          <p:cNvSpPr>
            <a:spLocks noChangeArrowheads="1"/>
          </p:cNvSpPr>
          <p:nvPr/>
        </p:nvSpPr>
        <p:spPr bwMode="auto">
          <a:xfrm>
            <a:off x="1066800" y="304801"/>
            <a:ext cx="7543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rgbClr val="7C7F87"/>
                </a:solidFill>
                <a:latin typeface="Arial" panose="020B0604020202020204" pitchFamily="34" charset="0"/>
                <a:cs typeface="Arial" panose="020B0604020202020204" pitchFamily="34" charset="0"/>
              </a:defRPr>
            </a:lvl1pPr>
            <a:lvl2pPr marL="742950" indent="-285750" eaLnBrk="0" hangingPunct="0">
              <a:defRPr sz="2800">
                <a:solidFill>
                  <a:srgbClr val="7C7F87"/>
                </a:solidFill>
                <a:latin typeface="Arial" panose="020B0604020202020204" pitchFamily="34" charset="0"/>
                <a:cs typeface="Arial" panose="020B0604020202020204" pitchFamily="34" charset="0"/>
              </a:defRPr>
            </a:lvl2pPr>
            <a:lvl3pPr marL="1143000" indent="-228600" eaLnBrk="0" hangingPunct="0">
              <a:defRPr sz="2800">
                <a:solidFill>
                  <a:srgbClr val="7C7F87"/>
                </a:solidFill>
                <a:latin typeface="Arial" panose="020B0604020202020204" pitchFamily="34" charset="0"/>
                <a:cs typeface="Arial" panose="020B0604020202020204" pitchFamily="34" charset="0"/>
              </a:defRPr>
            </a:lvl3pPr>
            <a:lvl4pPr marL="1600200" indent="-228600" eaLnBrk="0" hangingPunct="0">
              <a:defRPr sz="2800">
                <a:solidFill>
                  <a:srgbClr val="7C7F87"/>
                </a:solidFill>
                <a:latin typeface="Arial" panose="020B0604020202020204" pitchFamily="34" charset="0"/>
                <a:cs typeface="Arial" panose="020B0604020202020204" pitchFamily="34" charset="0"/>
              </a:defRPr>
            </a:lvl4pPr>
            <a:lvl5pPr marL="2057400" indent="-228600" eaLnBrk="0" hangingPunct="0">
              <a:defRPr sz="2800">
                <a:solidFill>
                  <a:srgbClr val="7C7F87"/>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a:solidFill>
                  <a:srgbClr val="7C7F87"/>
                </a:solidFill>
                <a:latin typeface="Arial" panose="020B0604020202020204" pitchFamily="34" charset="0"/>
                <a:cs typeface="Arial" panose="020B0604020202020204" pitchFamily="34" charset="0"/>
              </a:defRPr>
            </a:lvl9pPr>
          </a:lstStyle>
          <a:p>
            <a:pPr algn="r" eaLnBrk="1" hangingPunct="1"/>
            <a:endParaRPr lang="sr-Latn-CS" altLang="sr-Latn-RS" sz="3200">
              <a:solidFill>
                <a:schemeClr val="tx2"/>
              </a:solidFill>
              <a:latin typeface="Tahoma" panose="020B0604030504040204" pitchFamily="34" charset="0"/>
            </a:endParaRPr>
          </a:p>
        </p:txBody>
      </p:sp>
    </p:spTree>
    <p:extLst>
      <p:ext uri="{BB962C8B-B14F-4D97-AF65-F5344CB8AC3E}">
        <p14:creationId xmlns:p14="http://schemas.microsoft.com/office/powerpoint/2010/main" val="1871285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2389"/>
                                        </p:tgtEl>
                                        <p:attrNameLst>
                                          <p:attrName>style.visibility</p:attrName>
                                        </p:attrNameLst>
                                      </p:cBhvr>
                                      <p:to>
                                        <p:strVal val="visible"/>
                                      </p:to>
                                    </p:set>
                                    <p:anim calcmode="lin" valueType="num">
                                      <p:cBhvr additive="base">
                                        <p:cTn id="7" dur="2000" fill="hold"/>
                                        <p:tgtEl>
                                          <p:spTgt spid="272389"/>
                                        </p:tgtEl>
                                        <p:attrNameLst>
                                          <p:attrName>ppt_x</p:attrName>
                                        </p:attrNameLst>
                                      </p:cBhvr>
                                      <p:tavLst>
                                        <p:tav tm="0">
                                          <p:val>
                                            <p:strVal val="0-#ppt_w/2"/>
                                          </p:val>
                                        </p:tav>
                                        <p:tav tm="100000">
                                          <p:val>
                                            <p:strVal val="#ppt_x"/>
                                          </p:val>
                                        </p:tav>
                                      </p:tavLst>
                                    </p:anim>
                                    <p:anim calcmode="lin" valueType="num">
                                      <p:cBhvr additive="base">
                                        <p:cTn id="8" dur="2000" fill="hold"/>
                                        <p:tgtEl>
                                          <p:spTgt spid="27238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272388">
                                            <p:txEl>
                                              <p:pRg st="0" end="0"/>
                                            </p:txEl>
                                          </p:spTgt>
                                        </p:tgtEl>
                                        <p:attrNameLst>
                                          <p:attrName>style.visibility</p:attrName>
                                        </p:attrNameLst>
                                      </p:cBhvr>
                                      <p:to>
                                        <p:strVal val="visible"/>
                                      </p:to>
                                    </p:set>
                                    <p:anim calcmode="lin" valueType="num">
                                      <p:cBhvr additive="base">
                                        <p:cTn id="13" dur="2000" fill="hold"/>
                                        <p:tgtEl>
                                          <p:spTgt spid="272388">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27238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8" grpId="0" build="p"/>
      <p:bldP spid="27238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618332" y="620689"/>
            <a:ext cx="8335963" cy="1008063"/>
          </a:xfrm>
        </p:spPr>
        <p:txBody>
          <a:bodyPr>
            <a:normAutofit/>
          </a:bodyPr>
          <a:lstStyle/>
          <a:p>
            <a:pPr>
              <a:defRPr/>
            </a:pPr>
            <a:r>
              <a:rPr lang="sl-SI" sz="2400" dirty="0" smtClean="0">
                <a:latin typeface="Arial" pitchFamily="34" charset="0"/>
                <a:cs typeface="Arial" pitchFamily="34" charset="0"/>
              </a:rPr>
              <a:t>DEJAVNIKI, KI VPLIVAJO NA ODZIV ŽRTVE  NA TRAVMATIČNI DOGODEK </a:t>
            </a:r>
            <a:endParaRPr lang="sl-SI" sz="2400" dirty="0">
              <a:latin typeface="Arial" pitchFamily="34" charset="0"/>
              <a:cs typeface="Arial" pitchFamily="34" charset="0"/>
            </a:endParaRPr>
          </a:p>
        </p:txBody>
      </p:sp>
      <p:sp>
        <p:nvSpPr>
          <p:cNvPr id="166915" name="Rectangle 3"/>
          <p:cNvSpPr>
            <a:spLocks noGrp="1" noChangeArrowheads="1"/>
          </p:cNvSpPr>
          <p:nvPr>
            <p:ph type="body" idx="1"/>
          </p:nvPr>
        </p:nvSpPr>
        <p:spPr>
          <a:xfrm>
            <a:off x="214314" y="1714500"/>
            <a:ext cx="4429125" cy="4381500"/>
          </a:xfrm>
        </p:spPr>
        <p:txBody>
          <a:bodyPr>
            <a:normAutofit lnSpcReduction="10000"/>
          </a:bodyPr>
          <a:lstStyle/>
          <a:p>
            <a:pPr marL="533400" indent="-533400">
              <a:defRPr/>
            </a:pPr>
            <a:endParaRPr lang="hr-HR" sz="2000" b="1" dirty="0">
              <a:latin typeface="Arial" charset="0"/>
            </a:endParaRPr>
          </a:p>
          <a:p>
            <a:pPr marL="533400" indent="-533400">
              <a:defRPr/>
            </a:pPr>
            <a:r>
              <a:rPr lang="sl-SI" sz="2000" b="1" dirty="0" smtClean="0">
                <a:effectLst/>
                <a:latin typeface="Arial" charset="0"/>
              </a:rPr>
              <a:t>Značilnosti travmatičnega dogodka:</a:t>
            </a:r>
          </a:p>
          <a:p>
            <a:pPr marL="533400" indent="-533400">
              <a:defRPr/>
            </a:pPr>
            <a:r>
              <a:rPr lang="sl-SI" sz="2000" dirty="0" smtClean="0">
                <a:latin typeface="Arial" charset="0"/>
              </a:rPr>
              <a:t>intenzivnost incidenta,</a:t>
            </a:r>
          </a:p>
          <a:p>
            <a:pPr marL="533400" indent="-533400">
              <a:defRPr/>
            </a:pPr>
            <a:r>
              <a:rPr lang="sl-SI" sz="2000" dirty="0" smtClean="0">
                <a:latin typeface="Arial" charset="0"/>
              </a:rPr>
              <a:t>trajanje dogodka,</a:t>
            </a:r>
          </a:p>
          <a:p>
            <a:pPr marL="533400" indent="-533400">
              <a:defRPr/>
            </a:pPr>
            <a:r>
              <a:rPr lang="sl-SI" sz="2000" dirty="0" smtClean="0">
                <a:latin typeface="Arial" charset="0"/>
              </a:rPr>
              <a:t>število stresnih dogodkov, ki jih je žrtev doživela v določenem obdobju.</a:t>
            </a:r>
          </a:p>
          <a:p>
            <a:pPr marL="533400" indent="-533400">
              <a:defRPr/>
            </a:pPr>
            <a:endParaRPr lang="sl-SI" sz="2000" dirty="0" smtClean="0">
              <a:effectLst/>
              <a:latin typeface="Arial" charset="0"/>
            </a:endParaRPr>
          </a:p>
          <a:p>
            <a:pPr marL="533400" indent="-533400">
              <a:defRPr/>
            </a:pPr>
            <a:r>
              <a:rPr lang="sl-SI" sz="2000" b="1" dirty="0" smtClean="0">
                <a:latin typeface="Arial" charset="0"/>
              </a:rPr>
              <a:t>Dejavniki okolja</a:t>
            </a:r>
            <a:r>
              <a:rPr lang="sl-SI" sz="2000" b="1" dirty="0" smtClean="0">
                <a:effectLst/>
                <a:latin typeface="Arial" charset="0"/>
              </a:rPr>
              <a:t>:</a:t>
            </a:r>
          </a:p>
          <a:p>
            <a:pPr marL="533400" indent="-533400">
              <a:buFont typeface="Wingdings" pitchFamily="2" charset="2"/>
              <a:buAutoNum type="arabicPeriod"/>
              <a:defRPr/>
            </a:pPr>
            <a:r>
              <a:rPr lang="sl-SI" sz="2000" dirty="0" smtClean="0">
                <a:effectLst/>
                <a:latin typeface="Arial" charset="0"/>
              </a:rPr>
              <a:t>Učinkovitost pomoči, ki jo dobi žrtev.</a:t>
            </a:r>
          </a:p>
          <a:p>
            <a:pPr marL="533400" indent="-533400">
              <a:buFont typeface="Wingdings" pitchFamily="2" charset="2"/>
              <a:buAutoNum type="arabicPeriod"/>
              <a:defRPr/>
            </a:pPr>
            <a:r>
              <a:rPr lang="sl-SI" sz="2000" dirty="0" smtClean="0">
                <a:latin typeface="Arial" charset="0"/>
              </a:rPr>
              <a:t>Odziv družine in prijateljev.</a:t>
            </a:r>
            <a:endParaRPr lang="sl-SI" sz="2000" dirty="0">
              <a:effectLst/>
              <a:latin typeface="Arial" charset="0"/>
            </a:endParaRPr>
          </a:p>
        </p:txBody>
      </p:sp>
      <p:sp>
        <p:nvSpPr>
          <p:cNvPr id="4" name="Rectangle 3"/>
          <p:cNvSpPr txBox="1">
            <a:spLocks noChangeArrowheads="1"/>
          </p:cNvSpPr>
          <p:nvPr/>
        </p:nvSpPr>
        <p:spPr bwMode="auto">
          <a:xfrm>
            <a:off x="4786314" y="1981200"/>
            <a:ext cx="3824287" cy="4114800"/>
          </a:xfrm>
          <a:prstGeom prst="rect">
            <a:avLst/>
          </a:prstGeom>
          <a:noFill/>
          <a:ln w="9525">
            <a:noFill/>
            <a:miter lim="800000"/>
            <a:headEnd/>
            <a:tailEnd/>
          </a:ln>
          <a:effectLst/>
        </p:spPr>
        <p:txBody>
          <a:bodyPr/>
          <a:lstStyle/>
          <a:p>
            <a:pPr marL="533400" indent="-533400">
              <a:spcBef>
                <a:spcPct val="20000"/>
              </a:spcBef>
              <a:buClr>
                <a:srgbClr val="A50021"/>
              </a:buClr>
              <a:buSzPct val="80000"/>
              <a:buFontTx/>
              <a:buBlip>
                <a:blip r:embed="rId2"/>
              </a:buBlip>
              <a:defRPr/>
            </a:pPr>
            <a:r>
              <a:rPr lang="hr-HR" sz="2000" b="1" kern="0" dirty="0" err="1" smtClean="0">
                <a:effectLst>
                  <a:outerShdw blurRad="38100" dist="38100" dir="2700000" algn="tl">
                    <a:srgbClr val="FFFFFF"/>
                  </a:outerShdw>
                </a:effectLst>
              </a:rPr>
              <a:t>Osebni</a:t>
            </a:r>
            <a:r>
              <a:rPr lang="hr-HR" sz="2000" b="1" kern="0" dirty="0" smtClean="0">
                <a:effectLst>
                  <a:outerShdw blurRad="38100" dist="38100" dir="2700000" algn="tl">
                    <a:srgbClr val="FFFFFF"/>
                  </a:outerShdw>
                </a:effectLst>
              </a:rPr>
              <a:t> </a:t>
            </a:r>
            <a:r>
              <a:rPr lang="hr-HR" sz="2000" b="1" kern="0" dirty="0" err="1" smtClean="0">
                <a:effectLst>
                  <a:outerShdw blurRad="38100" dist="38100" dir="2700000" algn="tl">
                    <a:srgbClr val="FFFFFF"/>
                  </a:outerShdw>
                </a:effectLst>
              </a:rPr>
              <a:t>dejavniki</a:t>
            </a:r>
            <a:r>
              <a:rPr lang="hr-HR" sz="2000" b="1" kern="0" dirty="0" smtClean="0">
                <a:solidFill>
                  <a:schemeClr val="tx1"/>
                </a:solidFill>
                <a:effectLst>
                  <a:outerShdw blurRad="38100" dist="38100" dir="2700000" algn="tl">
                    <a:srgbClr val="FFFFFF"/>
                  </a:outerShdw>
                </a:effectLst>
                <a:latin typeface="Arial" charset="0"/>
              </a:rPr>
              <a:t>:</a:t>
            </a:r>
            <a:endParaRPr lang="hr-HR" sz="2000" b="1" kern="0" dirty="0">
              <a:solidFill>
                <a:schemeClr val="tx1"/>
              </a:solidFill>
              <a:effectLst>
                <a:outerShdw blurRad="38100" dist="38100" dir="2700000" algn="tl">
                  <a:srgbClr val="FFFFFF"/>
                </a:outerShdw>
              </a:effectLst>
              <a:latin typeface="Arial" charset="0"/>
            </a:endParaRPr>
          </a:p>
          <a:p>
            <a:pPr>
              <a:spcBef>
                <a:spcPct val="20000"/>
              </a:spcBef>
              <a:buClr>
                <a:srgbClr val="A50021"/>
              </a:buClr>
              <a:buSzPct val="80000"/>
              <a:defRPr/>
            </a:pPr>
            <a:r>
              <a:rPr lang="sl-SI" sz="2000" dirty="0" smtClean="0"/>
              <a:t>1. Stopnja </a:t>
            </a:r>
            <a:r>
              <a:rPr lang="sl-SI" sz="2000" dirty="0"/>
              <a:t>pripravljenosti žrtve </a:t>
            </a:r>
            <a:r>
              <a:rPr lang="sl-SI" sz="2000" dirty="0" smtClean="0"/>
              <a:t>na dogodek.</a:t>
            </a:r>
            <a:r>
              <a:rPr lang="sl-SI" sz="2000" dirty="0"/>
              <a:t/>
            </a:r>
            <a:br>
              <a:rPr lang="sl-SI" sz="2000" dirty="0"/>
            </a:br>
            <a:r>
              <a:rPr lang="sl-SI" sz="2000" dirty="0" smtClean="0"/>
              <a:t>2. Duševno </a:t>
            </a:r>
            <a:r>
              <a:rPr lang="sl-SI" sz="2000" dirty="0"/>
              <a:t>stanje </a:t>
            </a:r>
            <a:r>
              <a:rPr lang="sl-SI" sz="2000" dirty="0" smtClean="0"/>
              <a:t>žrtve.</a:t>
            </a:r>
            <a:r>
              <a:rPr lang="sl-SI" sz="2000" dirty="0"/>
              <a:t/>
            </a:r>
            <a:br>
              <a:rPr lang="sl-SI" sz="2000" dirty="0"/>
            </a:br>
            <a:r>
              <a:rPr lang="sl-SI" sz="2000" dirty="0" smtClean="0"/>
              <a:t>3. Prejšnje </a:t>
            </a:r>
            <a:r>
              <a:rPr lang="sl-SI" sz="2000" dirty="0"/>
              <a:t>izkušnje s </a:t>
            </a:r>
            <a:r>
              <a:rPr lang="sl-SI" sz="2000" dirty="0" smtClean="0"/>
              <a:t>kritičnimi dogodki.</a:t>
            </a:r>
            <a:r>
              <a:rPr lang="sl-SI" sz="2000" dirty="0"/>
              <a:t/>
            </a:r>
            <a:br>
              <a:rPr lang="sl-SI" sz="2000" dirty="0"/>
            </a:br>
            <a:r>
              <a:rPr lang="sl-SI" sz="2000" dirty="0" smtClean="0"/>
              <a:t>4. Razpoložljivi </a:t>
            </a:r>
            <a:r>
              <a:rPr lang="sl-SI" sz="2000" dirty="0"/>
              <a:t>viri (fizični, čustveni</a:t>
            </a:r>
            <a:r>
              <a:rPr lang="sl-SI" sz="2000" dirty="0" smtClean="0"/>
              <a:t>).</a:t>
            </a:r>
            <a:r>
              <a:rPr lang="sl-SI" sz="2000" dirty="0"/>
              <a:t/>
            </a:r>
            <a:br>
              <a:rPr lang="sl-SI" sz="2000" dirty="0"/>
            </a:br>
            <a:r>
              <a:rPr lang="sl-SI" sz="2000" dirty="0" smtClean="0"/>
              <a:t>5. Resnost  poškodb in škode.</a:t>
            </a:r>
            <a:r>
              <a:rPr lang="sl-SI" sz="2000" dirty="0"/>
              <a:t/>
            </a:r>
            <a:br>
              <a:rPr lang="sl-SI" sz="2000" dirty="0"/>
            </a:br>
            <a:r>
              <a:rPr lang="sl-SI" sz="2000" dirty="0" smtClean="0"/>
              <a:t>6. Starost žrtve.</a:t>
            </a:r>
            <a:endParaRPr lang="en-US" sz="2000" kern="0" dirty="0">
              <a:solidFill>
                <a:schemeClr val="tx1"/>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2436071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smtClean="0"/>
              <a:t>POSTTRAVMATSKA</a:t>
            </a:r>
            <a:r>
              <a:rPr lang="hr-HR" b="1" dirty="0" smtClean="0"/>
              <a:t> STRESNA </a:t>
            </a:r>
            <a:r>
              <a:rPr lang="hr-HR" b="1" dirty="0" err="1" smtClean="0"/>
              <a:t>MOTNJA</a:t>
            </a:r>
            <a:r>
              <a:rPr lang="hr-HR" b="1" dirty="0" smtClean="0"/>
              <a:t> (</a:t>
            </a:r>
            <a:r>
              <a:rPr lang="hr-HR" b="1" dirty="0" err="1" smtClean="0"/>
              <a:t>PTSM</a:t>
            </a:r>
            <a:r>
              <a:rPr lang="hr-HR" b="1" dirty="0" smtClean="0"/>
              <a:t>)</a:t>
            </a:r>
            <a:endParaRPr lang="hr-HR" b="1" dirty="0"/>
          </a:p>
        </p:txBody>
      </p:sp>
      <p:sp>
        <p:nvSpPr>
          <p:cNvPr id="5" name="Content Placeholder 4"/>
          <p:cNvSpPr>
            <a:spLocks noGrp="1"/>
          </p:cNvSpPr>
          <p:nvPr>
            <p:ph idx="1"/>
          </p:nvPr>
        </p:nvSpPr>
        <p:spPr/>
        <p:txBody>
          <a:bodyPr/>
          <a:lstStyle/>
          <a:p>
            <a:r>
              <a:rPr lang="hr-HR" dirty="0" err="1" smtClean="0"/>
              <a:t>Travmatični</a:t>
            </a:r>
            <a:r>
              <a:rPr lang="hr-HR" dirty="0" smtClean="0"/>
              <a:t> </a:t>
            </a:r>
            <a:r>
              <a:rPr lang="hr-HR" dirty="0" err="1" smtClean="0"/>
              <a:t>dogodek</a:t>
            </a:r>
            <a:r>
              <a:rPr lang="hr-HR" dirty="0" smtClean="0"/>
              <a:t> ---100% </a:t>
            </a:r>
            <a:r>
              <a:rPr lang="hr-HR" dirty="0" err="1" smtClean="0"/>
              <a:t>žrtev</a:t>
            </a:r>
            <a:endParaRPr lang="hr-HR" dirty="0" smtClean="0"/>
          </a:p>
          <a:p>
            <a:r>
              <a:rPr lang="hr-HR" dirty="0" smtClean="0"/>
              <a:t>Stres ---100% </a:t>
            </a:r>
            <a:r>
              <a:rPr lang="hr-HR" dirty="0" err="1" smtClean="0"/>
              <a:t>žrtev</a:t>
            </a:r>
            <a:endParaRPr lang="hr-HR" dirty="0" smtClean="0"/>
          </a:p>
          <a:p>
            <a:r>
              <a:rPr lang="hr-HR" dirty="0" smtClean="0"/>
              <a:t>Akutna </a:t>
            </a:r>
            <a:r>
              <a:rPr lang="hr-HR" dirty="0" err="1" smtClean="0"/>
              <a:t>PTSM</a:t>
            </a:r>
            <a:r>
              <a:rPr lang="hr-HR" dirty="0" smtClean="0"/>
              <a:t> --- 25%-50% </a:t>
            </a:r>
            <a:r>
              <a:rPr lang="hr-HR" dirty="0" err="1" smtClean="0"/>
              <a:t>žrtev</a:t>
            </a:r>
            <a:r>
              <a:rPr lang="hr-HR" dirty="0" smtClean="0"/>
              <a:t> (do 3 </a:t>
            </a:r>
            <a:r>
              <a:rPr lang="hr-HR" dirty="0" err="1" smtClean="0"/>
              <a:t>mesece</a:t>
            </a:r>
            <a:r>
              <a:rPr lang="hr-HR" dirty="0" smtClean="0"/>
              <a:t>)</a:t>
            </a:r>
          </a:p>
          <a:p>
            <a:r>
              <a:rPr lang="hr-HR" dirty="0" smtClean="0"/>
              <a:t>Kronična </a:t>
            </a:r>
            <a:r>
              <a:rPr lang="hr-HR" dirty="0" err="1" smtClean="0"/>
              <a:t>PTSM</a:t>
            </a:r>
            <a:r>
              <a:rPr lang="hr-HR" dirty="0" smtClean="0"/>
              <a:t> --- 5% (</a:t>
            </a:r>
            <a:r>
              <a:rPr lang="hr-HR" dirty="0" err="1" smtClean="0"/>
              <a:t>dlje</a:t>
            </a:r>
            <a:r>
              <a:rPr lang="hr-HR" dirty="0" smtClean="0"/>
              <a:t> </a:t>
            </a:r>
            <a:r>
              <a:rPr lang="hr-HR" dirty="0" err="1" smtClean="0"/>
              <a:t>kot</a:t>
            </a:r>
            <a:r>
              <a:rPr lang="hr-HR" dirty="0" smtClean="0"/>
              <a:t> tri </a:t>
            </a:r>
            <a:r>
              <a:rPr lang="hr-HR" dirty="0" err="1" smtClean="0"/>
              <a:t>mesece</a:t>
            </a:r>
            <a:r>
              <a:rPr lang="hr-HR" dirty="0" smtClean="0"/>
              <a:t>)</a:t>
            </a:r>
            <a:endParaRPr lang="hr-HR" dirty="0"/>
          </a:p>
        </p:txBody>
      </p:sp>
    </p:spTree>
    <p:extLst>
      <p:ext uri="{BB962C8B-B14F-4D97-AF65-F5344CB8AC3E}">
        <p14:creationId xmlns:p14="http://schemas.microsoft.com/office/powerpoint/2010/main" val="1735545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a:xfrm>
            <a:off x="428626" y="1628802"/>
            <a:ext cx="8358188" cy="4536502"/>
          </a:xfrm>
        </p:spPr>
        <p:txBody>
          <a:bodyPr>
            <a:normAutofit fontScale="92500" lnSpcReduction="20000"/>
          </a:bodyPr>
          <a:lstStyle/>
          <a:p>
            <a:pPr marL="0" indent="0" defTabSz="363538">
              <a:buNone/>
              <a:defRPr/>
            </a:pPr>
            <a:r>
              <a:rPr lang="hr-HR" sz="2400" b="1" dirty="0" smtClean="0">
                <a:effectLst/>
                <a:latin typeface="Arial" charset="0"/>
              </a:rPr>
              <a:t>V </a:t>
            </a:r>
            <a:r>
              <a:rPr lang="hr-HR" sz="2400" b="1" dirty="0" err="1" smtClean="0">
                <a:latin typeface="Arial" charset="0"/>
              </a:rPr>
              <a:t>psihološkem</a:t>
            </a:r>
            <a:r>
              <a:rPr lang="hr-HR" sz="2400" b="1" dirty="0" smtClean="0">
                <a:latin typeface="Arial" charset="0"/>
              </a:rPr>
              <a:t> smislu je </a:t>
            </a:r>
            <a:r>
              <a:rPr lang="hr-HR" sz="2400" b="1" dirty="0" err="1" smtClean="0">
                <a:latin typeface="Arial" charset="0"/>
              </a:rPr>
              <a:t>žrtev</a:t>
            </a:r>
            <a:r>
              <a:rPr lang="hr-HR" sz="2400" b="1" dirty="0" smtClean="0">
                <a:latin typeface="Arial" charset="0"/>
              </a:rPr>
              <a:t> </a:t>
            </a:r>
            <a:r>
              <a:rPr lang="hr-HR" sz="2400" b="1" dirty="0" err="1" smtClean="0">
                <a:latin typeface="Arial" charset="0"/>
              </a:rPr>
              <a:t>okrevala</a:t>
            </a:r>
            <a:r>
              <a:rPr lang="hr-HR" sz="2400" b="1" dirty="0" smtClean="0">
                <a:latin typeface="Arial" charset="0"/>
              </a:rPr>
              <a:t>, </a:t>
            </a:r>
            <a:r>
              <a:rPr lang="hr-HR" sz="2400" b="1" dirty="0" err="1" smtClean="0">
                <a:latin typeface="Arial" charset="0"/>
              </a:rPr>
              <a:t>ko</a:t>
            </a:r>
            <a:r>
              <a:rPr lang="hr-HR" sz="2400" b="1" dirty="0" smtClean="0">
                <a:latin typeface="Arial" charset="0"/>
              </a:rPr>
              <a:t> </a:t>
            </a:r>
            <a:r>
              <a:rPr lang="hr-HR" sz="2400" b="1" dirty="0" err="1" smtClean="0">
                <a:latin typeface="Arial" charset="0"/>
              </a:rPr>
              <a:t>so</a:t>
            </a:r>
            <a:r>
              <a:rPr lang="hr-HR" sz="2400" b="1" dirty="0" smtClean="0">
                <a:latin typeface="Arial" charset="0"/>
              </a:rPr>
              <a:t> </a:t>
            </a:r>
            <a:r>
              <a:rPr lang="hr-HR" sz="2400" b="1" dirty="0" err="1" smtClean="0">
                <a:latin typeface="Arial" charset="0"/>
              </a:rPr>
              <a:t>izpolnjeni</a:t>
            </a:r>
            <a:r>
              <a:rPr lang="hr-HR" sz="2400" b="1" dirty="0" smtClean="0">
                <a:latin typeface="Arial" charset="0"/>
              </a:rPr>
              <a:t> </a:t>
            </a:r>
          </a:p>
          <a:p>
            <a:pPr marL="0" indent="0" defTabSz="363538">
              <a:buNone/>
              <a:defRPr/>
            </a:pPr>
            <a:r>
              <a:rPr lang="hr-HR" sz="2400" b="1" dirty="0" err="1" smtClean="0">
                <a:latin typeface="Arial" charset="0"/>
              </a:rPr>
              <a:t>naslednji</a:t>
            </a:r>
            <a:r>
              <a:rPr lang="hr-HR" sz="2400" b="1" dirty="0" smtClean="0">
                <a:latin typeface="Arial" charset="0"/>
              </a:rPr>
              <a:t> kriteriji</a:t>
            </a:r>
            <a:r>
              <a:rPr lang="hr-HR" sz="2400" b="1" dirty="0" smtClean="0">
                <a:effectLst/>
                <a:latin typeface="Arial" charset="0"/>
              </a:rPr>
              <a:t>:</a:t>
            </a:r>
          </a:p>
          <a:p>
            <a:pPr marL="0" indent="0" defTabSz="363538">
              <a:buNone/>
              <a:defRPr/>
            </a:pPr>
            <a:endParaRPr lang="hr-HR" sz="1800" dirty="0" smtClean="0">
              <a:effectLst/>
              <a:latin typeface="Arial" charset="0"/>
            </a:endParaRPr>
          </a:p>
          <a:p>
            <a:pPr marL="0" indent="363538" defTabSz="363538">
              <a:defRPr/>
            </a:pPr>
            <a:endParaRPr lang="hr-HR" sz="1800" dirty="0">
              <a:effectLst/>
              <a:latin typeface="Arial" charset="0"/>
            </a:endParaRPr>
          </a:p>
          <a:p>
            <a:pPr>
              <a:buFont typeface="Wingdings" pitchFamily="2" charset="2"/>
              <a:buChar char="Ø"/>
              <a:defRPr/>
            </a:pPr>
            <a:r>
              <a:rPr lang="sl-SI" sz="2200" dirty="0" smtClean="0">
                <a:latin typeface="Arial" charset="0"/>
                <a:cs typeface="Arial" charset="0"/>
              </a:rPr>
              <a:t>Psihološki simptomi </a:t>
            </a:r>
            <a:r>
              <a:rPr lang="sl-SI" sz="2200" dirty="0" err="1" smtClean="0">
                <a:latin typeface="Arial" charset="0"/>
                <a:cs typeface="Arial" charset="0"/>
              </a:rPr>
              <a:t>PTSM</a:t>
            </a:r>
            <a:r>
              <a:rPr lang="sl-SI" sz="2200" dirty="0" smtClean="0">
                <a:latin typeface="Arial" charset="0"/>
                <a:cs typeface="Arial" charset="0"/>
              </a:rPr>
              <a:t> so v takšnih mejah, da se lahko oseba z njimi spoprime.</a:t>
            </a:r>
          </a:p>
          <a:p>
            <a:pPr>
              <a:buFont typeface="Wingdings" pitchFamily="2" charset="2"/>
              <a:buChar char="Ø"/>
              <a:defRPr/>
            </a:pPr>
            <a:r>
              <a:rPr lang="sl-SI" sz="2200" dirty="0" smtClean="0">
                <a:latin typeface="Arial" charset="0"/>
                <a:cs typeface="Arial" charset="0"/>
              </a:rPr>
              <a:t>Oseba se lahko sooči z občutki, povezanimi s travmatskimi spomini.</a:t>
            </a:r>
          </a:p>
          <a:p>
            <a:pPr>
              <a:buFont typeface="Wingdings" pitchFamily="2" charset="2"/>
              <a:buChar char="Ø"/>
              <a:defRPr/>
            </a:pPr>
            <a:r>
              <a:rPr lang="sl-SI" sz="2200" dirty="0" smtClean="0">
                <a:latin typeface="Arial" charset="0"/>
                <a:cs typeface="Arial" charset="0"/>
              </a:rPr>
              <a:t>Oseba lahko obvlada svoje spomine: lahko se odloča, ali se bo </a:t>
            </a:r>
            <a:r>
              <a:rPr lang="sl-SI" sz="2200" dirty="0" err="1" smtClean="0">
                <a:latin typeface="Arial" charset="0"/>
                <a:cs typeface="Arial" charset="0"/>
              </a:rPr>
              <a:t>spominjal_a</a:t>
            </a:r>
            <a:r>
              <a:rPr lang="sl-SI" sz="2200" dirty="0" smtClean="0">
                <a:latin typeface="Arial" charset="0"/>
                <a:cs typeface="Arial" charset="0"/>
              </a:rPr>
              <a:t> travme ali pa pustila takšne spomine ob strani.</a:t>
            </a:r>
          </a:p>
          <a:p>
            <a:pPr>
              <a:buFont typeface="Wingdings" pitchFamily="2" charset="2"/>
              <a:buChar char="Ø"/>
              <a:defRPr/>
            </a:pPr>
            <a:r>
              <a:rPr lang="sl-SI" sz="2200" dirty="0" smtClean="0">
                <a:latin typeface="Arial" charset="0"/>
                <a:cs typeface="Arial" charset="0"/>
              </a:rPr>
              <a:t>Travmatski spomini dobijo obliko skladne pripovedi.</a:t>
            </a:r>
          </a:p>
          <a:p>
            <a:pPr>
              <a:buFont typeface="Wingdings" pitchFamily="2" charset="2"/>
              <a:buChar char="Ø"/>
              <a:defRPr/>
            </a:pPr>
            <a:r>
              <a:rPr lang="sl-SI" sz="2200" dirty="0" smtClean="0">
                <a:latin typeface="Arial" charset="0"/>
                <a:cs typeface="Arial" charset="0"/>
              </a:rPr>
              <a:t>Ponovno se vzpostavi samospoštovanje, ki je bilo zaradi travme omajano.</a:t>
            </a:r>
          </a:p>
          <a:p>
            <a:pPr>
              <a:buFont typeface="Wingdings" pitchFamily="2" charset="2"/>
              <a:buChar char="Ø"/>
              <a:defRPr/>
            </a:pPr>
            <a:r>
              <a:rPr lang="sl-SI" sz="2200" dirty="0" smtClean="0">
                <a:latin typeface="Arial" charset="0"/>
                <a:cs typeface="Arial" charset="0"/>
              </a:rPr>
              <a:t>Ponovno se vzpostavijo osebni odnosi s pomembnimi drugimi.</a:t>
            </a:r>
          </a:p>
          <a:p>
            <a:pPr>
              <a:buFont typeface="Wingdings" pitchFamily="2" charset="2"/>
              <a:buChar char="Ø"/>
              <a:defRPr/>
            </a:pPr>
            <a:r>
              <a:rPr lang="sl-SI" sz="2200" dirty="0" smtClean="0">
                <a:latin typeface="Arial" charset="0"/>
                <a:cs typeface="Arial" charset="0"/>
              </a:rPr>
              <a:t>Ponovno se vzpostavi skladen sistem pomenov in prepričanj (ki zajema zgodbo o travmi). </a:t>
            </a:r>
            <a:endParaRPr lang="sl-SI" sz="2200" dirty="0" smtClean="0">
              <a:effectLst/>
              <a:latin typeface="Arial" charset="0"/>
              <a:cs typeface="Arial" charset="0"/>
            </a:endParaRPr>
          </a:p>
        </p:txBody>
      </p:sp>
      <p:sp>
        <p:nvSpPr>
          <p:cNvPr id="3" name="Content Placeholder 2"/>
          <p:cNvSpPr>
            <a:spLocks noGrp="1"/>
          </p:cNvSpPr>
          <p:nvPr>
            <p:ph idx="13"/>
          </p:nvPr>
        </p:nvSpPr>
        <p:spPr>
          <a:xfrm>
            <a:off x="357190" y="116634"/>
            <a:ext cx="8258175" cy="1296142"/>
          </a:xfrm>
        </p:spPr>
        <p:txBody>
          <a:bodyPr>
            <a:normAutofit/>
          </a:bodyPr>
          <a:lstStyle/>
          <a:p>
            <a:pPr indent="0">
              <a:defRPr/>
            </a:pPr>
            <a:r>
              <a:rPr lang="pl-PL" dirty="0" smtClean="0">
                <a:solidFill>
                  <a:srgbClr val="000000"/>
                </a:solidFill>
              </a:rPr>
              <a:t>DO KDAJ JE ŽRTEV ŠE VEDNO ŽRTEV?</a:t>
            </a:r>
            <a:endParaRPr lang="pl-PL" dirty="0">
              <a:solidFill>
                <a:srgbClr val="000000"/>
              </a:solidFill>
            </a:endParaRPr>
          </a:p>
        </p:txBody>
      </p:sp>
      <p:pic>
        <p:nvPicPr>
          <p:cNvPr id="4" name="Picture 2" descr="C:\Users\MrGun\AppData\Local\Microsoft\Windows\Temporary Internet Files\Content.IE5\UL4P5L4N\Hope344[1].jpg"/>
          <p:cNvPicPr>
            <a:picLocks noChangeAspect="1" noChangeArrowheads="1"/>
          </p:cNvPicPr>
          <p:nvPr/>
        </p:nvPicPr>
        <p:blipFill>
          <a:blip r:embed="rId3" cstate="print">
            <a:extLst/>
          </a:blip>
          <a:srcRect/>
          <a:stretch>
            <a:fillRect/>
          </a:stretch>
        </p:blipFill>
        <p:spPr bwMode="auto">
          <a:xfrm>
            <a:off x="7611471" y="116634"/>
            <a:ext cx="1512168" cy="2232248"/>
          </a:xfrm>
          <a:prstGeom prst="rect">
            <a:avLst/>
          </a:prstGeom>
          <a:noFill/>
          <a:effectLst>
            <a:softEdge rad="76200"/>
          </a:effectLst>
          <a:extLst/>
        </p:spPr>
      </p:pic>
    </p:spTree>
    <p:extLst>
      <p:ext uri="{BB962C8B-B14F-4D97-AF65-F5344CB8AC3E}">
        <p14:creationId xmlns:p14="http://schemas.microsoft.com/office/powerpoint/2010/main" val="1828942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85736" y="83128"/>
            <a:ext cx="8901111" cy="609569"/>
          </a:xfrm>
        </p:spPr>
        <p:txBody>
          <a:bodyPr>
            <a:normAutofit fontScale="90000"/>
          </a:bodyPr>
          <a:lstStyle/>
          <a:p>
            <a:pPr>
              <a:defRPr/>
            </a:pPr>
            <a:r>
              <a:rPr lang="hr-HR" sz="3200" dirty="0" err="1">
                <a:solidFill>
                  <a:srgbClr val="000000"/>
                </a:solidFill>
                <a:latin typeface="Arial" pitchFamily="34" charset="0"/>
                <a:cs typeface="Arial" pitchFamily="34" charset="0"/>
              </a:rPr>
              <a:t>NEUSTREZEN</a:t>
            </a:r>
            <a:r>
              <a:rPr lang="hr-HR" sz="3200" dirty="0">
                <a:solidFill>
                  <a:srgbClr val="000000"/>
                </a:solidFill>
                <a:latin typeface="Arial" pitchFamily="34" charset="0"/>
                <a:cs typeface="Arial" pitchFamily="34" charset="0"/>
              </a:rPr>
              <a:t> POLOŽAJ </a:t>
            </a:r>
            <a:r>
              <a:rPr lang="hr-HR" sz="3200" dirty="0" err="1">
                <a:solidFill>
                  <a:srgbClr val="000000"/>
                </a:solidFill>
                <a:latin typeface="Arial" pitchFamily="34" charset="0"/>
                <a:cs typeface="Arial" pitchFamily="34" charset="0"/>
              </a:rPr>
              <a:t>STROKOVNJAKA_INJE</a:t>
            </a:r>
            <a:r>
              <a:rPr lang="hr-HR" sz="3200" dirty="0" smtClean="0">
                <a:solidFill>
                  <a:srgbClr val="000000"/>
                </a:solidFill>
                <a:latin typeface="Arial" pitchFamily="34" charset="0"/>
                <a:cs typeface="Arial" pitchFamily="34" charset="0"/>
              </a:rPr>
              <a:t/>
            </a:r>
            <a:br>
              <a:rPr lang="hr-HR" sz="3200" dirty="0" smtClean="0">
                <a:solidFill>
                  <a:srgbClr val="000000"/>
                </a:solidFill>
                <a:latin typeface="Arial" pitchFamily="34" charset="0"/>
                <a:cs typeface="Arial" pitchFamily="34" charset="0"/>
              </a:rPr>
            </a:br>
            <a:endParaRPr lang="en-US" sz="3200" dirty="0" smtClean="0">
              <a:solidFill>
                <a:srgbClr val="000000"/>
              </a:solidFill>
              <a:latin typeface="Arial" pitchFamily="34" charset="0"/>
              <a:cs typeface="Arial" pitchFamily="34" charset="0"/>
            </a:endParaRPr>
          </a:p>
        </p:txBody>
      </p:sp>
      <p:cxnSp>
        <p:nvCxnSpPr>
          <p:cNvPr id="27651" name="Straight Connector 6"/>
          <p:cNvCxnSpPr>
            <a:cxnSpLocks noChangeShapeType="1"/>
          </p:cNvCxnSpPr>
          <p:nvPr/>
        </p:nvCxnSpPr>
        <p:spPr bwMode="auto">
          <a:xfrm rot="5400000">
            <a:off x="1866900" y="3748088"/>
            <a:ext cx="44958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2" name="Straight Connector 8"/>
          <p:cNvCxnSpPr>
            <a:cxnSpLocks noChangeShapeType="1"/>
          </p:cNvCxnSpPr>
          <p:nvPr/>
        </p:nvCxnSpPr>
        <p:spPr bwMode="auto">
          <a:xfrm>
            <a:off x="1785938" y="3643314"/>
            <a:ext cx="4919663" cy="142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53" name="TextBox 13"/>
          <p:cNvSpPr txBox="1">
            <a:spLocks noChangeArrowheads="1"/>
          </p:cNvSpPr>
          <p:nvPr/>
        </p:nvSpPr>
        <p:spPr bwMode="auto">
          <a:xfrm>
            <a:off x="3059832" y="6172201"/>
            <a:ext cx="24265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smtClean="0">
                <a:solidFill>
                  <a:srgbClr val="C00000"/>
                </a:solidFill>
              </a:rPr>
              <a:t>PASIVNI </a:t>
            </a:r>
            <a:r>
              <a:rPr lang="hr-HR" altLang="sr-Latn-RS" sz="1600" b="1" dirty="0" err="1" smtClean="0">
                <a:solidFill>
                  <a:srgbClr val="C00000"/>
                </a:solidFill>
              </a:rPr>
              <a:t>PRISTOP</a:t>
            </a:r>
            <a:endParaRPr lang="hr-HR" altLang="sr-Latn-RS" sz="1600" b="1" dirty="0">
              <a:solidFill>
                <a:srgbClr val="C00000"/>
              </a:solidFill>
            </a:endParaRPr>
          </a:p>
        </p:txBody>
      </p:sp>
      <p:sp>
        <p:nvSpPr>
          <p:cNvPr id="27654" name="TextBox 14"/>
          <p:cNvSpPr txBox="1">
            <a:spLocks noChangeArrowheads="1"/>
          </p:cNvSpPr>
          <p:nvPr/>
        </p:nvSpPr>
        <p:spPr bwMode="auto">
          <a:xfrm>
            <a:off x="2743200" y="1143001"/>
            <a:ext cx="2743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smtClean="0">
                <a:solidFill>
                  <a:srgbClr val="C00000"/>
                </a:solidFill>
              </a:rPr>
              <a:t>        </a:t>
            </a:r>
            <a:r>
              <a:rPr lang="hr-HR" altLang="sr-Latn-RS" sz="1600" b="1" dirty="0" err="1" smtClean="0">
                <a:solidFill>
                  <a:srgbClr val="C00000"/>
                </a:solidFill>
              </a:rPr>
              <a:t>AKTIVEN</a:t>
            </a:r>
            <a:r>
              <a:rPr lang="hr-HR" altLang="sr-Latn-RS" sz="1600" b="1" dirty="0" smtClean="0">
                <a:solidFill>
                  <a:srgbClr val="C00000"/>
                </a:solidFill>
              </a:rPr>
              <a:t> </a:t>
            </a:r>
            <a:r>
              <a:rPr lang="hr-HR" altLang="sr-Latn-RS" sz="1600" b="1" dirty="0" err="1" smtClean="0">
                <a:solidFill>
                  <a:srgbClr val="C00000"/>
                </a:solidFill>
              </a:rPr>
              <a:t>PRISTOP</a:t>
            </a:r>
            <a:endParaRPr lang="hr-HR" altLang="sr-Latn-RS" sz="1600" b="1" dirty="0">
              <a:solidFill>
                <a:srgbClr val="C00000"/>
              </a:solidFill>
            </a:endParaRPr>
          </a:p>
        </p:txBody>
      </p:sp>
      <p:sp>
        <p:nvSpPr>
          <p:cNvPr id="27655" name="TextBox 15"/>
          <p:cNvSpPr txBox="1">
            <a:spLocks noChangeArrowheads="1"/>
          </p:cNvSpPr>
          <p:nvPr/>
        </p:nvSpPr>
        <p:spPr bwMode="auto">
          <a:xfrm>
            <a:off x="0" y="3505200"/>
            <a:ext cx="2133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smtClean="0">
                <a:solidFill>
                  <a:srgbClr val="C00000"/>
                </a:solidFill>
              </a:rPr>
              <a:t>IDENTIFIKACIJA</a:t>
            </a:r>
            <a:endParaRPr lang="hr-HR" altLang="sr-Latn-RS" sz="1600" b="1" dirty="0">
              <a:solidFill>
                <a:srgbClr val="C00000"/>
              </a:solidFill>
            </a:endParaRPr>
          </a:p>
        </p:txBody>
      </p:sp>
      <p:sp>
        <p:nvSpPr>
          <p:cNvPr id="27656" name="TextBox 16"/>
          <p:cNvSpPr txBox="1">
            <a:spLocks noChangeArrowheads="1"/>
          </p:cNvSpPr>
          <p:nvPr/>
        </p:nvSpPr>
        <p:spPr bwMode="auto">
          <a:xfrm>
            <a:off x="6389372" y="3417563"/>
            <a:ext cx="2133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hr-HR" altLang="sr-Latn-RS" sz="1600" b="1" dirty="0" err="1" smtClean="0">
                <a:solidFill>
                  <a:srgbClr val="C00000"/>
                </a:solidFill>
              </a:rPr>
              <a:t>IZOGIBANJE</a:t>
            </a:r>
            <a:endParaRPr lang="hr-HR" altLang="sr-Latn-RS" sz="1600" b="1" dirty="0">
              <a:solidFill>
                <a:srgbClr val="C00000"/>
              </a:solidFill>
            </a:endParaRPr>
          </a:p>
        </p:txBody>
      </p:sp>
      <p:sp>
        <p:nvSpPr>
          <p:cNvPr id="27657" name="TextBox 18"/>
          <p:cNvSpPr txBox="1">
            <a:spLocks noChangeArrowheads="1"/>
          </p:cNvSpPr>
          <p:nvPr/>
        </p:nvSpPr>
        <p:spPr bwMode="auto">
          <a:xfrm>
            <a:off x="214314" y="3857625"/>
            <a:ext cx="356235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smtClean="0"/>
              <a:t>Pretirana empatija</a:t>
            </a:r>
          </a:p>
          <a:p>
            <a:pPr eaLnBrk="1" hangingPunct="1">
              <a:spcBef>
                <a:spcPct val="0"/>
              </a:spcBef>
              <a:buClrTx/>
              <a:buSzTx/>
              <a:buFontTx/>
              <a:buChar char="•"/>
            </a:pPr>
            <a:r>
              <a:rPr lang="sl-SI" altLang="sr-Latn-RS" sz="1600" dirty="0" err="1" smtClean="0"/>
              <a:t>Strokovnjak_inja</a:t>
            </a:r>
            <a:r>
              <a:rPr lang="sl-SI" altLang="sr-Latn-RS" sz="1600" dirty="0" smtClean="0"/>
              <a:t> je preveč </a:t>
            </a:r>
            <a:r>
              <a:rPr lang="sl-SI" altLang="sr-Latn-RS" sz="1600" dirty="0" err="1" smtClean="0"/>
              <a:t>empatičen_na</a:t>
            </a:r>
            <a:r>
              <a:rPr lang="sl-SI" altLang="sr-Latn-RS" sz="1600" dirty="0"/>
              <a:t>.</a:t>
            </a:r>
            <a:endParaRPr lang="sl-SI" altLang="sr-Latn-RS" sz="1600" dirty="0" smtClean="0"/>
          </a:p>
          <a:p>
            <a:pPr eaLnBrk="1" hangingPunct="1">
              <a:spcBef>
                <a:spcPct val="0"/>
              </a:spcBef>
              <a:buClrTx/>
              <a:buSzTx/>
              <a:buFontTx/>
              <a:buChar char="•"/>
            </a:pPr>
            <a:r>
              <a:rPr lang="sl-SI" sz="1600" dirty="0"/>
              <a:t>I</a:t>
            </a:r>
            <a:r>
              <a:rPr lang="sl-SI" sz="1600" dirty="0" smtClean="0"/>
              <a:t>dentificira se v tolikšni meri, da se </a:t>
            </a:r>
            <a:r>
              <a:rPr lang="sl-SI" sz="1600" dirty="0" err="1" smtClean="0"/>
              <a:t>sam_a</a:t>
            </a:r>
            <a:r>
              <a:rPr lang="sl-SI" sz="1600" dirty="0" smtClean="0"/>
              <a:t> počuti kot žrtev.</a:t>
            </a:r>
          </a:p>
          <a:p>
            <a:pPr eaLnBrk="1" hangingPunct="1">
              <a:spcBef>
                <a:spcPct val="0"/>
              </a:spcBef>
              <a:buClrTx/>
              <a:buSzTx/>
              <a:buFontTx/>
              <a:buChar char="•"/>
            </a:pPr>
            <a:r>
              <a:rPr lang="sl-SI" sz="1600" dirty="0" smtClean="0"/>
              <a:t> Je preveč </a:t>
            </a:r>
            <a:r>
              <a:rPr lang="sl-SI" sz="1600" dirty="0" err="1" smtClean="0"/>
              <a:t>zavzet_a</a:t>
            </a:r>
            <a:r>
              <a:rPr lang="sl-SI" sz="1600" dirty="0" smtClean="0"/>
              <a:t>, a so njegova/njena dejanja pogosto neprimerna ali zmedena.</a:t>
            </a:r>
          </a:p>
          <a:p>
            <a:pPr eaLnBrk="1" hangingPunct="1">
              <a:spcBef>
                <a:spcPct val="0"/>
              </a:spcBef>
              <a:buClrTx/>
              <a:buSzTx/>
              <a:buFontTx/>
              <a:buChar char="•"/>
            </a:pPr>
            <a:r>
              <a:rPr lang="sl-SI" sz="1600" dirty="0" smtClean="0"/>
              <a:t> Intenzivni občutek nemoči, ki lahko povzroči težave pri delu.</a:t>
            </a:r>
            <a:endParaRPr lang="sl-SI" altLang="sr-Latn-RS" sz="1600" dirty="0" smtClean="0"/>
          </a:p>
        </p:txBody>
      </p:sp>
      <p:sp>
        <p:nvSpPr>
          <p:cNvPr id="27658" name="TextBox 19"/>
          <p:cNvSpPr txBox="1">
            <a:spLocks noChangeArrowheads="1"/>
          </p:cNvSpPr>
          <p:nvPr/>
        </p:nvSpPr>
        <p:spPr bwMode="auto">
          <a:xfrm>
            <a:off x="4643439" y="1428750"/>
            <a:ext cx="41148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smtClean="0"/>
              <a:t>Umik </a:t>
            </a:r>
          </a:p>
          <a:p>
            <a:pPr marL="285750" indent="-285750" eaLnBrk="1" hangingPunct="1">
              <a:spcBef>
                <a:spcPct val="0"/>
              </a:spcBef>
              <a:buClrTx/>
              <a:buSzTx/>
              <a:buFont typeface="Arial" panose="020B0604020202020204" pitchFamily="34" charset="0"/>
              <a:buChar char="•"/>
            </a:pPr>
            <a:r>
              <a:rPr lang="sl-SI" altLang="sr-Latn-RS" sz="1600" dirty="0"/>
              <a:t>D</a:t>
            </a:r>
            <a:r>
              <a:rPr lang="sl-SI" altLang="sr-Latn-RS" sz="1600" dirty="0" smtClean="0"/>
              <a:t>a čustveno preživi, </a:t>
            </a:r>
            <a:r>
              <a:rPr lang="sl-SI" altLang="sr-Latn-RS" sz="1600" dirty="0" err="1" smtClean="0"/>
              <a:t>strokovnjak_inja</a:t>
            </a:r>
            <a:r>
              <a:rPr lang="sl-SI" altLang="sr-Latn-RS" sz="1600" dirty="0" smtClean="0"/>
              <a:t> intelektualizira situacijo.</a:t>
            </a:r>
          </a:p>
          <a:p>
            <a:pPr marL="285750" indent="-285750" eaLnBrk="1" hangingPunct="1">
              <a:spcBef>
                <a:spcPct val="0"/>
              </a:spcBef>
              <a:buClrTx/>
              <a:buSzTx/>
              <a:buFont typeface="Arial" panose="020B0604020202020204" pitchFamily="34" charset="0"/>
              <a:buChar char="•"/>
            </a:pPr>
            <a:r>
              <a:rPr lang="sl-SI" altLang="sr-Latn-RS" sz="1600" dirty="0"/>
              <a:t>N</a:t>
            </a:r>
            <a:r>
              <a:rPr lang="sl-SI" altLang="sr-Latn-RS" sz="1600" dirty="0" smtClean="0"/>
              <a:t>apoti travmatizirano osebo na drugega </a:t>
            </a:r>
            <a:r>
              <a:rPr lang="sl-SI" altLang="sr-Latn-RS" sz="1600" dirty="0" err="1" smtClean="0"/>
              <a:t>strokovnjaka_injo</a:t>
            </a:r>
            <a:r>
              <a:rPr lang="sl-SI" altLang="sr-Latn-RS" sz="1600" dirty="0"/>
              <a:t>.</a:t>
            </a:r>
            <a:endParaRPr lang="sl-SI" altLang="sr-Latn-RS" sz="1600" dirty="0" smtClean="0"/>
          </a:p>
          <a:p>
            <a:pPr marL="285750" indent="-285750" eaLnBrk="1" hangingPunct="1">
              <a:spcBef>
                <a:spcPct val="0"/>
              </a:spcBef>
              <a:buClrTx/>
              <a:buSzTx/>
              <a:buFont typeface="Arial" panose="020B0604020202020204" pitchFamily="34" charset="0"/>
              <a:buChar char="•"/>
            </a:pPr>
            <a:r>
              <a:rPr lang="sl-SI" altLang="sr-Latn-RS" sz="1600" dirty="0"/>
              <a:t>K</a:t>
            </a:r>
            <a:r>
              <a:rPr lang="sl-SI" altLang="sr-Latn-RS" sz="1600" dirty="0" smtClean="0"/>
              <a:t>ategorizira, postavlja diagnoze, deluje iz položaja strokovne moči.</a:t>
            </a:r>
            <a:endParaRPr lang="sl-SI" altLang="sr-Latn-RS" sz="1600" dirty="0"/>
          </a:p>
        </p:txBody>
      </p:sp>
      <p:sp>
        <p:nvSpPr>
          <p:cNvPr id="27659" name="TextBox 20"/>
          <p:cNvSpPr txBox="1">
            <a:spLocks noChangeArrowheads="1"/>
          </p:cNvSpPr>
          <p:nvPr/>
        </p:nvSpPr>
        <p:spPr bwMode="auto">
          <a:xfrm>
            <a:off x="4716016" y="3929653"/>
            <a:ext cx="376237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smtClean="0"/>
              <a:t>Minimaliziranje in potlačitev</a:t>
            </a:r>
          </a:p>
          <a:p>
            <a:pPr eaLnBrk="1" hangingPunct="1">
              <a:spcBef>
                <a:spcPct val="0"/>
              </a:spcBef>
              <a:buClrTx/>
              <a:buSzTx/>
              <a:buFontTx/>
              <a:buNone/>
            </a:pPr>
            <a:endParaRPr lang="sl-SI" altLang="sr-Latn-RS" sz="1600" b="1" dirty="0" smtClean="0"/>
          </a:p>
          <a:p>
            <a:pPr marL="171450" indent="-171450">
              <a:spcBef>
                <a:spcPct val="0"/>
              </a:spcBef>
              <a:buClrTx/>
              <a:buSzTx/>
              <a:buFontTx/>
              <a:buChar char="•"/>
            </a:pPr>
            <a:r>
              <a:rPr lang="sl-SI" altLang="sr-Latn-RS" sz="1600" dirty="0"/>
              <a:t>D</a:t>
            </a:r>
            <a:r>
              <a:rPr lang="sl-SI" altLang="sr-Latn-RS" sz="1600" dirty="0" smtClean="0"/>
              <a:t>a bi se </a:t>
            </a:r>
            <a:r>
              <a:rPr lang="sl-SI" altLang="sr-Latn-RS" sz="1600" dirty="0" err="1" smtClean="0"/>
              <a:t>izognil_a</a:t>
            </a:r>
            <a:r>
              <a:rPr lang="sl-SI" altLang="sr-Latn-RS" sz="1600" dirty="0" smtClean="0"/>
              <a:t> </a:t>
            </a:r>
            <a:r>
              <a:rPr lang="sl-SI" altLang="sr-Latn-RS" sz="1600" dirty="0" err="1" smtClean="0"/>
              <a:t>preplavljenosti</a:t>
            </a:r>
            <a:r>
              <a:rPr lang="sl-SI" altLang="sr-Latn-RS" sz="1600" dirty="0" smtClean="0"/>
              <a:t> s čustvi, </a:t>
            </a:r>
            <a:r>
              <a:rPr lang="sl-SI" altLang="sr-Latn-RS" sz="1600" dirty="0" err="1" smtClean="0"/>
              <a:t>strokovnjak_inja</a:t>
            </a:r>
            <a:r>
              <a:rPr lang="sl-SI" altLang="sr-Latn-RS" sz="1600" dirty="0" smtClean="0"/>
              <a:t>  "ne vidi„.</a:t>
            </a:r>
          </a:p>
          <a:p>
            <a:pPr marL="171450" indent="-171450">
              <a:spcBef>
                <a:spcPct val="0"/>
              </a:spcBef>
              <a:buClrTx/>
              <a:buSzTx/>
              <a:buFontTx/>
              <a:buChar char="•"/>
            </a:pPr>
            <a:r>
              <a:rPr lang="sl-SI" altLang="sr-Latn-RS" sz="1600" dirty="0"/>
              <a:t>Z</a:t>
            </a:r>
            <a:r>
              <a:rPr lang="sl-SI" altLang="sr-Latn-RS" sz="1600" dirty="0" smtClean="0"/>
              <a:t>anika ali minimalizira težavo.</a:t>
            </a:r>
          </a:p>
          <a:p>
            <a:pPr marL="171450" indent="-171450">
              <a:spcBef>
                <a:spcPct val="0"/>
              </a:spcBef>
              <a:buClrTx/>
              <a:buSzTx/>
              <a:buFontTx/>
              <a:buChar char="•"/>
            </a:pPr>
            <a:r>
              <a:rPr lang="sl-SI" altLang="sr-Latn-RS" sz="1600" dirty="0" smtClean="0"/>
              <a:t>„Umakne se" in vzpostavi distanco.</a:t>
            </a:r>
          </a:p>
          <a:p>
            <a:pPr marL="171450" indent="-171450">
              <a:spcBef>
                <a:spcPct val="0"/>
              </a:spcBef>
              <a:buClrTx/>
              <a:buSzTx/>
              <a:buFontTx/>
              <a:buChar char="•"/>
            </a:pPr>
            <a:r>
              <a:rPr lang="sl-SI" altLang="sr-Latn-RS" sz="1600" dirty="0"/>
              <a:t>K</a:t>
            </a:r>
            <a:r>
              <a:rPr lang="sl-SI" altLang="sr-Latn-RS" sz="1600" dirty="0" smtClean="0"/>
              <a:t>rivi travmatizirano osebo.</a:t>
            </a:r>
            <a:endParaRPr lang="sl-SI" altLang="sr-Latn-RS" sz="1600" dirty="0"/>
          </a:p>
        </p:txBody>
      </p:sp>
      <p:sp>
        <p:nvSpPr>
          <p:cNvPr id="27660" name="TextBox 21"/>
          <p:cNvSpPr txBox="1">
            <a:spLocks noChangeArrowheads="1"/>
          </p:cNvSpPr>
          <p:nvPr/>
        </p:nvSpPr>
        <p:spPr bwMode="auto">
          <a:xfrm>
            <a:off x="352426" y="1357314"/>
            <a:ext cx="3562351"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80000"/>
              <a:buBlip>
                <a:blip r:embed="rId3"/>
              </a:buBli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1"/>
              </a:buClr>
              <a:buSzPct val="60000"/>
              <a:buBlip>
                <a:blip r:embed="rId3"/>
              </a:buBlip>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4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1"/>
              </a:buClr>
              <a:buSzPct val="25000"/>
              <a:buBlip>
                <a:blip r:embed="rId3"/>
              </a:buBlip>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sl-SI" altLang="sr-Latn-RS" sz="1600" b="1" dirty="0" err="1" smtClean="0"/>
              <a:t>Rešiteljstvo</a:t>
            </a:r>
            <a:endParaRPr lang="sl-SI" altLang="sr-Latn-RS" sz="1600" b="1" dirty="0" smtClean="0"/>
          </a:p>
          <a:p>
            <a:pPr eaLnBrk="1" hangingPunct="1">
              <a:spcBef>
                <a:spcPct val="0"/>
              </a:spcBef>
              <a:buClrTx/>
              <a:buSzTx/>
              <a:buFontTx/>
              <a:buChar char="•"/>
            </a:pPr>
            <a:r>
              <a:rPr lang="sl-SI" altLang="sr-Latn-RS" sz="1600" dirty="0" smtClean="0"/>
              <a:t> </a:t>
            </a:r>
            <a:r>
              <a:rPr lang="sl-SI" altLang="sr-Latn-RS" sz="1600" dirty="0" err="1"/>
              <a:t>S</a:t>
            </a:r>
            <a:r>
              <a:rPr lang="sl-SI" altLang="sr-Latn-RS" sz="1600" dirty="0" err="1" smtClean="0"/>
              <a:t>trokovnjak_inja</a:t>
            </a:r>
            <a:r>
              <a:rPr lang="sl-SI" altLang="sr-Latn-RS" sz="1600" dirty="0" smtClean="0"/>
              <a:t> prevzame vlogo </a:t>
            </a:r>
            <a:r>
              <a:rPr lang="sl-SI" altLang="sr-Latn-RS" sz="1600" dirty="0" err="1" smtClean="0"/>
              <a:t>vseogočnega</a:t>
            </a:r>
            <a:r>
              <a:rPr lang="sl-SI" altLang="sr-Latn-RS" sz="1600" dirty="0" smtClean="0"/>
              <a:t> </a:t>
            </a:r>
            <a:r>
              <a:rPr lang="sl-SI" altLang="sr-Latn-RS" sz="1600" dirty="0" err="1" smtClean="0"/>
              <a:t>rešitelja_ice</a:t>
            </a:r>
            <a:r>
              <a:rPr lang="sl-SI" altLang="sr-Latn-RS" sz="1600" dirty="0"/>
              <a:t>.</a:t>
            </a:r>
            <a:endParaRPr lang="sl-SI" altLang="sr-Latn-RS" sz="1600" dirty="0" smtClean="0"/>
          </a:p>
          <a:p>
            <a:pPr eaLnBrk="1" hangingPunct="1">
              <a:spcBef>
                <a:spcPct val="0"/>
              </a:spcBef>
              <a:buClrTx/>
              <a:buSzTx/>
              <a:buFontTx/>
              <a:buChar char="•"/>
            </a:pPr>
            <a:r>
              <a:rPr lang="sl-SI" altLang="sr-Latn-RS" sz="1600" dirty="0"/>
              <a:t>P</a:t>
            </a:r>
            <a:r>
              <a:rPr lang="sl-SI" altLang="sr-Latn-RS" sz="1600" dirty="0" smtClean="0"/>
              <a:t>omaga tudi pri stvareh, ki jih oseba lahko naredi sama.</a:t>
            </a:r>
          </a:p>
          <a:p>
            <a:pPr eaLnBrk="1" hangingPunct="1">
              <a:spcBef>
                <a:spcPct val="0"/>
              </a:spcBef>
              <a:buClrTx/>
              <a:buSzTx/>
              <a:buFontTx/>
              <a:buChar char="•"/>
            </a:pPr>
            <a:r>
              <a:rPr lang="sl-SI" altLang="sr-Latn-RS" sz="1600" dirty="0"/>
              <a:t>P</a:t>
            </a:r>
            <a:r>
              <a:rPr lang="sl-SI" altLang="sr-Latn-RS" sz="1600" dirty="0" smtClean="0"/>
              <a:t>revzame polno odgovornost za primer.</a:t>
            </a:r>
          </a:p>
          <a:p>
            <a:pPr eaLnBrk="1" hangingPunct="1">
              <a:spcBef>
                <a:spcPct val="0"/>
              </a:spcBef>
              <a:buClrTx/>
              <a:buSzTx/>
              <a:buFontTx/>
              <a:buChar char="•"/>
            </a:pPr>
            <a:r>
              <a:rPr lang="sl-SI" altLang="sr-Latn-RS" sz="1600" dirty="0"/>
              <a:t>P</a:t>
            </a:r>
            <a:r>
              <a:rPr lang="sl-SI" altLang="sr-Latn-RS" sz="1600" dirty="0" smtClean="0"/>
              <a:t>reveč ščiti žrtev in pretirano skrbi.</a:t>
            </a:r>
            <a:endParaRPr lang="sl-SI" altLang="sr-Latn-RS" sz="1600" dirty="0"/>
          </a:p>
        </p:txBody>
      </p:sp>
    </p:spTree>
    <p:extLst>
      <p:ext uri="{BB962C8B-B14F-4D97-AF65-F5344CB8AC3E}">
        <p14:creationId xmlns:p14="http://schemas.microsoft.com/office/powerpoint/2010/main" val="2617219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800" dirty="0" err="1" smtClean="0"/>
              <a:t>PRIMERNA</a:t>
            </a:r>
            <a:r>
              <a:rPr lang="hr-HR" sz="2800" dirty="0" smtClean="0"/>
              <a:t>, EMPATIČNA POZICIJA </a:t>
            </a:r>
            <a:r>
              <a:rPr lang="hr-HR" sz="2800" dirty="0" err="1" smtClean="0"/>
              <a:t>STROKOVNJAKA</a:t>
            </a:r>
            <a:r>
              <a:rPr lang="hr-HR" sz="2800" dirty="0" err="1"/>
              <a:t>_</a:t>
            </a:r>
            <a:r>
              <a:rPr lang="hr-HR" sz="2800" dirty="0" err="1" smtClean="0"/>
              <a:t>INJE</a:t>
            </a:r>
            <a:endParaRPr lang="hr-HR" sz="2800" dirty="0"/>
          </a:p>
        </p:txBody>
      </p:sp>
      <p:sp>
        <p:nvSpPr>
          <p:cNvPr id="3" name="Content Placeholder 2"/>
          <p:cNvSpPr>
            <a:spLocks noGrp="1"/>
          </p:cNvSpPr>
          <p:nvPr>
            <p:ph idx="1"/>
          </p:nvPr>
        </p:nvSpPr>
        <p:spPr>
          <a:xfrm>
            <a:off x="457200" y="1340769"/>
            <a:ext cx="8229600" cy="4785395"/>
          </a:xfrm>
        </p:spPr>
        <p:txBody>
          <a:bodyPr>
            <a:normAutofit fontScale="85000" lnSpcReduction="10000"/>
          </a:bodyPr>
          <a:lstStyle/>
          <a:p>
            <a:r>
              <a:rPr lang="sl-SI" dirty="0" smtClean="0"/>
              <a:t>Biti empatičen pomeni biti ob žrtvi in ne biti namesto nje.</a:t>
            </a:r>
          </a:p>
          <a:p>
            <a:r>
              <a:rPr lang="sl-SI" dirty="0" smtClean="0"/>
              <a:t>Upoštevajte, da vsaka oseba počne najboljše, kar v danem trenutku zmore.</a:t>
            </a:r>
          </a:p>
          <a:p>
            <a:r>
              <a:rPr lang="sl-SI" dirty="0" smtClean="0"/>
              <a:t>Sprejmite žrtev z vsemi njenimi potrebami.</a:t>
            </a:r>
          </a:p>
          <a:p>
            <a:r>
              <a:rPr lang="sl-SI" dirty="0" smtClean="0"/>
              <a:t>Ravnajte spoštljivo, strokovno, sočutno in brez diskriminiranja.</a:t>
            </a:r>
          </a:p>
          <a:p>
            <a:r>
              <a:rPr lang="sl-SI" dirty="0" smtClean="0"/>
              <a:t>Upoštevajte telesno, duševno in moralno integriteto ter dostojanstvo žrtve.</a:t>
            </a:r>
          </a:p>
          <a:p>
            <a:r>
              <a:rPr lang="sl-SI" dirty="0" smtClean="0"/>
              <a:t>Krepiti moč pomeni predati žrtvi nadzor in ji omogočiti, da same odločajo, sprejemajo odločitve in ukrepajo.</a:t>
            </a:r>
          </a:p>
        </p:txBody>
      </p:sp>
    </p:spTree>
    <p:extLst>
      <p:ext uri="{BB962C8B-B14F-4D97-AF65-F5344CB8AC3E}">
        <p14:creationId xmlns:p14="http://schemas.microsoft.com/office/powerpoint/2010/main" val="3868538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p:cNvSpPr>
            <a:spLocks noGrp="1"/>
          </p:cNvSpPr>
          <p:nvPr>
            <p:ph type="title"/>
          </p:nvPr>
        </p:nvSpPr>
        <p:spPr>
          <a:xfrm>
            <a:off x="444500" y="274638"/>
            <a:ext cx="8396288" cy="1090612"/>
          </a:xfrm>
        </p:spPr>
        <p:txBody>
          <a:bodyPr>
            <a:normAutofit fontScale="90000"/>
          </a:bodyPr>
          <a:lstStyle/>
          <a:p>
            <a:pPr algn="ctr" eaLnBrk="1" hangingPunct="1"/>
            <a:r>
              <a:rPr lang="hr-HR" sz="3600" dirty="0" smtClean="0">
                <a:latin typeface="Arial" charset="0"/>
                <a:ea typeface="ＭＳ Ｐゴシック" pitchFamily="34" charset="-128"/>
                <a:cs typeface="Arial" charset="0"/>
              </a:rPr>
              <a:t>Kako </a:t>
            </a:r>
            <a:r>
              <a:rPr lang="hr-HR" sz="3600" dirty="0" err="1" smtClean="0">
                <a:latin typeface="Arial" charset="0"/>
                <a:ea typeface="ＭＳ Ｐゴシック" pitchFamily="34" charset="-128"/>
                <a:cs typeface="Arial" charset="0"/>
              </a:rPr>
              <a:t>pristopiti</a:t>
            </a:r>
            <a:r>
              <a:rPr lang="hr-HR" sz="3600" dirty="0" smtClean="0">
                <a:latin typeface="Arial" charset="0"/>
                <a:ea typeface="ＭＳ Ｐゴシック" pitchFamily="34" charset="-128"/>
                <a:cs typeface="Arial" charset="0"/>
              </a:rPr>
              <a:t> k </a:t>
            </a:r>
            <a:r>
              <a:rPr lang="hr-HR" sz="3600" dirty="0" err="1" smtClean="0">
                <a:latin typeface="Arial" charset="0"/>
                <a:ea typeface="ＭＳ Ｐゴシック" pitchFamily="34" charset="-128"/>
                <a:cs typeface="Arial" charset="0"/>
              </a:rPr>
              <a:t>žrtvam</a:t>
            </a:r>
            <a:r>
              <a:rPr lang="hr-HR" sz="3600" dirty="0" smtClean="0">
                <a:latin typeface="Arial" charset="0"/>
                <a:ea typeface="ＭＳ Ｐゴシック" pitchFamily="34" charset="-128"/>
                <a:cs typeface="Arial" charset="0"/>
              </a:rPr>
              <a:t>/</a:t>
            </a:r>
            <a:r>
              <a:rPr lang="hr-HR" sz="3600" dirty="0" err="1" smtClean="0">
                <a:latin typeface="Arial" charset="0"/>
                <a:ea typeface="ＭＳ Ｐゴシック" pitchFamily="34" charset="-128"/>
                <a:cs typeface="Arial" charset="0"/>
              </a:rPr>
              <a:t>osebam</a:t>
            </a:r>
            <a:r>
              <a:rPr lang="hr-HR" sz="3600" dirty="0" smtClean="0">
                <a:latin typeface="Arial" charset="0"/>
                <a:ea typeface="ＭＳ Ｐゴシック" pitchFamily="34" charset="-128"/>
                <a:cs typeface="Arial" charset="0"/>
              </a:rPr>
              <a:t>, </a:t>
            </a:r>
            <a:r>
              <a:rPr lang="hr-HR" sz="3600" dirty="0" err="1" smtClean="0">
                <a:latin typeface="Arial" charset="0"/>
                <a:ea typeface="ＭＳ Ｐゴシック" pitchFamily="34" charset="-128"/>
                <a:cs typeface="Arial" charset="0"/>
              </a:rPr>
              <a:t>ki</a:t>
            </a:r>
            <a:r>
              <a:rPr lang="hr-HR" sz="3600" dirty="0" smtClean="0">
                <a:latin typeface="Arial" charset="0"/>
                <a:ea typeface="ＭＳ Ｐゴシック" pitchFamily="34" charset="-128"/>
                <a:cs typeface="Arial" charset="0"/>
              </a:rPr>
              <a:t> </a:t>
            </a:r>
            <a:r>
              <a:rPr lang="hr-HR" sz="3600" dirty="0" err="1" smtClean="0">
                <a:latin typeface="Arial" charset="0"/>
                <a:ea typeface="ＭＳ Ｐゴシック" pitchFamily="34" charset="-128"/>
                <a:cs typeface="Arial" charset="0"/>
              </a:rPr>
              <a:t>so</a:t>
            </a:r>
            <a:r>
              <a:rPr lang="hr-HR" sz="3600" dirty="0" smtClean="0">
                <a:latin typeface="Arial" charset="0"/>
                <a:ea typeface="ＭＳ Ｐゴシック" pitchFamily="34" charset="-128"/>
                <a:cs typeface="Arial" charset="0"/>
              </a:rPr>
              <a:t> </a:t>
            </a:r>
            <a:r>
              <a:rPr lang="hr-HR" sz="3600" dirty="0" err="1" smtClean="0">
                <a:latin typeface="Arial" charset="0"/>
                <a:ea typeface="ＭＳ Ｐゴシック" pitchFamily="34" charset="-128"/>
                <a:cs typeface="Arial" charset="0"/>
              </a:rPr>
              <a:t>preživele</a:t>
            </a:r>
            <a:r>
              <a:rPr lang="hr-HR" sz="3600" dirty="0" smtClean="0">
                <a:latin typeface="Arial" charset="0"/>
                <a:ea typeface="ＭＳ Ｐゴシック" pitchFamily="34" charset="-128"/>
                <a:cs typeface="Arial" charset="0"/>
              </a:rPr>
              <a:t> nasilje</a:t>
            </a:r>
            <a:endParaRPr lang="fr-FR" sz="3600" dirty="0" smtClean="0">
              <a:latin typeface="Arial" charset="0"/>
              <a:ea typeface="ＭＳ Ｐゴシック" pitchFamily="34" charset="-128"/>
              <a:cs typeface="Arial" charset="0"/>
            </a:endParaRPr>
          </a:p>
        </p:txBody>
      </p:sp>
      <p:sp>
        <p:nvSpPr>
          <p:cNvPr id="8195" name="Content Placeholder 2"/>
          <p:cNvSpPr txBox="1">
            <a:spLocks/>
          </p:cNvSpPr>
          <p:nvPr/>
        </p:nvSpPr>
        <p:spPr bwMode="auto">
          <a:xfrm>
            <a:off x="1016001" y="1365251"/>
            <a:ext cx="7056439" cy="407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lnSpc>
                <a:spcPct val="90000"/>
              </a:lnSpc>
              <a:spcBef>
                <a:spcPct val="20000"/>
              </a:spcBef>
              <a:buClr>
                <a:schemeClr val="tx2"/>
              </a:buClr>
            </a:pPr>
            <a:endParaRPr lang="en-US" sz="2700" dirty="0">
              <a:cs typeface="Arial" charset="0"/>
            </a:endParaRPr>
          </a:p>
        </p:txBody>
      </p:sp>
      <p:grpSp>
        <p:nvGrpSpPr>
          <p:cNvPr id="8196" name="Group 25"/>
          <p:cNvGrpSpPr>
            <a:grpSpLocks/>
          </p:cNvGrpSpPr>
          <p:nvPr/>
        </p:nvGrpSpPr>
        <p:grpSpPr bwMode="auto">
          <a:xfrm>
            <a:off x="3964238" y="4165342"/>
            <a:ext cx="2126935" cy="1196745"/>
            <a:chOff x="78038" y="73255"/>
            <a:chExt cx="2126933" cy="1196745"/>
          </a:xfrm>
        </p:grpSpPr>
        <p:sp>
          <p:nvSpPr>
            <p:cNvPr id="5" name="Rectangle 4"/>
            <p:cNvSpPr/>
            <p:nvPr/>
          </p:nvSpPr>
          <p:spPr>
            <a:xfrm>
              <a:off x="78038" y="127000"/>
              <a:ext cx="1961392" cy="1143000"/>
            </a:xfrm>
            <a:prstGeom prst="rect">
              <a:avLst/>
            </a:prstGeom>
            <a:solidFill>
              <a:srgbClr val="FF0000">
                <a:alpha val="53000"/>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 name="Rectangle 5"/>
            <p:cNvSpPr/>
            <p:nvPr/>
          </p:nvSpPr>
          <p:spPr>
            <a:xfrm>
              <a:off x="212470" y="73255"/>
              <a:ext cx="1992501" cy="1143000"/>
            </a:xfrm>
            <a:prstGeom prst="rect">
              <a:avLst/>
            </a:prstGeom>
          </p:spPr>
          <p:style>
            <a:lnRef idx="0">
              <a:scrgbClr r="0" g="0" b="0"/>
            </a:lnRef>
            <a:fillRef idx="0">
              <a:scrgbClr r="0" g="0" b="0"/>
            </a:fillRef>
            <a:effectRef idx="0">
              <a:scrgbClr r="0" g="0" b="0"/>
            </a:effectRef>
            <a:fontRef idx="minor">
              <a:schemeClr val="lt1"/>
            </a:fontRef>
          </p:style>
          <p:txBody>
            <a:bodyPr lIns="76200" tIns="76200" rIns="76200" bIns="76200" anchor="ctr"/>
            <a:lstStyle/>
            <a:p>
              <a:pPr algn="ctr">
                <a:spcAft>
                  <a:spcPct val="35000"/>
                </a:spcAft>
                <a:defRPr/>
              </a:pPr>
              <a:r>
                <a:rPr lang="sl-SI" dirty="0" smtClean="0">
                  <a:solidFill>
                    <a:srgbClr val="FFFFFF"/>
                  </a:solidFill>
                  <a:cs typeface="Arial" charset="0"/>
                </a:rPr>
                <a:t>INFORMACIJE</a:t>
              </a:r>
            </a:p>
            <a:p>
              <a:pPr algn="ctr">
                <a:spcAft>
                  <a:spcPct val="35000"/>
                </a:spcAft>
                <a:defRPr/>
              </a:pPr>
              <a:r>
                <a:rPr lang="sl-SI" dirty="0" smtClean="0">
                  <a:solidFill>
                    <a:srgbClr val="FFFFFF"/>
                  </a:solidFill>
                  <a:cs typeface="Arial" charset="0"/>
                </a:rPr>
                <a:t>O</a:t>
              </a:r>
            </a:p>
            <a:p>
              <a:pPr algn="ctr">
                <a:spcAft>
                  <a:spcPct val="35000"/>
                </a:spcAft>
                <a:defRPr/>
              </a:pPr>
              <a:r>
                <a:rPr lang="sl-SI" dirty="0" smtClean="0">
                  <a:solidFill>
                    <a:srgbClr val="FFFFFF"/>
                  </a:solidFill>
                  <a:cs typeface="Arial" charset="0"/>
                </a:rPr>
                <a:t>POSTOPKU</a:t>
              </a:r>
              <a:endParaRPr lang="en-US" dirty="0">
                <a:solidFill>
                  <a:srgbClr val="FFFFFF"/>
                </a:solidFill>
                <a:cs typeface="Arial" charset="0"/>
              </a:endParaRPr>
            </a:p>
          </p:txBody>
        </p:sp>
      </p:grpSp>
      <p:grpSp>
        <p:nvGrpSpPr>
          <p:cNvPr id="2" name="Group 1"/>
          <p:cNvGrpSpPr/>
          <p:nvPr/>
        </p:nvGrpSpPr>
        <p:grpSpPr>
          <a:xfrm>
            <a:off x="1954686" y="1343394"/>
            <a:ext cx="5980497" cy="4018693"/>
            <a:chOff x="1858577" y="1371616"/>
            <a:chExt cx="5980497" cy="4018693"/>
          </a:xfrm>
        </p:grpSpPr>
        <p:sp>
          <p:nvSpPr>
            <p:cNvPr id="3" name="Freeform 2"/>
            <p:cNvSpPr/>
            <p:nvPr/>
          </p:nvSpPr>
          <p:spPr>
            <a:xfrm>
              <a:off x="1858577" y="1375057"/>
              <a:ext cx="1899046" cy="1139428"/>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rgbClr val="7030A0">
                <a:alpha val="53000"/>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r-HR" sz="2000" dirty="0" err="1" smtClean="0">
                  <a:solidFill>
                    <a:schemeClr val="tx1"/>
                  </a:solidFill>
                  <a:latin typeface="Arial" panose="020B0604020202020204" pitchFamily="34" charset="0"/>
                  <a:cs typeface="Arial" panose="020B0604020202020204" pitchFamily="34" charset="0"/>
                </a:rPr>
                <a:t>VARNOST</a:t>
              </a:r>
              <a:r>
                <a:rPr lang="en-US" sz="2000" kern="1200" dirty="0" smtClean="0">
                  <a:solidFill>
                    <a:schemeClr val="tx1"/>
                  </a:solidFill>
                  <a:latin typeface="Arial" panose="020B0604020202020204" pitchFamily="34" charset="0"/>
                  <a:cs typeface="Arial" panose="020B0604020202020204" pitchFamily="34" charset="0"/>
                </a:rPr>
                <a:t> </a:t>
              </a:r>
            </a:p>
            <a:p>
              <a:pPr lvl="0" algn="ctr" defTabSz="800100">
                <a:spcBef>
                  <a:spcPct val="0"/>
                </a:spcBef>
                <a:spcAft>
                  <a:spcPct val="35000"/>
                </a:spcAft>
              </a:pPr>
              <a:endParaRPr lang="en-US" kern="1200" dirty="0">
                <a:latin typeface="Arial" panose="020B0604020202020204" pitchFamily="34" charset="0"/>
                <a:cs typeface="Arial" panose="020B0604020202020204" pitchFamily="34" charset="0"/>
              </a:endParaRPr>
            </a:p>
          </p:txBody>
        </p:sp>
        <p:sp>
          <p:nvSpPr>
            <p:cNvPr id="4" name="Freeform 3"/>
            <p:cNvSpPr/>
            <p:nvPr/>
          </p:nvSpPr>
          <p:spPr>
            <a:xfrm>
              <a:off x="3826710" y="1371616"/>
              <a:ext cx="2113317" cy="1139428"/>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chemeClr val="bg1">
                <a:lumMod val="75000"/>
              </a:schemeClr>
            </a:solidFill>
            <a:ln>
              <a:solidFill>
                <a:schemeClr val="bg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r-HR" sz="2000" dirty="0" smtClean="0">
                  <a:solidFill>
                    <a:schemeClr val="tx1"/>
                  </a:solidFill>
                </a:rPr>
                <a:t>KOMUNIKACIJA</a:t>
              </a:r>
              <a:endParaRPr lang="en-US" sz="2000" kern="1200" dirty="0">
                <a:solidFill>
                  <a:schemeClr val="tx1"/>
                </a:solidFill>
              </a:endParaRPr>
            </a:p>
          </p:txBody>
        </p:sp>
        <p:sp>
          <p:nvSpPr>
            <p:cNvPr id="10" name="Freeform 9"/>
            <p:cNvSpPr/>
            <p:nvPr/>
          </p:nvSpPr>
          <p:spPr>
            <a:xfrm>
              <a:off x="5953644" y="1375058"/>
              <a:ext cx="1870210" cy="1139427"/>
            </a:xfrm>
            <a:custGeom>
              <a:avLst/>
              <a:gdLst>
                <a:gd name="connsiteX0" fmla="*/ 0 w 1871814"/>
                <a:gd name="connsiteY0" fmla="*/ 0 h 1108629"/>
                <a:gd name="connsiteX1" fmla="*/ 1871814 w 1871814"/>
                <a:gd name="connsiteY1" fmla="*/ 0 h 1108629"/>
                <a:gd name="connsiteX2" fmla="*/ 1871814 w 1871814"/>
                <a:gd name="connsiteY2" fmla="*/ 1108629 h 1108629"/>
                <a:gd name="connsiteX3" fmla="*/ 0 w 1871814"/>
                <a:gd name="connsiteY3" fmla="*/ 1108629 h 1108629"/>
                <a:gd name="connsiteX4" fmla="*/ 0 w 1871814"/>
                <a:gd name="connsiteY4" fmla="*/ 0 h 11086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1814" h="1108629">
                  <a:moveTo>
                    <a:pt x="0" y="0"/>
                  </a:moveTo>
                  <a:lnTo>
                    <a:pt x="1871814" y="0"/>
                  </a:lnTo>
                  <a:lnTo>
                    <a:pt x="1871814" y="1108629"/>
                  </a:lnTo>
                  <a:lnTo>
                    <a:pt x="0" y="1108629"/>
                  </a:lnTo>
                  <a:lnTo>
                    <a:pt x="0" y="0"/>
                  </a:lnTo>
                  <a:close/>
                </a:path>
              </a:pathLst>
            </a:custGeom>
            <a:solidFill>
              <a:srgbClr val="92D050">
                <a:alpha val="53000"/>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r-HR" sz="2000" dirty="0" err="1" smtClean="0">
                  <a:solidFill>
                    <a:schemeClr val="tx1"/>
                  </a:solidFill>
                </a:rPr>
                <a:t>POSLEDICE</a:t>
              </a:r>
              <a:r>
                <a:rPr lang="hr-HR" sz="2000" dirty="0" smtClean="0">
                  <a:solidFill>
                    <a:schemeClr val="tx1"/>
                  </a:solidFill>
                </a:rPr>
                <a:t> </a:t>
              </a:r>
              <a:r>
                <a:rPr lang="hr-HR" sz="2000" dirty="0" err="1" smtClean="0">
                  <a:solidFill>
                    <a:schemeClr val="tx1"/>
                  </a:solidFill>
                </a:rPr>
                <a:t>TRAVME</a:t>
              </a:r>
              <a:endParaRPr lang="en-US" sz="2000" kern="1200" dirty="0" smtClean="0">
                <a:solidFill>
                  <a:schemeClr val="tx1"/>
                </a:solidFill>
              </a:endParaRPr>
            </a:p>
            <a:p>
              <a:pPr lvl="0" algn="ctr" defTabSz="1200150">
                <a:spcBef>
                  <a:spcPct val="0"/>
                </a:spcBef>
                <a:spcAft>
                  <a:spcPct val="35000"/>
                </a:spcAft>
              </a:pPr>
              <a:endParaRPr lang="en-US" sz="2000" kern="1200" dirty="0">
                <a:solidFill>
                  <a:schemeClr val="tx1"/>
                </a:solidFill>
              </a:endParaRPr>
            </a:p>
          </p:txBody>
        </p:sp>
        <p:sp>
          <p:nvSpPr>
            <p:cNvPr id="11" name="Freeform 10"/>
            <p:cNvSpPr/>
            <p:nvPr/>
          </p:nvSpPr>
          <p:spPr>
            <a:xfrm>
              <a:off x="1858577" y="2833885"/>
              <a:ext cx="1814782" cy="1076994"/>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chemeClr val="bg1">
                <a:lumMod val="75000"/>
              </a:schemeClr>
            </a:solidFill>
            <a:ln>
              <a:solidFill>
                <a:schemeClr val="bg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28600" tIns="228600" rIns="228600" bIns="228600" numCol="1" spcCol="1270" anchor="ctr" anchorCtr="0">
              <a:noAutofit/>
            </a:bodyPr>
            <a:lstStyle/>
            <a:p>
              <a:pPr marL="0" marR="0" lvl="2" indent="0" algn="ctr" defTabSz="914400" eaLnBrk="1" fontAlgn="auto" latinLnBrk="0" hangingPunct="1">
                <a:lnSpc>
                  <a:spcPct val="100000"/>
                </a:lnSpc>
                <a:spcBef>
                  <a:spcPct val="0"/>
                </a:spcBef>
                <a:spcAft>
                  <a:spcPts val="0"/>
                </a:spcAft>
                <a:buClrTx/>
                <a:buSzTx/>
                <a:buFontTx/>
                <a:buNone/>
                <a:tabLst/>
                <a:defRPr/>
              </a:pPr>
              <a:r>
                <a:rPr lang="hr-HR" sz="2000" dirty="0" smtClean="0">
                  <a:latin typeface="Arial" panose="020B0604020202020204" pitchFamily="34" charset="0"/>
                  <a:cs typeface="Arial" panose="020B0604020202020204" pitchFamily="34" charset="0"/>
                </a:rPr>
                <a:t>KRITIČNI </a:t>
              </a:r>
              <a:r>
                <a:rPr lang="hr-HR" sz="2000" dirty="0" err="1" smtClean="0">
                  <a:latin typeface="Arial" panose="020B0604020202020204" pitchFamily="34" charset="0"/>
                  <a:cs typeface="Arial" panose="020B0604020202020204" pitchFamily="34" charset="0"/>
                </a:rPr>
                <a:t>DOGODEK</a:t>
              </a:r>
              <a:endParaRPr lang="en-US" sz="2000" kern="1200" dirty="0">
                <a:latin typeface="Arial" panose="020B0604020202020204" pitchFamily="34" charset="0"/>
                <a:cs typeface="Arial" panose="020B0604020202020204" pitchFamily="34" charset="0"/>
              </a:endParaRPr>
            </a:p>
          </p:txBody>
        </p:sp>
        <p:sp>
          <p:nvSpPr>
            <p:cNvPr id="12" name="Freeform 11"/>
            <p:cNvSpPr/>
            <p:nvPr/>
          </p:nvSpPr>
          <p:spPr>
            <a:xfrm>
              <a:off x="3826711" y="2833884"/>
              <a:ext cx="1961392" cy="1126769"/>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chemeClr val="accent3">
                <a:alpha val="53000"/>
              </a:scheme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lvl="0" algn="ctr" defTabSz="1200150">
                <a:lnSpc>
                  <a:spcPct val="90000"/>
                </a:lnSpc>
                <a:spcBef>
                  <a:spcPct val="0"/>
                </a:spcBef>
                <a:spcAft>
                  <a:spcPct val="35000"/>
                </a:spcAft>
              </a:pPr>
              <a:r>
                <a:rPr lang="hr-HR" sz="2000" kern="1200" dirty="0" smtClean="0">
                  <a:solidFill>
                    <a:schemeClr val="tx1"/>
                  </a:solidFill>
                  <a:latin typeface="Arial" panose="020B0604020202020204" pitchFamily="34" charset="0"/>
                  <a:cs typeface="Arial" panose="020B0604020202020204" pitchFamily="34" charset="0"/>
                </a:rPr>
                <a:t>STATUS</a:t>
              </a:r>
            </a:p>
            <a:p>
              <a:pPr lvl="0" algn="ctr" defTabSz="1200150">
                <a:lnSpc>
                  <a:spcPct val="90000"/>
                </a:lnSpc>
                <a:spcBef>
                  <a:spcPct val="0"/>
                </a:spcBef>
                <a:spcAft>
                  <a:spcPct val="35000"/>
                </a:spcAft>
              </a:pPr>
              <a:r>
                <a:rPr lang="hr-HR" sz="2000" dirty="0" smtClean="0">
                  <a:solidFill>
                    <a:schemeClr val="tx1"/>
                  </a:solidFill>
                  <a:latin typeface="Arial" panose="020B0604020202020204" pitchFamily="34" charset="0"/>
                  <a:cs typeface="Arial" panose="020B0604020202020204" pitchFamily="34" charset="0"/>
                </a:rPr>
                <a:t>ŽRTVE</a:t>
              </a:r>
              <a:endParaRPr lang="en-US" sz="2000" kern="1200" dirty="0">
                <a:solidFill>
                  <a:schemeClr val="tx1"/>
                </a:solidFill>
                <a:latin typeface="Arial" panose="020B0604020202020204" pitchFamily="34" charset="0"/>
                <a:cs typeface="Arial" panose="020B0604020202020204" pitchFamily="34" charset="0"/>
              </a:endParaRPr>
            </a:p>
          </p:txBody>
        </p:sp>
        <p:sp>
          <p:nvSpPr>
            <p:cNvPr id="13" name="Freeform 12"/>
            <p:cNvSpPr/>
            <p:nvPr/>
          </p:nvSpPr>
          <p:spPr>
            <a:xfrm>
              <a:off x="5940028" y="2833885"/>
              <a:ext cx="1899046" cy="1139428"/>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rgbClr val="00B0F0">
                <a:alpha val="53000"/>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r-HR" sz="2000" dirty="0" err="1" smtClean="0">
                  <a:latin typeface="Arial" panose="020B0604020202020204" pitchFamily="34" charset="0"/>
                  <a:cs typeface="Arial" panose="020B0604020202020204" pitchFamily="34" charset="0"/>
                </a:rPr>
                <a:t>OSEBNI</a:t>
              </a:r>
              <a:endParaRPr lang="hr-HR" sz="2000" dirty="0" smtClean="0">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hr-HR" sz="2000" kern="1200" dirty="0" err="1" smtClean="0">
                  <a:latin typeface="Arial" panose="020B0604020202020204" pitchFamily="34" charset="0"/>
                  <a:cs typeface="Arial" panose="020B0604020202020204" pitchFamily="34" charset="0"/>
                </a:rPr>
                <a:t>DEJAVNIKI</a:t>
              </a:r>
              <a:endParaRPr lang="en-US" sz="2000" kern="1200" dirty="0">
                <a:latin typeface="Arial" panose="020B0604020202020204" pitchFamily="34" charset="0"/>
                <a:cs typeface="Arial" panose="020B0604020202020204" pitchFamily="34" charset="0"/>
              </a:endParaRPr>
            </a:p>
          </p:txBody>
        </p:sp>
        <p:sp>
          <p:nvSpPr>
            <p:cNvPr id="14" name="Freeform 13"/>
            <p:cNvSpPr/>
            <p:nvPr/>
          </p:nvSpPr>
          <p:spPr>
            <a:xfrm>
              <a:off x="1858577" y="4250881"/>
              <a:ext cx="1899046" cy="1139428"/>
            </a:xfrm>
            <a:custGeom>
              <a:avLst/>
              <a:gdLst>
                <a:gd name="connsiteX0" fmla="*/ 0 w 1899046"/>
                <a:gd name="connsiteY0" fmla="*/ 0 h 1139428"/>
                <a:gd name="connsiteX1" fmla="*/ 1899046 w 1899046"/>
                <a:gd name="connsiteY1" fmla="*/ 0 h 1139428"/>
                <a:gd name="connsiteX2" fmla="*/ 1899046 w 1899046"/>
                <a:gd name="connsiteY2" fmla="*/ 1139428 h 1139428"/>
                <a:gd name="connsiteX3" fmla="*/ 0 w 1899046"/>
                <a:gd name="connsiteY3" fmla="*/ 1139428 h 1139428"/>
                <a:gd name="connsiteX4" fmla="*/ 0 w 1899046"/>
                <a:gd name="connsiteY4" fmla="*/ 0 h 113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9046" h="1139428">
                  <a:moveTo>
                    <a:pt x="0" y="0"/>
                  </a:moveTo>
                  <a:lnTo>
                    <a:pt x="1899046" y="0"/>
                  </a:lnTo>
                  <a:lnTo>
                    <a:pt x="1899046" y="1139428"/>
                  </a:lnTo>
                  <a:lnTo>
                    <a:pt x="0" y="1139428"/>
                  </a:lnTo>
                  <a:lnTo>
                    <a:pt x="0" y="0"/>
                  </a:lnTo>
                  <a:close/>
                </a:path>
              </a:pathLst>
            </a:custGeom>
            <a:solidFill>
              <a:srgbClr val="00B050">
                <a:alpha val="53000"/>
              </a:srgbClr>
            </a:solidFill>
            <a:ln>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sl-SI" sz="2000" kern="1200" dirty="0" smtClean="0">
                  <a:solidFill>
                    <a:schemeClr val="tx1"/>
                  </a:solidFill>
                  <a:latin typeface="Arial" panose="020B0604020202020204" pitchFamily="34" charset="0"/>
                  <a:cs typeface="Arial" panose="020B0604020202020204" pitchFamily="34" charset="0"/>
                </a:rPr>
                <a:t>ZAVESTNA PRIVOLITEV</a:t>
              </a:r>
              <a:endParaRPr lang="en-US" sz="2000" kern="1200" dirty="0">
                <a:solidFill>
                  <a:schemeClr val="tx1"/>
                </a:solidFill>
                <a:latin typeface="Arial" panose="020B0604020202020204" pitchFamily="34" charset="0"/>
                <a:cs typeface="Arial" panose="020B0604020202020204" pitchFamily="34" charset="0"/>
              </a:endParaRPr>
            </a:p>
          </p:txBody>
        </p:sp>
        <p:sp>
          <p:nvSpPr>
            <p:cNvPr id="15" name="Freeform 14"/>
            <p:cNvSpPr/>
            <p:nvPr/>
          </p:nvSpPr>
          <p:spPr>
            <a:xfrm rot="1309816" flipH="1">
              <a:off x="5771729" y="4251655"/>
              <a:ext cx="1944965" cy="951418"/>
            </a:xfrm>
            <a:custGeom>
              <a:avLst/>
              <a:gdLst>
                <a:gd name="connsiteX0" fmla="*/ 0 w 1944965"/>
                <a:gd name="connsiteY0" fmla="*/ 0 h 1017965"/>
                <a:gd name="connsiteX1" fmla="*/ 1944965 w 1944965"/>
                <a:gd name="connsiteY1" fmla="*/ 0 h 1017965"/>
                <a:gd name="connsiteX2" fmla="*/ 1944965 w 1944965"/>
                <a:gd name="connsiteY2" fmla="*/ 1017965 h 1017965"/>
                <a:gd name="connsiteX3" fmla="*/ 0 w 1944965"/>
                <a:gd name="connsiteY3" fmla="*/ 1017965 h 1017965"/>
                <a:gd name="connsiteX4" fmla="*/ 0 w 1944965"/>
                <a:gd name="connsiteY4" fmla="*/ 0 h 1017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4965" h="1017965">
                  <a:moveTo>
                    <a:pt x="0" y="0"/>
                  </a:moveTo>
                  <a:lnTo>
                    <a:pt x="1944965" y="0"/>
                  </a:lnTo>
                  <a:lnTo>
                    <a:pt x="1944965" y="1017965"/>
                  </a:lnTo>
                  <a:lnTo>
                    <a:pt x="0" y="1017965"/>
                  </a:lnTo>
                  <a:lnTo>
                    <a:pt x="0" y="0"/>
                  </a:lnTo>
                  <a:close/>
                </a:path>
              </a:pathLst>
            </a:custGeom>
            <a:solidFill>
              <a:schemeClr val="bg1">
                <a:lumMod val="75000"/>
              </a:schemeClr>
            </a:solidFill>
            <a:ln>
              <a:solidFill>
                <a:schemeClr val="bg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28599" tIns="228600" rIns="228600" bIns="228599"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hr-HR" sz="2000" dirty="0" err="1" smtClean="0">
                  <a:solidFill>
                    <a:schemeClr val="tx1"/>
                  </a:solidFill>
                  <a:latin typeface="Arial" panose="020B0604020202020204" pitchFamily="34" charset="0"/>
                  <a:cs typeface="Arial" panose="020B0604020202020204" pitchFamily="34" charset="0"/>
                </a:rPr>
                <a:t>MOŽNE</a:t>
              </a:r>
              <a:r>
                <a:rPr lang="hr-HR" sz="2000" dirty="0" smtClean="0">
                  <a:solidFill>
                    <a:schemeClr val="tx1"/>
                  </a:solidFill>
                  <a:latin typeface="Arial" panose="020B0604020202020204" pitchFamily="34" charset="0"/>
                  <a:cs typeface="Arial" panose="020B0604020202020204" pitchFamily="34" charset="0"/>
                </a:rPr>
                <a:t> OBLIKE</a:t>
              </a:r>
            </a:p>
            <a:p>
              <a:pPr marL="0" marR="0" lvl="0" indent="0" algn="ctr" defTabSz="914400" eaLnBrk="1" fontAlgn="auto" latinLnBrk="0" hangingPunct="1">
                <a:lnSpc>
                  <a:spcPct val="100000"/>
                </a:lnSpc>
                <a:spcBef>
                  <a:spcPct val="0"/>
                </a:spcBef>
                <a:spcAft>
                  <a:spcPts val="0"/>
                </a:spcAft>
                <a:buClrTx/>
                <a:buSzTx/>
                <a:buFontTx/>
                <a:buNone/>
                <a:tabLst/>
                <a:defRPr/>
              </a:pPr>
              <a:r>
                <a:rPr lang="hr-HR" sz="2000" kern="1200" dirty="0" err="1" smtClean="0">
                  <a:solidFill>
                    <a:schemeClr val="tx1"/>
                  </a:solidFill>
                  <a:latin typeface="Arial" panose="020B0604020202020204" pitchFamily="34" charset="0"/>
                  <a:cs typeface="Arial" panose="020B0604020202020204" pitchFamily="34" charset="0"/>
                </a:rPr>
                <a:t>PODPORE</a:t>
              </a:r>
              <a:endParaRPr lang="en-US" sz="2000" kern="1200" dirty="0" smtClean="0">
                <a:solidFill>
                  <a:schemeClr val="tx1"/>
                </a:solidFill>
                <a:latin typeface="Arial" panose="020B0604020202020204" pitchFamily="34" charset="0"/>
                <a:cs typeface="Arial" panose="020B0604020202020204" pitchFamily="34" charset="0"/>
              </a:endParaRPr>
            </a:p>
            <a:p>
              <a:pPr lvl="0" algn="ctr" defTabSz="1200150">
                <a:spcBef>
                  <a:spcPct val="0"/>
                </a:spcBef>
                <a:spcAft>
                  <a:spcPct val="35000"/>
                </a:spcAft>
              </a:pPr>
              <a:endParaRPr lang="en-US" kern="1200" dirty="0"/>
            </a:p>
          </p:txBody>
        </p:sp>
      </p:grpSp>
      <p:sp>
        <p:nvSpPr>
          <p:cNvPr id="9" name="Right Arrow 8"/>
          <p:cNvSpPr/>
          <p:nvPr/>
        </p:nvSpPr>
        <p:spPr>
          <a:xfrm>
            <a:off x="7026278" y="4767728"/>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Right Arrow 16"/>
          <p:cNvSpPr/>
          <p:nvPr/>
        </p:nvSpPr>
        <p:spPr>
          <a:xfrm>
            <a:off x="7049138" y="4813447"/>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669263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idx="4294967295"/>
          </p:nvPr>
        </p:nvSpPr>
        <p:spPr>
          <a:xfrm>
            <a:off x="683568" y="188642"/>
            <a:ext cx="8229600" cy="648071"/>
          </a:xfrm>
          <a:noFill/>
        </p:spPr>
        <p:txBody>
          <a:bodyPr/>
          <a:lstStyle/>
          <a:p>
            <a:pPr algn="l" eaLnBrk="1" hangingPunct="1">
              <a:defRPr/>
            </a:pPr>
            <a:r>
              <a:rPr lang="hr-HR" altLang="x-none" sz="2800" dirty="0" err="1" smtClean="0">
                <a:cs typeface="Arial" charset="0"/>
              </a:rPr>
              <a:t>NEKATERA</a:t>
            </a:r>
            <a:r>
              <a:rPr lang="hr-HR" altLang="x-none" sz="2800" dirty="0" smtClean="0">
                <a:cs typeface="Arial" charset="0"/>
              </a:rPr>
              <a:t> NAČELA</a:t>
            </a:r>
            <a:endParaRPr lang="en-US" altLang="x-none" sz="2800" dirty="0" smtClean="0">
              <a:latin typeface="+mj-lt"/>
              <a:cs typeface="Arial" charset="0"/>
            </a:endParaRPr>
          </a:p>
        </p:txBody>
      </p:sp>
      <p:sp>
        <p:nvSpPr>
          <p:cNvPr id="142339" name="Content Placeholder 2"/>
          <p:cNvSpPr>
            <a:spLocks noGrp="1"/>
          </p:cNvSpPr>
          <p:nvPr>
            <p:ph idx="4294967295"/>
          </p:nvPr>
        </p:nvSpPr>
        <p:spPr>
          <a:xfrm>
            <a:off x="683570" y="836713"/>
            <a:ext cx="8207375" cy="5544939"/>
          </a:xfrm>
          <a:noFill/>
        </p:spPr>
        <p:txBody>
          <a:bodyPr>
            <a:normAutofit fontScale="92500"/>
          </a:bodyPr>
          <a:lstStyle/>
          <a:p>
            <a:pPr>
              <a:buFont typeface="Courier New" panose="02070309020205020404" pitchFamily="49" charset="0"/>
              <a:buChar char="o"/>
              <a:defRPr/>
            </a:pPr>
            <a:r>
              <a:rPr lang="sl-SI" altLang="x-none" sz="2400" b="1" dirty="0" smtClean="0">
                <a:latin typeface="Calibri" pitchFamily="34" charset="0"/>
                <a:cs typeface="Arial" charset="0"/>
              </a:rPr>
              <a:t>Celovit pristop, </a:t>
            </a:r>
            <a:r>
              <a:rPr lang="sl-SI" altLang="x-none" sz="2400" dirty="0" smtClean="0">
                <a:latin typeface="Calibri" pitchFamily="34" charset="0"/>
                <a:cs typeface="Arial" charset="0"/>
              </a:rPr>
              <a:t>usmerjen k potrebam; sodelovanje in usklajeno delo organizacij in institucij, ki nudijo pomoč in podporo</a:t>
            </a:r>
            <a:r>
              <a:rPr lang="sl-SI" altLang="x-none" sz="2400" dirty="0">
                <a:latin typeface="Calibri" pitchFamily="34" charset="0"/>
                <a:cs typeface="Arial" charset="0"/>
              </a:rPr>
              <a:t>.</a:t>
            </a:r>
            <a:endParaRPr lang="sl-SI" altLang="x-none" sz="2400" dirty="0" smtClean="0">
              <a:latin typeface="Calibri" pitchFamily="34" charset="0"/>
              <a:cs typeface="Arial" charset="0"/>
            </a:endParaRPr>
          </a:p>
          <a:p>
            <a:pPr algn="just">
              <a:buFont typeface="Courier New" panose="02070309020205020404" pitchFamily="49" charset="0"/>
              <a:buChar char="o"/>
              <a:defRPr/>
            </a:pPr>
            <a:r>
              <a:rPr lang="sl-SI" altLang="x-none" sz="2400" b="1" dirty="0" smtClean="0">
                <a:latin typeface="Calibri" pitchFamily="34" charset="0"/>
                <a:cs typeface="Arial" charset="0"/>
              </a:rPr>
              <a:t>Celostni pristop, </a:t>
            </a:r>
            <a:r>
              <a:rPr lang="sl-SI" altLang="x-none" sz="2400" dirty="0" smtClean="0">
                <a:latin typeface="Calibri" pitchFamily="34" charset="0"/>
                <a:cs typeface="Arial" charset="0"/>
              </a:rPr>
              <a:t>ki pomeni spoštljiv pristop do žrtve, spoštovanje njene integritete, njenih potreb, osebnostnih lastnosti in življenjske situacije. Pristop, ki žrtve ne vidi zgolj kot "sredstvo v okviru dokaznega postopka", "diagnoze" ali "primer".</a:t>
            </a:r>
          </a:p>
          <a:p>
            <a:pPr algn="just">
              <a:buFont typeface="Courier New" panose="02070309020205020404" pitchFamily="49" charset="0"/>
              <a:buChar char="o"/>
              <a:defRPr/>
            </a:pPr>
            <a:r>
              <a:rPr lang="sl-SI" sz="2400" b="1" dirty="0" smtClean="0"/>
              <a:t>Na človekovih pravicah utemeljen pristop</a:t>
            </a:r>
            <a:r>
              <a:rPr lang="sl-SI" sz="2400" dirty="0" smtClean="0"/>
              <a:t>, ki spodbuja pravico do dostojanstva, življenja, telesne in duševne integritete, svobode in varnosti, pravico do spoštovanja zasebnega in družinskega življenja, do lastninske pravice, ki upošteva načela nediskriminacije, načela enakosti žensk in moških, pravice otrok, pravice starejših, pravice oseb z ovirami in pravico do poštenega sojenja.</a:t>
            </a:r>
            <a:r>
              <a:rPr lang="sl-SI" altLang="x-none" sz="2400" dirty="0" smtClean="0">
                <a:latin typeface="Calibri" pitchFamily="34" charset="0"/>
                <a:cs typeface="Arial" charset="0"/>
              </a:rPr>
              <a:t> </a:t>
            </a:r>
          </a:p>
          <a:p>
            <a:pPr algn="just">
              <a:buFont typeface="Courier New" panose="02070309020205020404" pitchFamily="49" charset="0"/>
              <a:buChar char="o"/>
              <a:defRPr/>
            </a:pPr>
            <a:r>
              <a:rPr lang="sl-SI" altLang="x-none" sz="2400" b="1" dirty="0">
                <a:latin typeface="Calibri" pitchFamily="34" charset="0"/>
                <a:cs typeface="Arial" charset="0"/>
              </a:rPr>
              <a:t>Zaupnost </a:t>
            </a:r>
            <a:r>
              <a:rPr lang="sl-SI" altLang="x-none" sz="2400" dirty="0" smtClean="0">
                <a:latin typeface="Calibri" pitchFamily="34" charset="0"/>
                <a:cs typeface="Arial" charset="0"/>
              </a:rPr>
              <a:t>kot je določena s pravilniki in predpisi, </a:t>
            </a:r>
            <a:r>
              <a:rPr lang="sl-SI" altLang="x-none" sz="2400" dirty="0">
                <a:latin typeface="Calibri" pitchFamily="34" charset="0"/>
                <a:cs typeface="Arial" charset="0"/>
              </a:rPr>
              <a:t>ki opredeljujejo poklicno skrivnost, kot tudi v različnih kodeksih poklicne </a:t>
            </a:r>
            <a:r>
              <a:rPr lang="sl-SI" altLang="x-none" sz="2400" dirty="0" smtClean="0">
                <a:latin typeface="Calibri" pitchFamily="34" charset="0"/>
                <a:cs typeface="Arial" charset="0"/>
              </a:rPr>
              <a:t>etike.</a:t>
            </a:r>
          </a:p>
        </p:txBody>
      </p:sp>
    </p:spTree>
    <p:extLst>
      <p:ext uri="{BB962C8B-B14F-4D97-AF65-F5344CB8AC3E}">
        <p14:creationId xmlns:p14="http://schemas.microsoft.com/office/powerpoint/2010/main" val="1402053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hr-HR" sz="2800" dirty="0" err="1" smtClean="0">
                <a:latin typeface="Arial" panose="020B0604020202020204" pitchFamily="34" charset="0"/>
                <a:cs typeface="Arial" panose="020B0604020202020204" pitchFamily="34" charset="0"/>
              </a:rPr>
              <a:t>VARNOST</a:t>
            </a:r>
            <a:endParaRPr lang="hr-HR"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68761"/>
            <a:ext cx="8229600" cy="4857403"/>
          </a:xfrm>
        </p:spPr>
        <p:txBody>
          <a:bodyPr>
            <a:normAutofit fontScale="92500" lnSpcReduction="10000"/>
          </a:bodyPr>
          <a:lstStyle/>
          <a:p>
            <a:pPr marL="0" indent="0">
              <a:buNone/>
            </a:pPr>
            <a:r>
              <a:rPr lang="sl-SI" sz="2400" i="1" dirty="0" smtClean="0"/>
              <a:t>"... Gre za več različnih stvari, ki nekako ... potrebuješ varnost in potrebuješ nekoga, s katerim se lahko pogovarjaš in se odpreš in ki ti bo pomagal tako pravno kot finančno, torej, ki bo pomagal na vse možne načine ... Še posebej po končni razsodbi, ne glede na to, kako se proces konča ...</a:t>
            </a:r>
            <a:r>
              <a:rPr lang="sl-SI" sz="2200" i="1" dirty="0" smtClean="0">
                <a:latin typeface="Lucida Calligraphy" panose="03010101010101010101" pitchFamily="66" charset="0"/>
              </a:rPr>
              <a:t>"</a:t>
            </a:r>
          </a:p>
          <a:p>
            <a:pPr marL="0" indent="0">
              <a:buNone/>
            </a:pPr>
            <a:endParaRPr lang="sl-SI" sz="2200" dirty="0" smtClean="0">
              <a:latin typeface="Lucida Calligraphy" panose="03010101010101010101" pitchFamily="66" charset="0"/>
            </a:endParaRPr>
          </a:p>
          <a:p>
            <a:pPr marL="0" indent="0">
              <a:buNone/>
            </a:pPr>
            <a:r>
              <a:rPr lang="sl-SI" sz="2200" i="1" dirty="0" smtClean="0">
                <a:latin typeface="Arial" panose="020B0604020202020204" pitchFamily="34" charset="0"/>
                <a:cs typeface="Arial" panose="020B0604020202020204" pitchFamily="34" charset="0"/>
              </a:rPr>
              <a:t>„... da se ona /žrtev/ počuti varno, da lahko sprejme nekatere odločitve, nekatere zelo težke odločitve ..."</a:t>
            </a:r>
          </a:p>
          <a:p>
            <a:r>
              <a:rPr lang="sl-SI" sz="2600" dirty="0">
                <a:latin typeface="Arial" panose="020B0604020202020204" pitchFamily="34" charset="0"/>
                <a:cs typeface="Arial" panose="020B0604020202020204" pitchFamily="34" charset="0"/>
              </a:rPr>
              <a:t>o</a:t>
            </a:r>
            <a:r>
              <a:rPr lang="sl-SI" sz="2600" dirty="0" smtClean="0">
                <a:latin typeface="Arial" panose="020B0604020202020204" pitchFamily="34" charset="0"/>
                <a:cs typeface="Arial" panose="020B0604020202020204" pitchFamily="34" charset="0"/>
              </a:rPr>
              <a:t>kolje</a:t>
            </a:r>
          </a:p>
          <a:p>
            <a:r>
              <a:rPr lang="sl-SI" sz="2600" dirty="0">
                <a:latin typeface="Arial" panose="020B0604020202020204" pitchFamily="34" charset="0"/>
                <a:cs typeface="Arial" panose="020B0604020202020204" pitchFamily="34" charset="0"/>
              </a:rPr>
              <a:t>o</a:t>
            </a:r>
            <a:r>
              <a:rPr lang="sl-SI" sz="2600" dirty="0" smtClean="0">
                <a:latin typeface="Arial" panose="020B0604020202020204" pitchFamily="34" charset="0"/>
                <a:cs typeface="Arial" panose="020B0604020202020204" pitchFamily="34" charset="0"/>
              </a:rPr>
              <a:t>dnos s </a:t>
            </a:r>
            <a:r>
              <a:rPr lang="sl-SI" sz="2600" dirty="0" err="1" smtClean="0">
                <a:latin typeface="Arial" panose="020B0604020202020204" pitchFamily="34" charset="0"/>
                <a:cs typeface="Arial" panose="020B0604020202020204" pitchFamily="34" charset="0"/>
              </a:rPr>
              <a:t>strokovnjaki_njami</a:t>
            </a:r>
            <a:endParaRPr lang="sl-SI" sz="2600" dirty="0" smtClean="0">
              <a:latin typeface="Arial" panose="020B0604020202020204" pitchFamily="34" charset="0"/>
              <a:cs typeface="Arial" panose="020B0604020202020204" pitchFamily="34" charset="0"/>
            </a:endParaRPr>
          </a:p>
          <a:p>
            <a:r>
              <a:rPr lang="sl-SI" sz="2600" dirty="0">
                <a:latin typeface="Arial" panose="020B0604020202020204" pitchFamily="34" charset="0"/>
                <a:cs typeface="Arial" panose="020B0604020202020204" pitchFamily="34" charset="0"/>
              </a:rPr>
              <a:t>m</a:t>
            </a:r>
            <a:r>
              <a:rPr lang="sl-SI" sz="2600" dirty="0" smtClean="0">
                <a:latin typeface="Arial" panose="020B0604020202020204" pitchFamily="34" charset="0"/>
                <a:cs typeface="Arial" panose="020B0604020202020204" pitchFamily="34" charset="0"/>
              </a:rPr>
              <a:t>ožne oblike podpore</a:t>
            </a:r>
          </a:p>
          <a:p>
            <a:r>
              <a:rPr lang="sl-SI" sz="2600" dirty="0">
                <a:latin typeface="Arial" panose="020B0604020202020204" pitchFamily="34" charset="0"/>
                <a:cs typeface="Arial" panose="020B0604020202020204" pitchFamily="34" charset="0"/>
              </a:rPr>
              <a:t>v</a:t>
            </a:r>
            <a:r>
              <a:rPr lang="sl-SI" sz="2600" dirty="0" smtClean="0">
                <a:latin typeface="Arial" panose="020B0604020202020204" pitchFamily="34" charset="0"/>
                <a:cs typeface="Arial" panose="020B0604020202020204" pitchFamily="34" charset="0"/>
              </a:rPr>
              <a:t>arnostni ukrepi</a:t>
            </a:r>
          </a:p>
          <a:p>
            <a:r>
              <a:rPr lang="sl-SI" sz="2600" dirty="0">
                <a:latin typeface="Arial" panose="020B0604020202020204" pitchFamily="34" charset="0"/>
                <a:cs typeface="Arial" panose="020B0604020202020204" pitchFamily="34" charset="0"/>
              </a:rPr>
              <a:t>p</a:t>
            </a:r>
            <a:r>
              <a:rPr lang="sl-SI" sz="2600" dirty="0" smtClean="0">
                <a:latin typeface="Arial" panose="020B0604020202020204" pitchFamily="34" charset="0"/>
                <a:cs typeface="Arial" panose="020B0604020202020204" pitchFamily="34" charset="0"/>
              </a:rPr>
              <a:t>odpora pred, med in po pričanju </a:t>
            </a:r>
            <a:endParaRPr lang="sl-SI" dirty="0"/>
          </a:p>
        </p:txBody>
      </p:sp>
    </p:spTree>
    <p:extLst>
      <p:ext uri="{BB962C8B-B14F-4D97-AF65-F5344CB8AC3E}">
        <p14:creationId xmlns:p14="http://schemas.microsoft.com/office/powerpoint/2010/main" val="167894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323528" y="260648"/>
            <a:ext cx="8291512" cy="922338"/>
          </a:xfrm>
          <a:noFill/>
        </p:spPr>
        <p:txBody>
          <a:bodyPr/>
          <a:lstStyle/>
          <a:p>
            <a:pPr algn="l" eaLnBrk="1" hangingPunct="1">
              <a:defRPr/>
            </a:pPr>
            <a:r>
              <a:rPr lang="hr-HR" altLang="x-none" sz="2800" dirty="0" smtClean="0">
                <a:latin typeface="Arial" panose="020B0604020202020204" pitchFamily="34" charset="0"/>
                <a:cs typeface="Arial" panose="020B0604020202020204" pitchFamily="34" charset="0"/>
              </a:rPr>
              <a:t>KOMUNIKACIJA  </a:t>
            </a:r>
            <a:endParaRPr lang="en-US" altLang="x-none" sz="2800" dirty="0" smtClean="0">
              <a:latin typeface="Arial" panose="020B0604020202020204" pitchFamily="34" charset="0"/>
              <a:cs typeface="Arial" panose="020B0604020202020204" pitchFamily="34" charset="0"/>
            </a:endParaRPr>
          </a:p>
        </p:txBody>
      </p:sp>
      <p:sp>
        <p:nvSpPr>
          <p:cNvPr id="54275" name="Content Placeholder 2"/>
          <p:cNvSpPr>
            <a:spLocks noGrp="1"/>
          </p:cNvSpPr>
          <p:nvPr>
            <p:ph idx="4294967295"/>
          </p:nvPr>
        </p:nvSpPr>
        <p:spPr>
          <a:xfrm>
            <a:off x="467544" y="908721"/>
            <a:ext cx="8280400" cy="5606851"/>
          </a:xfrm>
          <a:noFill/>
        </p:spPr>
        <p:txBody>
          <a:bodyPr>
            <a:normAutofit/>
          </a:bodyPr>
          <a:lstStyle/>
          <a:p>
            <a:endParaRPr lang="hr-HR" sz="2000" dirty="0" smtClean="0"/>
          </a:p>
          <a:p>
            <a:endParaRPr lang="hr-HR" sz="2400" dirty="0" smtClean="0"/>
          </a:p>
          <a:p>
            <a:endParaRPr lang="hr-HR" sz="2400" dirty="0"/>
          </a:p>
          <a:p>
            <a:r>
              <a:rPr lang="hr-HR" sz="2400" dirty="0" err="1" smtClean="0"/>
              <a:t>Besedna</a:t>
            </a:r>
            <a:r>
              <a:rPr lang="hr-HR" sz="2400" dirty="0" smtClean="0"/>
              <a:t> ali verbalna komunikacija</a:t>
            </a:r>
            <a:endParaRPr lang="hr-HR" sz="2400" dirty="0"/>
          </a:p>
          <a:p>
            <a:r>
              <a:rPr lang="hr-HR" altLang="x-none" sz="2400" dirty="0" err="1" smtClean="0">
                <a:cs typeface="Arial" charset="0"/>
              </a:rPr>
              <a:t>Parajezik</a:t>
            </a:r>
            <a:r>
              <a:rPr lang="hr-HR" altLang="x-none" sz="2400" dirty="0" smtClean="0">
                <a:cs typeface="Arial" charset="0"/>
              </a:rPr>
              <a:t> (ton glasu, </a:t>
            </a:r>
            <a:r>
              <a:rPr lang="hr-HR" altLang="x-none" sz="2400" dirty="0" err="1" smtClean="0">
                <a:cs typeface="Arial" charset="0"/>
              </a:rPr>
              <a:t>barva</a:t>
            </a:r>
            <a:r>
              <a:rPr lang="hr-HR" altLang="x-none" sz="2400" dirty="0" smtClean="0">
                <a:cs typeface="Arial" charset="0"/>
              </a:rPr>
              <a:t> glasu …)</a:t>
            </a:r>
          </a:p>
          <a:p>
            <a:r>
              <a:rPr lang="hr-HR" altLang="x-none" sz="2400" dirty="0" err="1" smtClean="0">
                <a:cs typeface="Arial" charset="0"/>
              </a:rPr>
              <a:t>Nebesedna</a:t>
            </a:r>
            <a:r>
              <a:rPr lang="hr-HR" altLang="x-none" sz="2400" dirty="0" smtClean="0">
                <a:cs typeface="Arial" charset="0"/>
              </a:rPr>
              <a:t> ali neverbalna komunikacija</a:t>
            </a:r>
          </a:p>
        </p:txBody>
      </p:sp>
    </p:spTree>
    <p:extLst>
      <p:ext uri="{BB962C8B-B14F-4D97-AF65-F5344CB8AC3E}">
        <p14:creationId xmlns:p14="http://schemas.microsoft.com/office/powerpoint/2010/main" val="809285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a:xfrm>
            <a:off x="323528" y="260648"/>
            <a:ext cx="8291512" cy="922338"/>
          </a:xfrm>
          <a:noFill/>
        </p:spPr>
        <p:txBody>
          <a:bodyPr>
            <a:noAutofit/>
          </a:bodyPr>
          <a:lstStyle/>
          <a:p>
            <a:pPr algn="l" eaLnBrk="1" hangingPunct="1">
              <a:defRPr/>
            </a:pPr>
            <a:r>
              <a:rPr lang="sl-SI" altLang="x-none" sz="2800" dirty="0" smtClean="0">
                <a:latin typeface="Arial" panose="020B0604020202020204" pitchFamily="34" charset="0"/>
                <a:cs typeface="Arial" panose="020B0604020202020204" pitchFamily="34" charset="0"/>
              </a:rPr>
              <a:t>UVODNI RAZGOVOR</a:t>
            </a:r>
            <a:endParaRPr lang="en-US" altLang="x-none" sz="2800" dirty="0" smtClean="0">
              <a:latin typeface="Arial" panose="020B0604020202020204" pitchFamily="34" charset="0"/>
              <a:cs typeface="Arial" panose="020B0604020202020204" pitchFamily="34" charset="0"/>
            </a:endParaRPr>
          </a:p>
        </p:txBody>
      </p:sp>
      <p:sp>
        <p:nvSpPr>
          <p:cNvPr id="54275" name="Content Placeholder 2"/>
          <p:cNvSpPr>
            <a:spLocks noGrp="1"/>
          </p:cNvSpPr>
          <p:nvPr>
            <p:ph idx="4294967295"/>
          </p:nvPr>
        </p:nvSpPr>
        <p:spPr>
          <a:xfrm>
            <a:off x="323528" y="1052737"/>
            <a:ext cx="8280400" cy="5390827"/>
          </a:xfrm>
          <a:noFill/>
        </p:spPr>
        <p:txBody>
          <a:bodyPr>
            <a:normAutofit/>
          </a:bodyPr>
          <a:lstStyle/>
          <a:p>
            <a:endParaRPr lang="hr-HR" sz="2400" dirty="0" smtClean="0"/>
          </a:p>
          <a:p>
            <a:r>
              <a:rPr lang="sl-SI" sz="2400" dirty="0">
                <a:latin typeface="Arial" panose="020B0604020202020204" pitchFamily="34" charset="0"/>
                <a:cs typeface="Arial" panose="020B0604020202020204" pitchFamily="34" charset="0"/>
              </a:rPr>
              <a:t>P</a:t>
            </a:r>
            <a:r>
              <a:rPr lang="sl-SI" sz="2400" dirty="0" smtClean="0">
                <a:latin typeface="Arial" panose="020B0604020202020204" pitchFamily="34" charset="0"/>
                <a:cs typeface="Arial" panose="020B0604020202020204" pitchFamily="34" charset="0"/>
              </a:rPr>
              <a:t>rvi stik</a:t>
            </a:r>
          </a:p>
          <a:p>
            <a:endParaRPr lang="sl-SI" sz="2400" dirty="0" smtClean="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a:t>
            </a:r>
            <a:r>
              <a:rPr lang="sl-SI" sz="2400" dirty="0" smtClean="0">
                <a:latin typeface="Arial" panose="020B0604020202020204" pitchFamily="34" charset="0"/>
                <a:cs typeface="Arial" panose="020B0604020202020204" pitchFamily="34" charset="0"/>
              </a:rPr>
              <a:t>ostavljanje vprašanj; namen vprašanj </a:t>
            </a:r>
          </a:p>
          <a:p>
            <a:endParaRPr lang="sl-SI" sz="2400" dirty="0" smtClean="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n</a:t>
            </a:r>
            <a:r>
              <a:rPr lang="sl-SI" sz="2400" dirty="0" smtClean="0">
                <a:latin typeface="Arial" panose="020B0604020202020204" pitchFamily="34" charset="0"/>
                <a:cs typeface="Arial" panose="020B0604020202020204" pitchFamily="34" charset="0"/>
              </a:rPr>
              <a:t>udenje podpore in vzpodbuda</a:t>
            </a:r>
          </a:p>
          <a:p>
            <a:endParaRPr lang="sl-SI" sz="2400" dirty="0" smtClean="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a:t>
            </a:r>
            <a:r>
              <a:rPr lang="sl-SI" sz="2400" dirty="0" smtClean="0">
                <a:latin typeface="Arial" panose="020B0604020202020204" pitchFamily="34" charset="0"/>
                <a:cs typeface="Arial" panose="020B0604020202020204" pitchFamily="34" charset="0"/>
              </a:rPr>
              <a:t>reverjanje razumevanja</a:t>
            </a:r>
          </a:p>
          <a:p>
            <a:endParaRPr lang="sl-SI" sz="2400" dirty="0" smtClean="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p</a:t>
            </a:r>
            <a:r>
              <a:rPr lang="sl-SI" sz="2400" dirty="0" smtClean="0">
                <a:latin typeface="Arial" panose="020B0604020202020204" pitchFamily="34" charset="0"/>
                <a:cs typeface="Arial" panose="020B0604020202020204" pitchFamily="34" charset="0"/>
              </a:rPr>
              <a:t>ovzemanje</a:t>
            </a:r>
          </a:p>
          <a:p>
            <a:endParaRPr lang="sl-SI" sz="2400" dirty="0" smtClean="0">
              <a:latin typeface="Arial" panose="020B0604020202020204" pitchFamily="34" charset="0"/>
              <a:cs typeface="Arial" panose="020B0604020202020204" pitchFamily="34" charset="0"/>
            </a:endParaRPr>
          </a:p>
          <a:p>
            <a:r>
              <a:rPr lang="sl-SI" sz="2400" dirty="0">
                <a:latin typeface="Arial" panose="020B0604020202020204" pitchFamily="34" charset="0"/>
                <a:cs typeface="Arial" panose="020B0604020202020204" pitchFamily="34" charset="0"/>
              </a:rPr>
              <a:t>n</a:t>
            </a:r>
            <a:r>
              <a:rPr lang="sl-SI" sz="2400" dirty="0" smtClean="0">
                <a:latin typeface="Arial" panose="020B0604020202020204" pitchFamily="34" charset="0"/>
                <a:cs typeface="Arial" panose="020B0604020202020204" pitchFamily="34" charset="0"/>
              </a:rPr>
              <a:t>amesto ZAKAJ, bolje KAJ in KAKO </a:t>
            </a:r>
            <a:endParaRPr lang="sl-SI"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351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8847"/>
            <a:ext cx="8352928" cy="5816977"/>
          </a:xfrm>
          <a:prstGeom prst="rect">
            <a:avLst/>
          </a:prstGeom>
        </p:spPr>
        <p:txBody>
          <a:bodyPr wrap="square">
            <a:spAutoFit/>
          </a:bodyPr>
          <a:lstStyle/>
          <a:p>
            <a:endParaRPr lang="hr-HR" b="1" dirty="0" smtClean="0"/>
          </a:p>
          <a:p>
            <a:r>
              <a:rPr lang="sl-SI" sz="2000" b="1" dirty="0" smtClean="0"/>
              <a:t>PRIPOROČILA</a:t>
            </a:r>
            <a:r>
              <a:rPr lang="hr-HR" sz="2000" b="1" dirty="0" smtClean="0"/>
              <a:t> </a:t>
            </a:r>
            <a:r>
              <a:rPr lang="hr-HR" sz="2000" b="1" dirty="0"/>
              <a:t>ZA POGOVOR Z </a:t>
            </a:r>
            <a:r>
              <a:rPr lang="sl-SI" sz="2000" b="1" dirty="0" smtClean="0"/>
              <a:t>ŽRTVIJO</a:t>
            </a:r>
          </a:p>
          <a:p>
            <a:endParaRPr lang="hr-HR" b="1" dirty="0"/>
          </a:p>
          <a:p>
            <a:r>
              <a:rPr lang="hr-HR" b="1" dirty="0"/>
              <a:t>1. </a:t>
            </a:r>
            <a:r>
              <a:rPr lang="sl-SI" b="1" dirty="0"/>
              <a:t>Ne škoduj</a:t>
            </a:r>
            <a:endParaRPr lang="en-US" dirty="0"/>
          </a:p>
          <a:p>
            <a:r>
              <a:rPr lang="sl-SI" dirty="0" smtClean="0"/>
              <a:t>Obravnavajte vsako žensko in vsako situacijo, kot da so možne najhujše možne </a:t>
            </a:r>
            <a:endParaRPr lang="sl-SI" b="1" dirty="0" smtClean="0"/>
          </a:p>
          <a:p>
            <a:r>
              <a:rPr lang="sl-SI" sz="2000" dirty="0" smtClean="0"/>
              <a:t>posledice, dokler niste prepričani v nasprotno. Ne opravljajte pogovorov, ki bi lahko, kratkoročno ali dolgoročno, poslabšali položaj ženske</a:t>
            </a:r>
            <a:r>
              <a:rPr lang="hr-HR" sz="2000" dirty="0" smtClean="0"/>
              <a:t>.</a:t>
            </a:r>
          </a:p>
          <a:p>
            <a:endParaRPr lang="hr-HR" sz="2000" dirty="0" smtClean="0"/>
          </a:p>
          <a:p>
            <a:r>
              <a:rPr lang="en-GB" sz="2000" b="1" dirty="0"/>
              <a:t>2. </a:t>
            </a:r>
            <a:r>
              <a:rPr lang="sl-SI" sz="2000" b="1" dirty="0"/>
              <a:t>Poznajte svoje področje in ocenite tveganje </a:t>
            </a:r>
            <a:endParaRPr lang="sl-SI" sz="2000" b="1" dirty="0" smtClean="0"/>
          </a:p>
          <a:p>
            <a:r>
              <a:rPr lang="sl-SI" sz="2000" dirty="0" smtClean="0"/>
              <a:t>Pred </a:t>
            </a:r>
            <a:r>
              <a:rPr lang="sl-SI" sz="2000" dirty="0"/>
              <a:t>začetkom razgovora se seznanite s tem, katera tveganja so povezana s posameznim kaznivim dejanjem in z vsako posamezno žrtvijo. </a:t>
            </a:r>
            <a:endParaRPr lang="sl-SI" sz="2000" dirty="0" smtClean="0"/>
          </a:p>
          <a:p>
            <a:endParaRPr lang="hr-HR" sz="2000" dirty="0"/>
          </a:p>
          <a:p>
            <a:r>
              <a:rPr lang="sl-SI" sz="2000" b="1" dirty="0" smtClean="0"/>
              <a:t>3</a:t>
            </a:r>
            <a:r>
              <a:rPr lang="sl-SI" sz="2000" dirty="0" smtClean="0"/>
              <a:t>. </a:t>
            </a:r>
            <a:r>
              <a:rPr lang="sl-SI" sz="2000" b="1" dirty="0" smtClean="0"/>
              <a:t>Pripravite informacije za napotitve</a:t>
            </a:r>
          </a:p>
          <a:p>
            <a:r>
              <a:rPr lang="sl-SI" sz="2000" dirty="0" smtClean="0"/>
              <a:t>Ne ponujajte nasvetov in ne obljubljajte, česar ne morete izpolniti. V maternem in lokalnem jeziku (če gre za različna jezika) imejte pripravljene informacije o ustrezni pravni in zdravstveni pomoči, zavetiščih, varnih hišah, socialni podpori in varnostnih storitvah ter po potrebi zagotovite pomoč pri napotitvi. </a:t>
            </a:r>
            <a:endParaRPr lang="sl-SI" sz="2000" dirty="0"/>
          </a:p>
        </p:txBody>
      </p:sp>
    </p:spTree>
    <p:extLst>
      <p:ext uri="{BB962C8B-B14F-4D97-AF65-F5344CB8AC3E}">
        <p14:creationId xmlns:p14="http://schemas.microsoft.com/office/powerpoint/2010/main" val="124660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7347"/>
            <a:ext cx="8496944" cy="5909310"/>
          </a:xfrm>
          <a:prstGeom prst="rect">
            <a:avLst/>
          </a:prstGeom>
        </p:spPr>
        <p:txBody>
          <a:bodyPr wrap="square">
            <a:spAutoFit/>
          </a:bodyPr>
          <a:lstStyle/>
          <a:p>
            <a:endParaRPr lang="hr-HR" b="1" dirty="0" smtClean="0"/>
          </a:p>
          <a:p>
            <a:r>
              <a:rPr lang="sl-SI" sz="2000" b="1" dirty="0" smtClean="0"/>
              <a:t>4. Izberite ustrezne tolmače in druge </a:t>
            </a:r>
            <a:r>
              <a:rPr lang="sl-SI" sz="2000" b="1" dirty="0" err="1" smtClean="0"/>
              <a:t>sodelavce_ke</a:t>
            </a:r>
            <a:r>
              <a:rPr lang="sl-SI" sz="2000" b="1" dirty="0" smtClean="0"/>
              <a:t>, če jih potrebujete, in jih ustrezno pripravite</a:t>
            </a:r>
          </a:p>
          <a:p>
            <a:r>
              <a:rPr lang="sl-SI" sz="2000" dirty="0" smtClean="0"/>
              <a:t>Pretehtajte tveganja in koristi, povezane z uporabo </a:t>
            </a:r>
            <a:r>
              <a:rPr lang="sl-SI" sz="2000" dirty="0" err="1" smtClean="0"/>
              <a:t>prevajalcev_alk</a:t>
            </a:r>
            <a:r>
              <a:rPr lang="sl-SI" sz="2000" dirty="0" smtClean="0"/>
              <a:t> in drugih sodelavcev ali sodelavk; razvijte učinkovite metode za njihovo </a:t>
            </a:r>
            <a:r>
              <a:rPr lang="sl-SI" sz="2000" dirty="0" err="1" smtClean="0"/>
              <a:t>supervizijo</a:t>
            </a:r>
            <a:r>
              <a:rPr lang="sl-SI" sz="2000" dirty="0" smtClean="0"/>
              <a:t> in usposabljanje. </a:t>
            </a:r>
          </a:p>
          <a:p>
            <a:endParaRPr lang="sl-SI" sz="2000" dirty="0" smtClean="0"/>
          </a:p>
          <a:p>
            <a:r>
              <a:rPr lang="sl-SI" sz="2000" b="1" dirty="0" smtClean="0"/>
              <a:t>5. Zagotovite anonimnost in zaupnost</a:t>
            </a:r>
          </a:p>
          <a:p>
            <a:r>
              <a:rPr lang="sl-SI" sz="2000" dirty="0" smtClean="0"/>
              <a:t>Zaščitite identiteto osebe, s katero se pogovarjate, in zagotovite zaupnost, dokler ni razkritje identitete potrebno zaradi postopka. Ne obljubljajte zaupnosti, kadar je ne morete zagotoviti.</a:t>
            </a:r>
          </a:p>
          <a:p>
            <a:r>
              <a:rPr lang="hr-HR" sz="2000" dirty="0"/>
              <a:t> </a:t>
            </a:r>
          </a:p>
          <a:p>
            <a:r>
              <a:rPr lang="hr-HR" sz="2000" b="1" dirty="0"/>
              <a:t>6. </a:t>
            </a:r>
            <a:r>
              <a:rPr lang="sl-SI" sz="2000" b="1" dirty="0" smtClean="0"/>
              <a:t>Pridobite zavestno privolitev</a:t>
            </a:r>
            <a:endParaRPr lang="sl-SI" sz="2000" dirty="0" smtClean="0"/>
          </a:p>
          <a:p>
            <a:r>
              <a:rPr lang="sl-SI" sz="2000" dirty="0" smtClean="0"/>
              <a:t>Poskrbite, da bo vsaka oseba, s katero imate razgovor, jasno razumela: </a:t>
            </a:r>
          </a:p>
          <a:p>
            <a:pPr marL="342900" indent="-342900">
              <a:buFont typeface="Arial" panose="020B0604020202020204" pitchFamily="34" charset="0"/>
              <a:buChar char="•"/>
            </a:pPr>
            <a:r>
              <a:rPr lang="sl-SI" sz="2000" dirty="0" smtClean="0"/>
              <a:t>vsebino in namen pogovora; </a:t>
            </a:r>
          </a:p>
          <a:p>
            <a:pPr marL="342900" indent="-342900">
              <a:buFont typeface="Arial" panose="020B0604020202020204" pitchFamily="34" charset="0"/>
              <a:buChar char="•"/>
            </a:pPr>
            <a:r>
              <a:rPr lang="sl-SI" sz="2000" dirty="0" smtClean="0"/>
              <a:t>kje se bodo uporabile pridobljene informacije;</a:t>
            </a:r>
          </a:p>
          <a:p>
            <a:pPr marL="342900" indent="-342900">
              <a:buFont typeface="Arial" panose="020B0604020202020204" pitchFamily="34" charset="0"/>
              <a:buChar char="•"/>
            </a:pPr>
            <a:r>
              <a:rPr lang="sl-SI" sz="2000" dirty="0" smtClean="0"/>
              <a:t>da ima pravico, da na katerokoli vprašanje ne odgovori in pravico, da pogovor kadarkoli prekine;</a:t>
            </a:r>
          </a:p>
          <a:p>
            <a:pPr marL="342900" indent="-342900">
              <a:buFont typeface="Arial" panose="020B0604020202020204" pitchFamily="34" charset="0"/>
              <a:buChar char="•"/>
            </a:pPr>
            <a:r>
              <a:rPr lang="sl-SI" sz="2000" dirty="0" smtClean="0"/>
              <a:t>da ima pravico do omejitve uporabe danih informacij. </a:t>
            </a:r>
            <a:endParaRPr lang="sl-SI" sz="2000" dirty="0"/>
          </a:p>
        </p:txBody>
      </p:sp>
    </p:spTree>
    <p:extLst>
      <p:ext uri="{BB962C8B-B14F-4D97-AF65-F5344CB8AC3E}">
        <p14:creationId xmlns:p14="http://schemas.microsoft.com/office/powerpoint/2010/main" val="3519621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8152"/>
            <a:ext cx="8568952" cy="7355860"/>
          </a:xfrm>
          <a:prstGeom prst="rect">
            <a:avLst/>
          </a:prstGeom>
        </p:spPr>
        <p:txBody>
          <a:bodyPr wrap="square">
            <a:spAutoFit/>
          </a:bodyPr>
          <a:lstStyle/>
          <a:p>
            <a:endParaRPr lang="hr-HR" b="1" dirty="0" smtClean="0"/>
          </a:p>
          <a:p>
            <a:endParaRPr lang="hr-HR" b="1" dirty="0"/>
          </a:p>
          <a:p>
            <a:endParaRPr lang="hr-HR" b="1" dirty="0" smtClean="0"/>
          </a:p>
          <a:p>
            <a:endParaRPr lang="hr-HR" b="1" dirty="0"/>
          </a:p>
          <a:p>
            <a:r>
              <a:rPr lang="hr-HR" sz="2000" b="1" dirty="0" smtClean="0"/>
              <a:t>7</a:t>
            </a:r>
            <a:r>
              <a:rPr lang="sl-SI" sz="2000" b="1" dirty="0" smtClean="0"/>
              <a:t>. Poslušajte in spoštujte žrtvino oceno lastne situacije in ogroženosti </a:t>
            </a:r>
          </a:p>
          <a:p>
            <a:r>
              <a:rPr lang="sl-SI" sz="2000" dirty="0" smtClean="0"/>
              <a:t>Upoštevajte, da ima vsaka žrtev svoje skrbi in da se način, kako jih dojema, razlikuje od načina, kako jih dojemajo drugi.</a:t>
            </a:r>
          </a:p>
          <a:p>
            <a:r>
              <a:rPr lang="sl-SI" sz="2000" b="1" dirty="0" smtClean="0"/>
              <a:t> </a:t>
            </a:r>
            <a:endParaRPr lang="sl-SI" sz="2000" dirty="0" smtClean="0"/>
          </a:p>
          <a:p>
            <a:r>
              <a:rPr lang="sl-SI" sz="2000" b="1" dirty="0" smtClean="0"/>
              <a:t>8. Ne </a:t>
            </a:r>
            <a:r>
              <a:rPr lang="sl-SI" sz="2000" b="1" dirty="0" err="1" smtClean="0"/>
              <a:t>retravmatizirajte</a:t>
            </a:r>
            <a:r>
              <a:rPr lang="sl-SI" sz="2000" b="1" dirty="0" smtClean="0"/>
              <a:t> žrtve</a:t>
            </a:r>
          </a:p>
          <a:p>
            <a:r>
              <a:rPr lang="sl-SI" sz="2000" dirty="0" smtClean="0"/>
              <a:t>Bodite še posebno pozorni, ko postavljate občutljiva in težka vprašanja. </a:t>
            </a:r>
          </a:p>
          <a:p>
            <a:r>
              <a:rPr lang="sl-SI" sz="2000" dirty="0" smtClean="0"/>
              <a:t>Bodite pripravljeni, da se boste odzvali na žrtvino stisko in poudarili njene močne točke. </a:t>
            </a:r>
          </a:p>
          <a:p>
            <a:r>
              <a:rPr lang="sl-SI" sz="2000" dirty="0" smtClean="0"/>
              <a:t> </a:t>
            </a:r>
          </a:p>
          <a:p>
            <a:r>
              <a:rPr lang="hr-HR" sz="2000" b="1" dirty="0" smtClean="0"/>
              <a:t>9. Bodite pripravljeni na krizno intervencijo</a:t>
            </a:r>
            <a:r>
              <a:rPr lang="hr-HR" sz="2000" dirty="0" smtClean="0"/>
              <a:t> </a:t>
            </a:r>
          </a:p>
          <a:p>
            <a:r>
              <a:rPr lang="sl-SI" sz="2000" dirty="0" smtClean="0"/>
              <a:t>Bodite pripravljeni, kako se boste odzvali, če bo žrtev povedala, da je neposredno ogrožena. </a:t>
            </a:r>
          </a:p>
          <a:p>
            <a:endParaRPr lang="hr-HR" sz="2000" b="1" dirty="0"/>
          </a:p>
          <a:p>
            <a:r>
              <a:rPr lang="hr-HR" sz="2000" b="1" dirty="0" smtClean="0"/>
              <a:t>10</a:t>
            </a:r>
            <a:r>
              <a:rPr lang="hr-HR" sz="2000" b="1" dirty="0"/>
              <a:t>. </a:t>
            </a:r>
            <a:r>
              <a:rPr lang="sl-SI" sz="2000" b="1" dirty="0" smtClean="0"/>
              <a:t>Pridobljene informacije uporabite namensko</a:t>
            </a:r>
            <a:endParaRPr lang="sl-SI" sz="2000" dirty="0" smtClean="0"/>
          </a:p>
          <a:p>
            <a:r>
              <a:rPr lang="sl-SI" sz="2000" dirty="0" smtClean="0"/>
              <a:t>Uporabite informacije na način, ki bo koristen za posamezno žrtev ali tako, da boste spodbudili izboljšanje politik in intervencij, ki bodo koristile vsem žrtvam.  </a:t>
            </a:r>
          </a:p>
          <a:p>
            <a:r>
              <a:rPr lang="hr-HR" sz="2000" dirty="0"/>
              <a:t> </a:t>
            </a:r>
          </a:p>
          <a:p>
            <a:r>
              <a:rPr lang="hr-HR" sz="2000" dirty="0"/>
              <a:t> </a:t>
            </a:r>
          </a:p>
        </p:txBody>
      </p:sp>
    </p:spTree>
    <p:extLst>
      <p:ext uri="{BB962C8B-B14F-4D97-AF65-F5344CB8AC3E}">
        <p14:creationId xmlns:p14="http://schemas.microsoft.com/office/powerpoint/2010/main" val="1969995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5452</TotalTime>
  <Words>2015</Words>
  <Application>Microsoft Office PowerPoint</Application>
  <PresentationFormat>Diaprojekcija na zaslonu (4:3)</PresentationFormat>
  <Paragraphs>292</Paragraphs>
  <Slides>18</Slides>
  <Notes>16</Notes>
  <HiddenSlides>0</HiddenSlides>
  <MMClips>0</MMClips>
  <ScaleCrop>false</ScaleCrop>
  <HeadingPairs>
    <vt:vector size="6" baseType="variant">
      <vt:variant>
        <vt:lpstr>Uporabljene pisave</vt:lpstr>
      </vt:variant>
      <vt:variant>
        <vt:i4>10</vt:i4>
      </vt:variant>
      <vt:variant>
        <vt:lpstr>Tema</vt:lpstr>
      </vt:variant>
      <vt:variant>
        <vt:i4>2</vt:i4>
      </vt:variant>
      <vt:variant>
        <vt:lpstr>Naslovi diapozitivov</vt:lpstr>
      </vt:variant>
      <vt:variant>
        <vt:i4>18</vt:i4>
      </vt:variant>
    </vt:vector>
  </HeadingPairs>
  <TitlesOfParts>
    <vt:vector size="30" baseType="lpstr">
      <vt:lpstr>Arial Unicode MS</vt:lpstr>
      <vt:lpstr>MS PGothic</vt:lpstr>
      <vt:lpstr>Arial</vt:lpstr>
      <vt:lpstr>Calibri</vt:lpstr>
      <vt:lpstr>Calibri Light</vt:lpstr>
      <vt:lpstr>Courier New</vt:lpstr>
      <vt:lpstr>Latha</vt:lpstr>
      <vt:lpstr>Lucida Calligraphy</vt:lpstr>
      <vt:lpstr>Tahoma</vt:lpstr>
      <vt:lpstr>Wingdings</vt:lpstr>
      <vt:lpstr>Tema sustava Office</vt:lpstr>
      <vt:lpstr>Office Theme</vt:lpstr>
      <vt:lpstr>PowerPointova predstavitev</vt:lpstr>
      <vt:lpstr>Kako pristopiti k žrtvam/osebam, ki so preživele nasilje</vt:lpstr>
      <vt:lpstr>NEKATERA NAČELA</vt:lpstr>
      <vt:lpstr>VARNOST</vt:lpstr>
      <vt:lpstr>KOMUNIKACIJA  </vt:lpstr>
      <vt:lpstr>UVODNI RAZGOVOR</vt:lpstr>
      <vt:lpstr>PowerPointova predstavitev</vt:lpstr>
      <vt:lpstr>PowerPointova predstavitev</vt:lpstr>
      <vt:lpstr>PowerPointova predstavitev</vt:lpstr>
      <vt:lpstr>PowerPointova predstavitev</vt:lpstr>
      <vt:lpstr>POSLEDICE TRAVME</vt:lpstr>
      <vt:lpstr>OSNOVNI VPOGLED V PSIHOLOŠKO TRAVMO</vt:lpstr>
      <vt:lpstr>POVEZAVA MED TRAVMO IN NASILJEM</vt:lpstr>
      <vt:lpstr>DEJAVNIKI, KI VPLIVAJO NA ODZIV ŽRTVE  NA TRAVMATIČNI DOGODEK </vt:lpstr>
      <vt:lpstr>POSTTRAVMATSKA STRESNA MOTNJA (PTSM)</vt:lpstr>
      <vt:lpstr>PowerPointova predstavitev</vt:lpstr>
      <vt:lpstr>NEUSTREZEN POLOŽAJ STROKOVNJAKA_INJE </vt:lpstr>
      <vt:lpstr>PRIMERNA, EMPATIČNA POZICIJA STROKOVNJAKA_INJE</vt:lpstr>
    </vt:vector>
  </TitlesOfParts>
  <Company>MPRH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aergovic</dc:creator>
  <cp:lastModifiedBy>Katarina Vučko</cp:lastModifiedBy>
  <cp:revision>424</cp:revision>
  <cp:lastPrinted>2018-10-10T11:02:34Z</cp:lastPrinted>
  <dcterms:created xsi:type="dcterms:W3CDTF">2012-03-06T13:06:10Z</dcterms:created>
  <dcterms:modified xsi:type="dcterms:W3CDTF">2018-11-30T13:31:46Z</dcterms:modified>
</cp:coreProperties>
</file>