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870" r:id="rId1"/>
  </p:sldMasterIdLst>
  <p:notesMasterIdLst>
    <p:notesMasterId r:id="rId13"/>
  </p:notesMasterIdLst>
  <p:handoutMasterIdLst>
    <p:handoutMasterId r:id="rId14"/>
  </p:handoutMasterIdLst>
  <p:sldIdLst>
    <p:sldId id="256" r:id="rId2"/>
    <p:sldId id="361" r:id="rId3"/>
    <p:sldId id="454" r:id="rId4"/>
    <p:sldId id="453" r:id="rId5"/>
    <p:sldId id="455" r:id="rId6"/>
    <p:sldId id="456" r:id="rId7"/>
    <p:sldId id="457" r:id="rId8"/>
    <p:sldId id="458" r:id="rId9"/>
    <p:sldId id="322" r:id="rId10"/>
    <p:sldId id="355" r:id="rId11"/>
    <p:sldId id="418" r:id="rId12"/>
  </p:sldIdLst>
  <p:sldSz cx="9144000" cy="6858000" type="screen4x3"/>
  <p:notesSz cx="6858000" cy="9926638"/>
  <p:defaultTextStyle>
    <a:defPPr>
      <a:defRPr lang="hr-HR"/>
    </a:defPPr>
    <a:lvl1pPr algn="l"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79871"/>
    <a:srgbClr val="9966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68" autoAdjust="0"/>
    <p:restoredTop sz="64475" autoAdjust="0"/>
  </p:normalViewPr>
  <p:slideViewPr>
    <p:cSldViewPr>
      <p:cViewPr varScale="1">
        <p:scale>
          <a:sx n="54" d="100"/>
          <a:sy n="54" d="100"/>
        </p:scale>
        <p:origin x="317" y="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6888"/>
          </a:xfrm>
          <a:prstGeom prst="rect">
            <a:avLst/>
          </a:prstGeom>
        </p:spPr>
        <p:txBody>
          <a:bodyPr vert="horz" lIns="91440" tIns="45720" rIns="91440" bIns="45720" rtlCol="0"/>
          <a:lstStyle>
            <a:lvl1pPr algn="l">
              <a:defRPr sz="1200">
                <a:latin typeface="Arial" charset="0"/>
                <a:ea typeface="ＭＳ Ｐゴシック" charset="0"/>
                <a:cs typeface="ＭＳ Ｐゴシック" charset="0"/>
              </a:defRPr>
            </a:lvl1pPr>
          </a:lstStyle>
          <a:p>
            <a:pPr>
              <a:defRPr/>
            </a:pPr>
            <a:endParaRPr lang="en-US" dirty="0">
              <a:ea typeface="Calibri"/>
              <a:cs typeface="Calibri"/>
            </a:endParaRPr>
          </a:p>
        </p:txBody>
      </p:sp>
      <p:sp>
        <p:nvSpPr>
          <p:cNvPr id="3" name="Date Placeholder 2"/>
          <p:cNvSpPr>
            <a:spLocks noGrp="1"/>
          </p:cNvSpPr>
          <p:nvPr>
            <p:ph type="dt" sz="quarter" idx="1"/>
          </p:nvPr>
        </p:nvSpPr>
        <p:spPr>
          <a:xfrm>
            <a:off x="3884613" y="0"/>
            <a:ext cx="2971800" cy="49688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ea typeface="ＭＳ Ｐゴシック" charset="-128"/>
                <a:cs typeface="+mn-cs"/>
              </a:defRPr>
            </a:lvl1pPr>
          </a:lstStyle>
          <a:p>
            <a:pPr>
              <a:defRPr/>
            </a:pPr>
            <a:fld id="{B7F3D8FE-AC44-43C9-BF65-261CB3185A88}" type="datetime1">
              <a:rPr lang="en-US">
                <a:ea typeface="Calibri"/>
              </a:rPr>
              <a:pPr>
                <a:defRPr/>
              </a:pPr>
              <a:t>12/3/2018</a:t>
            </a:fld>
            <a:endParaRPr lang="en-US" dirty="0">
              <a:ea typeface="Calibri"/>
            </a:endParaRPr>
          </a:p>
        </p:txBody>
      </p:sp>
      <p:sp>
        <p:nvSpPr>
          <p:cNvPr id="4" name="Footer Placeholder 3"/>
          <p:cNvSpPr>
            <a:spLocks noGrp="1"/>
          </p:cNvSpPr>
          <p:nvPr>
            <p:ph type="ftr" sz="quarter" idx="2"/>
          </p:nvPr>
        </p:nvSpPr>
        <p:spPr>
          <a:xfrm>
            <a:off x="0" y="9428163"/>
            <a:ext cx="2971800" cy="496887"/>
          </a:xfrm>
          <a:prstGeom prst="rect">
            <a:avLst/>
          </a:prstGeom>
        </p:spPr>
        <p:txBody>
          <a:bodyPr vert="horz" lIns="91440" tIns="45720" rIns="91440" bIns="45720" rtlCol="0" anchor="b"/>
          <a:lstStyle>
            <a:lvl1pPr algn="l">
              <a:defRPr sz="1200">
                <a:latin typeface="Arial" charset="0"/>
                <a:ea typeface="ＭＳ Ｐゴシック" charset="0"/>
                <a:cs typeface="ＭＳ Ｐゴシック" charset="0"/>
              </a:defRPr>
            </a:lvl1pPr>
          </a:lstStyle>
          <a:p>
            <a:pPr>
              <a:defRPr/>
            </a:pPr>
            <a:endParaRPr lang="en-US" dirty="0">
              <a:ea typeface="Calibri"/>
              <a:cs typeface="Calibri"/>
            </a:endParaRPr>
          </a:p>
        </p:txBody>
      </p:sp>
      <p:sp>
        <p:nvSpPr>
          <p:cNvPr id="5" name="Slide Number Placeholder 4"/>
          <p:cNvSpPr>
            <a:spLocks noGrp="1"/>
          </p:cNvSpPr>
          <p:nvPr>
            <p:ph type="sldNum" sz="quarter" idx="3"/>
          </p:nvPr>
        </p:nvSpPr>
        <p:spPr>
          <a:xfrm>
            <a:off x="3884613" y="9428163"/>
            <a:ext cx="2971800" cy="49688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ea typeface="ＭＳ Ｐゴシック" charset="-128"/>
                <a:cs typeface="+mn-cs"/>
              </a:defRPr>
            </a:lvl1pPr>
          </a:lstStyle>
          <a:p>
            <a:pPr>
              <a:defRPr/>
            </a:pPr>
            <a:fld id="{B65E5DDF-63F3-45EA-9AAE-387492C96CBA}" type="slidenum">
              <a:rPr lang="en-US">
                <a:ea typeface="Calibri"/>
              </a:rPr>
              <a:pPr>
                <a:defRPr/>
              </a:pPr>
              <a:t>‹#›</a:t>
            </a:fld>
            <a:endParaRPr lang="en-US" dirty="0">
              <a:ea typeface="Calibri"/>
            </a:endParaRPr>
          </a:p>
        </p:txBody>
      </p:sp>
    </p:spTree>
    <p:extLst>
      <p:ext uri="{BB962C8B-B14F-4D97-AF65-F5344CB8AC3E}">
        <p14:creationId xmlns:p14="http://schemas.microsoft.com/office/powerpoint/2010/main" val="31516452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0" hangingPunct="0">
              <a:defRPr sz="1200">
                <a:latin typeface="Arial" charset="0"/>
                <a:ea typeface="Calibri"/>
                <a:cs typeface="Calibri"/>
              </a:defRPr>
            </a:lvl1pPr>
          </a:lstStyle>
          <a:p>
            <a:pPr>
              <a:defRPr/>
            </a:pPr>
            <a:endParaRPr lang="hr-HR" dirty="0"/>
          </a:p>
        </p:txBody>
      </p:sp>
      <p:sp>
        <p:nvSpPr>
          <p:cNvPr id="50179" name="Rectangle 3"/>
          <p:cNvSpPr>
            <a:spLocks noGrp="1" noChangeArrowheads="1"/>
          </p:cNvSpPr>
          <p:nvPr>
            <p:ph type="dt" idx="1"/>
          </p:nvPr>
        </p:nvSpPr>
        <p:spPr bwMode="auto">
          <a:xfrm>
            <a:off x="3884613" y="0"/>
            <a:ext cx="29718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ea typeface="Calibri"/>
                <a:cs typeface="+mn-cs"/>
              </a:defRPr>
            </a:lvl1pPr>
          </a:lstStyle>
          <a:p>
            <a:pPr>
              <a:defRPr/>
            </a:pPr>
            <a:fld id="{5A8E2D23-5EB8-43EF-8915-0456ED2FD45B}" type="datetime1">
              <a:rPr lang="hr-HR" smtClean="0"/>
              <a:pPr>
                <a:defRPr/>
              </a:pPr>
              <a:t>3.12.2018.</a:t>
            </a:fld>
            <a:endParaRPr lang="hr-HR" dirty="0"/>
          </a:p>
        </p:txBody>
      </p:sp>
      <p:sp>
        <p:nvSpPr>
          <p:cNvPr id="83972" name="Rectangle 4"/>
          <p:cNvSpPr>
            <a:spLocks noGrp="1" noRot="1" noChangeAspect="1" noChangeArrowheads="1" noTextEdit="1"/>
          </p:cNvSpPr>
          <p:nvPr>
            <p:ph type="sldImg" idx="2"/>
          </p:nvPr>
        </p:nvSpPr>
        <p:spPr bwMode="auto">
          <a:xfrm>
            <a:off x="947738"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81" name="Rectangle 5"/>
          <p:cNvSpPr>
            <a:spLocks noGrp="1" noChangeArrowheads="1"/>
          </p:cNvSpPr>
          <p:nvPr>
            <p:ph type="body" sz="quarter" idx="3"/>
          </p:nvPr>
        </p:nvSpPr>
        <p:spPr bwMode="auto">
          <a:xfrm>
            <a:off x="685800" y="4714875"/>
            <a:ext cx="5486400" cy="44672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hr-HR" noProof="0" dirty="0"/>
              <a:t>Kliknite da biste uredili stilove teksta matrice</a:t>
            </a:r>
          </a:p>
          <a:p>
            <a:pPr lvl="1"/>
            <a:r>
              <a:rPr lang="hr-HR" noProof="0" dirty="0"/>
              <a:t>Druga razina</a:t>
            </a:r>
          </a:p>
          <a:p>
            <a:pPr lvl="2"/>
            <a:r>
              <a:rPr lang="hr-HR" noProof="0" dirty="0"/>
              <a:t>Treća razina</a:t>
            </a:r>
          </a:p>
          <a:p>
            <a:pPr lvl="3"/>
            <a:r>
              <a:rPr lang="hr-HR" noProof="0" dirty="0"/>
              <a:t>Četvrta razina</a:t>
            </a:r>
          </a:p>
          <a:p>
            <a:pPr lvl="4"/>
            <a:r>
              <a:rPr lang="hr-HR" noProof="0" dirty="0"/>
              <a:t>Peta razina</a:t>
            </a:r>
          </a:p>
        </p:txBody>
      </p:sp>
      <p:sp>
        <p:nvSpPr>
          <p:cNvPr id="50182" name="Rectangle 6"/>
          <p:cNvSpPr>
            <a:spLocks noGrp="1" noChangeArrowheads="1"/>
          </p:cNvSpPr>
          <p:nvPr>
            <p:ph type="ftr" sz="quarter" idx="4"/>
          </p:nvPr>
        </p:nvSpPr>
        <p:spPr bwMode="auto">
          <a:xfrm>
            <a:off x="0" y="9428163"/>
            <a:ext cx="29718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0" hangingPunct="0">
              <a:defRPr sz="1200">
                <a:latin typeface="Arial" charset="0"/>
                <a:ea typeface="Calibri"/>
                <a:cs typeface="Calibri"/>
              </a:defRPr>
            </a:lvl1pPr>
          </a:lstStyle>
          <a:p>
            <a:pPr>
              <a:defRPr/>
            </a:pPr>
            <a:endParaRPr lang="hr-HR" dirty="0"/>
          </a:p>
        </p:txBody>
      </p:sp>
      <p:sp>
        <p:nvSpPr>
          <p:cNvPr id="50183" name="Rectangle 7"/>
          <p:cNvSpPr>
            <a:spLocks noGrp="1" noChangeArrowheads="1"/>
          </p:cNvSpPr>
          <p:nvPr>
            <p:ph type="sldNum" sz="quarter" idx="5"/>
          </p:nvPr>
        </p:nvSpPr>
        <p:spPr bwMode="auto">
          <a:xfrm>
            <a:off x="3884613" y="9428163"/>
            <a:ext cx="29718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0" hangingPunct="0">
              <a:defRPr sz="1200">
                <a:latin typeface="Arial" pitchFamily="34" charset="0"/>
                <a:ea typeface="Calibri"/>
                <a:cs typeface="+mn-cs"/>
              </a:defRPr>
            </a:lvl1pPr>
          </a:lstStyle>
          <a:p>
            <a:pPr>
              <a:defRPr/>
            </a:pPr>
            <a:fld id="{18BC7AF2-005D-4E0F-9A86-73DAA2CAAA84}" type="slidenum">
              <a:rPr lang="hr-HR" smtClean="0"/>
              <a:pPr>
                <a:defRPr/>
              </a:pPr>
              <a:t>‹#›</a:t>
            </a:fld>
            <a:endParaRPr lang="hr-HR" dirty="0"/>
          </a:p>
        </p:txBody>
      </p:sp>
    </p:spTree>
    <p:extLst>
      <p:ext uri="{BB962C8B-B14F-4D97-AF65-F5344CB8AC3E}">
        <p14:creationId xmlns:p14="http://schemas.microsoft.com/office/powerpoint/2010/main" val="4176304969"/>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pitchFamily="34" charset="0"/>
        <a:ea typeface="Calibri"/>
        <a:cs typeface="Calibri"/>
      </a:defRPr>
    </a:lvl1pPr>
    <a:lvl2pPr marL="457200" algn="l" defTabSz="457200" rtl="0" eaLnBrk="0" fontAlgn="base" hangingPunct="0">
      <a:spcBef>
        <a:spcPct val="30000"/>
      </a:spcBef>
      <a:spcAft>
        <a:spcPct val="0"/>
      </a:spcAft>
      <a:defRPr sz="1200" kern="1200">
        <a:solidFill>
          <a:schemeClr val="tx1"/>
        </a:solidFill>
        <a:latin typeface="Arial" pitchFamily="34" charset="0"/>
        <a:ea typeface="Calibri"/>
        <a:cs typeface="Calibri"/>
      </a:defRPr>
    </a:lvl2pPr>
    <a:lvl3pPr marL="914400" algn="l" defTabSz="457200" rtl="0" eaLnBrk="0" fontAlgn="base" hangingPunct="0">
      <a:spcBef>
        <a:spcPct val="30000"/>
      </a:spcBef>
      <a:spcAft>
        <a:spcPct val="0"/>
      </a:spcAft>
      <a:defRPr sz="1200" kern="1200">
        <a:solidFill>
          <a:schemeClr val="tx1"/>
        </a:solidFill>
        <a:latin typeface="Arial" pitchFamily="34" charset="0"/>
        <a:ea typeface="Calibri"/>
        <a:cs typeface="Calibri"/>
      </a:defRPr>
    </a:lvl3pPr>
    <a:lvl4pPr marL="1371600" algn="l" defTabSz="457200" rtl="0" eaLnBrk="0" fontAlgn="base" hangingPunct="0">
      <a:spcBef>
        <a:spcPct val="30000"/>
      </a:spcBef>
      <a:spcAft>
        <a:spcPct val="0"/>
      </a:spcAft>
      <a:defRPr sz="1200" kern="1200">
        <a:solidFill>
          <a:schemeClr val="tx1"/>
        </a:solidFill>
        <a:latin typeface="Arial" pitchFamily="34" charset="0"/>
        <a:ea typeface="Calibri"/>
        <a:cs typeface="Calibri"/>
      </a:defRPr>
    </a:lvl4pPr>
    <a:lvl5pPr marL="1828800" algn="l" defTabSz="457200" rtl="0" eaLnBrk="0" fontAlgn="base" hangingPunct="0">
      <a:spcBef>
        <a:spcPct val="30000"/>
      </a:spcBef>
      <a:spcAft>
        <a:spcPct val="0"/>
      </a:spcAft>
      <a:defRPr sz="1200" kern="1200">
        <a:solidFill>
          <a:schemeClr val="tx1"/>
        </a:solidFill>
        <a:latin typeface="Arial" pitchFamily="34" charset="0"/>
        <a:ea typeface="Calibri"/>
        <a:cs typeface="Calibri"/>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x-none" dirty="0">
              <a:latin typeface="Arial" charset="0"/>
            </a:endParaRPr>
          </a:p>
        </p:txBody>
      </p:sp>
    </p:spTree>
    <p:extLst>
      <p:ext uri="{BB962C8B-B14F-4D97-AF65-F5344CB8AC3E}">
        <p14:creationId xmlns:p14="http://schemas.microsoft.com/office/powerpoint/2010/main" val="36184739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a:ln/>
        </p:spPr>
      </p:sp>
      <p:sp>
        <p:nvSpPr>
          <p:cNvPr id="162819"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r-Latn-CS" altLang="x-none" b="1" dirty="0">
              <a:solidFill>
                <a:srgbClr val="FF0000"/>
              </a:solidFill>
              <a:latin typeface="Arial" charset="0"/>
            </a:endParaRPr>
          </a:p>
        </p:txBody>
      </p:sp>
    </p:spTree>
    <p:extLst>
      <p:ext uri="{BB962C8B-B14F-4D97-AF65-F5344CB8AC3E}">
        <p14:creationId xmlns:p14="http://schemas.microsoft.com/office/powerpoint/2010/main" val="4127114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r-Latn-CS" altLang="x-none" dirty="0">
              <a:latin typeface="Arial" charset="0"/>
            </a:endParaRPr>
          </a:p>
        </p:txBody>
      </p:sp>
    </p:spTree>
    <p:extLst>
      <p:ext uri="{BB962C8B-B14F-4D97-AF65-F5344CB8AC3E}">
        <p14:creationId xmlns:p14="http://schemas.microsoft.com/office/powerpoint/2010/main" val="2193726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x-none" altLang="x-none" dirty="0">
              <a:latin typeface="Arial" charset="0"/>
            </a:endParaRPr>
          </a:p>
        </p:txBody>
      </p:sp>
    </p:spTree>
    <p:extLst>
      <p:ext uri="{BB962C8B-B14F-4D97-AF65-F5344CB8AC3E}">
        <p14:creationId xmlns:p14="http://schemas.microsoft.com/office/powerpoint/2010/main" val="3973512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l-SI" sz="1200" b="0" i="0" kern="1200" dirty="0">
                <a:solidFill>
                  <a:schemeClr val="tx1"/>
                </a:solidFill>
                <a:effectLst/>
                <a:latin typeface="Arial" pitchFamily="34" charset="0"/>
                <a:ea typeface="Calibri"/>
                <a:cs typeface="Calibri"/>
              </a:rPr>
              <a:t>5. Člen ZPND: Organi in organizacije so dolžni izvesti vse postopke in ukrepe, ki so potrebni za zaščito žrtve glede na stopnjo njene ogroženosti in zaščito njenih koristi in pri tem zagotoviti spoštovanje integritete žrtve. Če je žrtev nasilja otrok, imajo koristi in pravice otroka prednost pred koristmi in pravicami drugih udeleženk oziroma udeležencev postopka.</a:t>
            </a:r>
          </a:p>
          <a:p>
            <a:br>
              <a:rPr lang="sl-SI" dirty="0"/>
            </a:br>
            <a:r>
              <a:rPr lang="sl-SI" dirty="0"/>
              <a:t>6. člen ZPND: </a:t>
            </a:r>
            <a:r>
              <a:rPr lang="sl-SI" sz="1200" b="0" i="0" kern="1200" dirty="0">
                <a:solidFill>
                  <a:schemeClr val="tx1"/>
                </a:solidFill>
                <a:effectLst/>
                <a:latin typeface="Arial" pitchFamily="34" charset="0"/>
                <a:ea typeface="Calibri"/>
                <a:cs typeface="Calibri"/>
              </a:rPr>
              <a:t>Organi in organizacije ter nevladne organizacije, ki pri svojem delu izvedo za okoliščine, na podlagi katerih je mogoče sklepati, da se izvaja nasilje, so dolžni o tem takoj obvestiti center za socialno delo, razen v primeru, če žrtev temu izrecno nasprotuje in ne gre za sum storitve kaznivega dejanja, ki se preganja po uradni dolžnosti.</a:t>
            </a:r>
          </a:p>
          <a:p>
            <a:r>
              <a:rPr lang="sl-SI" sz="1200" b="0" i="0" kern="1200" dirty="0">
                <a:solidFill>
                  <a:schemeClr val="tx1"/>
                </a:solidFill>
                <a:effectLst/>
                <a:latin typeface="Arial" pitchFamily="34" charset="0"/>
                <a:ea typeface="Calibri"/>
                <a:cs typeface="Calibri"/>
              </a:rPr>
              <a:t>Zakon izrecno dolžnost (ne glede na obveznost varovanja poklicnih skrivnosti) obveščanja centra za socialno delo, policije ali državnega tožilstva nalaga vsakomur, zlasti pa strokovnim delavcem oziroma delavkam v zdravstvu ter osebju vzgojno-varstvenih, vzgojno-izobraževalnih zavodov in socialnih zavodov, ter </a:t>
            </a:r>
            <a:r>
              <a:rPr lang="sl-SI" sz="1200" b="0" i="0" kern="1200" dirty="0" err="1">
                <a:solidFill>
                  <a:schemeClr val="tx1"/>
                </a:solidFill>
                <a:effectLst/>
                <a:latin typeface="Arial" pitchFamily="34" charset="0"/>
                <a:ea typeface="Calibri"/>
                <a:cs typeface="Calibri"/>
              </a:rPr>
              <a:t>izvajalciem</a:t>
            </a:r>
            <a:r>
              <a:rPr lang="sl-SI" sz="1200" b="0" i="0" kern="1200" dirty="0">
                <a:solidFill>
                  <a:schemeClr val="tx1"/>
                </a:solidFill>
                <a:effectLst/>
                <a:latin typeface="Arial" pitchFamily="34" charset="0"/>
                <a:ea typeface="Calibri"/>
                <a:cs typeface="Calibri"/>
              </a:rPr>
              <a:t> vsebin za otroke v športnih in kulturnih združenjih, kadar sumijo, da je žrtev nasilja otrok ali oseba, ki zaradi osebnih okoliščin ni sposobna skrbeti zase.</a:t>
            </a:r>
          </a:p>
          <a:p>
            <a:br>
              <a:rPr lang="sl-SI" dirty="0"/>
            </a:br>
            <a:r>
              <a:rPr lang="sl-SI" dirty="0"/>
              <a:t>9.b člen ZPND: </a:t>
            </a:r>
            <a:r>
              <a:rPr lang="sl-SI" sz="1200" b="0" i="0" kern="1200" dirty="0">
                <a:solidFill>
                  <a:schemeClr val="tx1"/>
                </a:solidFill>
                <a:effectLst/>
                <a:latin typeface="Arial" pitchFamily="34" charset="0"/>
                <a:ea typeface="Calibri"/>
                <a:cs typeface="Calibri"/>
              </a:rPr>
              <a:t>Organi in organizacije ter nevladne organizacije zagotovijo, da žrtve prejmejo ustrezne in pravočasne informacije o razpoložljivih podpornih storitvah in pravnih sredstvih v jeziku, ki ga razumejo.</a:t>
            </a:r>
          </a:p>
          <a:p>
            <a:endParaRPr lang="sl-SI" altLang="x-none" sz="1200" b="0" i="0" kern="1200" dirty="0">
              <a:solidFill>
                <a:schemeClr val="tx1"/>
              </a:solidFill>
              <a:effectLst/>
              <a:latin typeface="Arial" pitchFamily="34" charset="0"/>
              <a:cs typeface="Calibri"/>
            </a:endParaRPr>
          </a:p>
          <a:p>
            <a:pPr marL="0" marR="0" lvl="0" indent="0" algn="l" defTabSz="457200" rtl="0" eaLnBrk="0" fontAlgn="base" latinLnBrk="0" hangingPunct="0">
              <a:lnSpc>
                <a:spcPct val="100000"/>
              </a:lnSpc>
              <a:spcBef>
                <a:spcPct val="30000"/>
              </a:spcBef>
              <a:spcAft>
                <a:spcPct val="0"/>
              </a:spcAft>
              <a:buClrTx/>
              <a:buSzTx/>
              <a:buFontTx/>
              <a:buNone/>
              <a:tabLst/>
              <a:defRPr/>
            </a:pPr>
            <a:r>
              <a:rPr lang="sl-SI" dirty="0"/>
              <a:t>10. člen ZPND: Organi in organizacije ter nevladne organizacije so dolžne v okviru z zakoni in drugimi predpisi določenimi nalogami in pooblastili prednostno obravnavati primere nasilja, zagotavljati medsebojno obveščanje in pomoč z namenom preprečevanja in odkrivanja nasilja, odpravljanja vzrokov ter nudenja pomoči žrtvi pri vzpostavitvi pogojev za varno življenje.</a:t>
            </a:r>
            <a:endParaRPr lang="hr-HR" altLang="x-none" sz="1050" dirty="0">
              <a:latin typeface="Calibri" pitchFamily="34" charset="0"/>
              <a:cs typeface="Arial" charset="0"/>
            </a:endParaRPr>
          </a:p>
          <a:p>
            <a:endParaRPr lang="x-none" altLang="x-none" dirty="0">
              <a:latin typeface="Arial" charset="0"/>
            </a:endParaRPr>
          </a:p>
        </p:txBody>
      </p:sp>
    </p:spTree>
    <p:extLst>
      <p:ext uri="{BB962C8B-B14F-4D97-AF65-F5344CB8AC3E}">
        <p14:creationId xmlns:p14="http://schemas.microsoft.com/office/powerpoint/2010/main" val="23664391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l-SI" sz="1200" b="0" i="0" kern="1200" dirty="0">
                <a:solidFill>
                  <a:schemeClr val="tx1"/>
                </a:solidFill>
                <a:effectLst/>
                <a:latin typeface="Arial" pitchFamily="34" charset="0"/>
                <a:ea typeface="Calibri"/>
                <a:cs typeface="Calibri"/>
              </a:rPr>
              <a:t>14. Člen ZPND: Center za socialno delo nudi žrtvi (in povzročitelju) nasilja storitve po zakonu, ki ureja socialno varstvo, pri čemer je cilj obravnavanja odprava neposredne ogroženosti in skrb za žrtvino dolgoročno varnost, z odpravo vzrokov oziroma okoliščin, v katerih prihaja do </a:t>
            </a:r>
          </a:p>
          <a:p>
            <a:r>
              <a:rPr lang="sl-SI" sz="1200" b="0" i="0" kern="1200" dirty="0">
                <a:solidFill>
                  <a:schemeClr val="tx1"/>
                </a:solidFill>
                <a:effectLst/>
                <a:latin typeface="Arial" pitchFamily="34" charset="0"/>
                <a:ea typeface="Calibri"/>
                <a:cs typeface="Calibri"/>
              </a:rPr>
              <a:t>nasilja, prek reševanja njenih socialnih in materialnih pogojev bivanja.</a:t>
            </a:r>
          </a:p>
          <a:p>
            <a:r>
              <a:rPr lang="sl-SI" sz="1200" b="0" i="0" kern="1200" dirty="0">
                <a:solidFill>
                  <a:schemeClr val="tx1"/>
                </a:solidFill>
                <a:effectLst/>
                <a:latin typeface="Arial" pitchFamily="34" charset="0"/>
                <a:ea typeface="Calibri"/>
                <a:cs typeface="Calibri"/>
              </a:rPr>
              <a:t> Pri centru za socialno delo se za obravnavanje nasilja v družini ustanovi multidisciplinarni tim. Udeležba na timu je za vse vabljene obvezna.</a:t>
            </a:r>
          </a:p>
          <a:p>
            <a:endParaRPr lang="sl-SI" altLang="x-none" sz="1200" b="0" i="0" kern="1200" dirty="0">
              <a:solidFill>
                <a:schemeClr val="tx1"/>
              </a:solidFill>
              <a:effectLst/>
              <a:latin typeface="Arial" pitchFamily="34" charset="0"/>
              <a:cs typeface="Calibri"/>
            </a:endParaRPr>
          </a:p>
          <a:p>
            <a:r>
              <a:rPr lang="sl-SI" sz="1200" b="0" i="0" kern="1200" dirty="0">
                <a:solidFill>
                  <a:schemeClr val="tx1"/>
                </a:solidFill>
                <a:effectLst/>
                <a:latin typeface="Arial" pitchFamily="34" charset="0"/>
                <a:ea typeface="Calibri"/>
                <a:cs typeface="Calibri"/>
              </a:rPr>
              <a:t>V okviru preprečevanja nasilja v družini so na centrih za socialno delo zaposleni tudi strokovni delavci, ki nudijo ustrezno podporo žrtvam nasilja. Imenovanih je </a:t>
            </a:r>
            <a:r>
              <a:rPr lang="sl-SI" sz="1200" b="1" i="0" kern="1200" dirty="0">
                <a:solidFill>
                  <a:schemeClr val="tx1"/>
                </a:solidFill>
                <a:effectLst/>
                <a:latin typeface="Arial" pitchFamily="34" charset="0"/>
                <a:ea typeface="Calibri"/>
                <a:cs typeface="Calibri"/>
              </a:rPr>
              <a:t>12 koordinatorjev: </a:t>
            </a:r>
            <a:r>
              <a:rPr lang="sl-SI" sz="1200" b="0" i="0" kern="1200" dirty="0">
                <a:solidFill>
                  <a:schemeClr val="tx1"/>
                </a:solidFill>
                <a:effectLst/>
                <a:latin typeface="Arial" pitchFamily="34" charset="0"/>
                <a:ea typeface="Calibri"/>
                <a:cs typeface="Calibri"/>
              </a:rPr>
              <a:t>http://www.mddsz.gov.si/si/delovna_podrocja/druzina/preprecevanje_nasilja_v_druzini/</a:t>
            </a:r>
          </a:p>
          <a:p>
            <a:endParaRPr lang="sl-SI" altLang="x-none" b="0" dirty="0">
              <a:latin typeface="Arial" charset="0"/>
            </a:endParaRPr>
          </a:p>
          <a:p>
            <a:r>
              <a:rPr lang="sl-SI" altLang="x-none" b="0" dirty="0">
                <a:latin typeface="Arial" charset="0"/>
              </a:rPr>
              <a:t>V okviru centrov delujejo tudi interventne službe: http://www.mddsz.gov.si/si/delovna_podrocja/sociala/izvajalci/is/</a:t>
            </a:r>
          </a:p>
          <a:p>
            <a:endParaRPr lang="sl-SI" altLang="x-none" b="0" dirty="0">
              <a:latin typeface="Arial" charset="0"/>
            </a:endParaRPr>
          </a:p>
          <a:p>
            <a:r>
              <a:rPr lang="sl-SI" altLang="x-none" b="0" dirty="0">
                <a:latin typeface="Arial" charset="0"/>
              </a:rPr>
              <a:t>Centri vodijo tudi varne hiše in krizne centre, kamor se žrtve lahko zatečejo. Varne hiše pa vodijo tudi nevladne organizacije.</a:t>
            </a:r>
          </a:p>
          <a:p>
            <a:r>
              <a:rPr lang="sl-SI" altLang="x-none" b="0" dirty="0">
                <a:latin typeface="Arial" charset="0"/>
              </a:rPr>
              <a:t>Seznam varnih hiš, kriznih centrov in programov svetovanja: http://www.mddsz.gov.si/si/delovna_podrocja/sociala/socialnovarstveni_programi/varne_hise/</a:t>
            </a:r>
          </a:p>
        </p:txBody>
      </p:sp>
    </p:spTree>
    <p:extLst>
      <p:ext uri="{BB962C8B-B14F-4D97-AF65-F5344CB8AC3E}">
        <p14:creationId xmlns:p14="http://schemas.microsoft.com/office/powerpoint/2010/main" val="10026947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sl-SI" sz="1200" b="0" i="0" kern="1200" dirty="0">
                <a:solidFill>
                  <a:schemeClr val="tx1"/>
                </a:solidFill>
                <a:effectLst/>
                <a:latin typeface="Arial" pitchFamily="34" charset="0"/>
                <a:ea typeface="Calibri"/>
                <a:cs typeface="Calibri"/>
              </a:rPr>
              <a:t>V nujnih primerih, ko gre za nasilje v družini, </a:t>
            </a:r>
            <a:r>
              <a:rPr lang="sl-SI" sz="1200" b="1" i="0" kern="1200" dirty="0">
                <a:solidFill>
                  <a:schemeClr val="tx1"/>
                </a:solidFill>
                <a:effectLst/>
                <a:latin typeface="Arial" pitchFamily="34" charset="0"/>
                <a:ea typeface="Calibri"/>
                <a:cs typeface="Calibri"/>
              </a:rPr>
              <a:t>policija samostojno izreče prepoved približevanja, da zagotovi varnost žrtvi in prepreči nadaljnje nasilje</a:t>
            </a:r>
            <a:r>
              <a:rPr lang="sl-SI" sz="1200" b="0" i="0" kern="1200" dirty="0">
                <a:solidFill>
                  <a:schemeClr val="tx1"/>
                </a:solidFill>
                <a:effectLst/>
                <a:latin typeface="Arial" pitchFamily="34" charset="0"/>
                <a:ea typeface="Calibri"/>
                <a:cs typeface="Calibri"/>
              </a:rPr>
              <a:t>.</a:t>
            </a:r>
          </a:p>
          <a:p>
            <a:r>
              <a:rPr lang="sl-SI" sz="1200" b="0" i="0" kern="1200" dirty="0">
                <a:solidFill>
                  <a:schemeClr val="tx1"/>
                </a:solidFill>
                <a:effectLst/>
                <a:latin typeface="Arial" pitchFamily="34" charset="0"/>
                <a:ea typeface="Calibri"/>
                <a:cs typeface="Calibri"/>
              </a:rPr>
              <a:t>Ukrep prepovedi približevanja policist izreče </a:t>
            </a:r>
            <a:r>
              <a:rPr lang="sl-SI" sz="1200" b="1" i="0" kern="1200" dirty="0">
                <a:solidFill>
                  <a:schemeClr val="tx1"/>
                </a:solidFill>
                <a:effectLst/>
                <a:latin typeface="Arial" pitchFamily="34" charset="0"/>
                <a:ea typeface="Calibri"/>
                <a:cs typeface="Calibri"/>
              </a:rPr>
              <a:t>ustno</a:t>
            </a:r>
            <a:r>
              <a:rPr lang="sl-SI" sz="1200" b="0" i="0" kern="1200" dirty="0">
                <a:solidFill>
                  <a:schemeClr val="tx1"/>
                </a:solidFill>
                <a:effectLst/>
                <a:latin typeface="Arial" pitchFamily="34" charset="0"/>
                <a:ea typeface="Calibri"/>
                <a:cs typeface="Calibri"/>
              </a:rPr>
              <a:t>, nato pa </a:t>
            </a:r>
            <a:r>
              <a:rPr lang="sl-SI" sz="1200" b="1" i="0" kern="1200" dirty="0">
                <a:solidFill>
                  <a:schemeClr val="tx1"/>
                </a:solidFill>
                <a:effectLst/>
                <a:latin typeface="Arial" pitchFamily="34" charset="0"/>
                <a:ea typeface="Calibri"/>
                <a:cs typeface="Calibri"/>
              </a:rPr>
              <a:t>v šestih urah izda pisno odredbo</a:t>
            </a:r>
            <a:r>
              <a:rPr lang="sl-SI" sz="1200" b="0" i="0" kern="1200" dirty="0">
                <a:solidFill>
                  <a:schemeClr val="tx1"/>
                </a:solidFill>
                <a:effectLst/>
                <a:latin typeface="Arial" pitchFamily="34" charset="0"/>
                <a:ea typeface="Calibri"/>
                <a:cs typeface="Calibri"/>
              </a:rPr>
              <a:t> - prvi izrek prepovedi velja skupno 48 ur. Zakonitost in pravilnost izrečenega ukrepa samodejno preveri tudi </a:t>
            </a:r>
            <a:r>
              <a:rPr lang="sl-SI" sz="1200" b="1" i="0" kern="1200" dirty="0">
                <a:solidFill>
                  <a:schemeClr val="tx1"/>
                </a:solidFill>
                <a:effectLst/>
                <a:latin typeface="Arial" pitchFamily="34" charset="0"/>
                <a:ea typeface="Calibri"/>
                <a:cs typeface="Calibri"/>
              </a:rPr>
              <a:t>preiskovalni sodnik</a:t>
            </a:r>
            <a:r>
              <a:rPr lang="sl-SI" sz="1200" b="0" i="0" kern="1200" dirty="0">
                <a:solidFill>
                  <a:schemeClr val="tx1"/>
                </a:solidFill>
                <a:effectLst/>
                <a:latin typeface="Arial" pitchFamily="34" charset="0"/>
                <a:ea typeface="Calibri"/>
                <a:cs typeface="Calibri"/>
              </a:rPr>
              <a:t> (sodišče) ter o svoji odločitvi izda posebno odločbo. Če izrečeni ukrep policije potrdi, običajno podaljša njegovo veljavnost na skupno 10 dni (od prve ustne prepovedi policista).</a:t>
            </a:r>
          </a:p>
          <a:p>
            <a:endParaRPr lang="sl-SI" sz="1200" b="0" i="0" kern="1200" dirty="0">
              <a:solidFill>
                <a:schemeClr val="tx1"/>
              </a:solidFill>
              <a:effectLst/>
              <a:latin typeface="Arial" pitchFamily="34" charset="0"/>
              <a:ea typeface="Calibri"/>
              <a:cs typeface="Calibri"/>
            </a:endParaRPr>
          </a:p>
          <a:p>
            <a:r>
              <a:rPr lang="sl-SI" sz="1200" b="0" i="0" kern="1200" dirty="0">
                <a:solidFill>
                  <a:schemeClr val="tx1"/>
                </a:solidFill>
                <a:effectLst/>
                <a:latin typeface="Arial" pitchFamily="34" charset="0"/>
                <a:ea typeface="Calibri"/>
                <a:cs typeface="Calibri"/>
              </a:rPr>
              <a:t>Ukrep zajema:  </a:t>
            </a:r>
          </a:p>
          <a:p>
            <a:r>
              <a:rPr lang="sl-SI" sz="1200" b="1" i="0" kern="1200" dirty="0">
                <a:solidFill>
                  <a:schemeClr val="tx1"/>
                </a:solidFill>
                <a:effectLst/>
                <a:latin typeface="Arial" pitchFamily="34" charset="0"/>
                <a:ea typeface="Calibri"/>
                <a:cs typeface="Calibri"/>
              </a:rPr>
              <a:t>določitev razdalje do kraja, ki je kršitelj ne sme namerno preseči</a:t>
            </a:r>
            <a:r>
              <a:rPr lang="sl-SI" sz="1200" b="0" i="0" kern="1200" dirty="0">
                <a:solidFill>
                  <a:schemeClr val="tx1"/>
                </a:solidFill>
                <a:effectLst/>
                <a:latin typeface="Arial" pitchFamily="34" charset="0"/>
                <a:ea typeface="Calibri"/>
                <a:cs typeface="Calibri"/>
              </a:rPr>
              <a:t> (razdalja do 200 metrov glede na kraj, kjer je žrtev). Kot kraj se določi kraj, kjer žrtev stanuje, dela, se izobražuje, je v varstvu ali se vsakodnevno giblje.</a:t>
            </a:r>
          </a:p>
          <a:p>
            <a:r>
              <a:rPr lang="sl-SI" sz="1200" b="1" i="0" kern="1200" dirty="0">
                <a:solidFill>
                  <a:schemeClr val="tx1"/>
                </a:solidFill>
                <a:effectLst/>
                <a:latin typeface="Arial" pitchFamily="34" charset="0"/>
                <a:ea typeface="Calibri"/>
                <a:cs typeface="Calibri"/>
              </a:rPr>
              <a:t>prepoved nadlegovanja žrtve po komunikacijskih sredstvih</a:t>
            </a:r>
            <a:r>
              <a:rPr lang="sl-SI" sz="1200" b="0" i="0" kern="1200" dirty="0">
                <a:solidFill>
                  <a:schemeClr val="tx1"/>
                </a:solidFill>
                <a:effectLst/>
                <a:latin typeface="Arial" pitchFamily="34" charset="0"/>
                <a:ea typeface="Calibri"/>
                <a:cs typeface="Calibri"/>
              </a:rPr>
              <a:t>. Ob izreku tega ukrepa mora kršitelj takoj zapustiti kraj bivanja, policistom pa izročiti tudi ključe prebivališča, v katerem živi skupaj z žrtvijo. Ob neupoštevanju odredbe policisti kršitelja odstranijo s kraja.</a:t>
            </a:r>
          </a:p>
          <a:p>
            <a:endParaRPr lang="sl-SI" sz="1200" b="0" i="0" kern="1200" dirty="0">
              <a:solidFill>
                <a:schemeClr val="tx1"/>
              </a:solidFill>
              <a:effectLst/>
              <a:latin typeface="Arial" pitchFamily="34" charset="0"/>
              <a:ea typeface="Calibri"/>
              <a:cs typeface="Calibri"/>
            </a:endParaRPr>
          </a:p>
          <a:p>
            <a:r>
              <a:rPr lang="sl-SI" altLang="x-none" b="0" dirty="0">
                <a:latin typeface="Arial" charset="0"/>
              </a:rPr>
              <a:t>Vir: https://www.policija.si/index.php/component/content/article/182-kriminaliteta/67749-policijska-prepoved-priblievanja</a:t>
            </a:r>
          </a:p>
          <a:p>
            <a:endParaRPr lang="sl-SI" altLang="x-none" b="0" dirty="0">
              <a:latin typeface="Arial" charset="0"/>
            </a:endParaRPr>
          </a:p>
          <a:p>
            <a:r>
              <a:rPr lang="sl-SI" sz="1200" b="1" i="0" kern="1200" dirty="0">
                <a:solidFill>
                  <a:schemeClr val="tx1"/>
                </a:solidFill>
                <a:effectLst/>
                <a:latin typeface="Arial" pitchFamily="34" charset="0"/>
                <a:ea typeface="Calibri"/>
                <a:cs typeface="Calibri"/>
              </a:rPr>
              <a:t>Policisti žrtev spremljajo do stanovanja, da bo lahko vzela osebne stvari, ki jih nujno potrebuje</a:t>
            </a:r>
            <a:r>
              <a:rPr lang="sl-SI" sz="1200" b="0" i="0" kern="1200" dirty="0">
                <a:solidFill>
                  <a:schemeClr val="tx1"/>
                </a:solidFill>
                <a:effectLst/>
                <a:latin typeface="Arial" pitchFamily="34" charset="0"/>
                <a:ea typeface="Calibri"/>
                <a:cs typeface="Calibri"/>
              </a:rPr>
              <a:t>. Enako velja tudi za nujne stvari njenih otrok.</a:t>
            </a:r>
          </a:p>
          <a:p>
            <a:r>
              <a:rPr lang="sl-SI" sz="1200" b="0" i="0" kern="1200" dirty="0">
                <a:solidFill>
                  <a:schemeClr val="tx1"/>
                </a:solidFill>
                <a:effectLst/>
                <a:latin typeface="Arial" pitchFamily="34" charset="0"/>
                <a:ea typeface="Calibri"/>
                <a:cs typeface="Calibri"/>
              </a:rPr>
              <a:t>https://www.policija.si/index.php/component/content/article/182-kriminaliteta/67751-policijsko-spremstvo-rtve-nasilja-v-druini</a:t>
            </a:r>
          </a:p>
          <a:p>
            <a:r>
              <a:rPr lang="sl-SI" sz="1200" b="0" i="0" kern="1200" dirty="0">
                <a:solidFill>
                  <a:schemeClr val="tx1"/>
                </a:solidFill>
                <a:effectLst/>
                <a:latin typeface="Arial" pitchFamily="34" charset="0"/>
                <a:ea typeface="Calibri"/>
                <a:cs typeface="Calibri"/>
              </a:rPr>
              <a:t> </a:t>
            </a:r>
          </a:p>
          <a:p>
            <a:endParaRPr lang="sl-SI" altLang="x-none" b="0" dirty="0">
              <a:latin typeface="Arial" charset="0"/>
            </a:endParaRPr>
          </a:p>
        </p:txBody>
      </p:sp>
    </p:spTree>
    <p:extLst>
      <p:ext uri="{BB962C8B-B14F-4D97-AF65-F5344CB8AC3E}">
        <p14:creationId xmlns:p14="http://schemas.microsoft.com/office/powerpoint/2010/main" val="468694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sl-SI" dirty="0"/>
              <a:t>19. Člen ZPND: Sodišče lahko povzročitelju nasilja, ki je žrtev telesno poškodoval, ali ji je prizadejal škodo na zdravju, ali je drugače protipravno posegel v njeno dostojanstvo ali druge osebnostne pravice, prepove določena ravnanja in stike z žrtvijo.</a:t>
            </a:r>
          </a:p>
          <a:p>
            <a:endParaRPr lang="sl-SI" altLang="x-none" b="0" dirty="0">
              <a:latin typeface="Arial" charset="0"/>
            </a:endParaRPr>
          </a:p>
          <a:p>
            <a:r>
              <a:rPr lang="sl-SI" sz="1200" b="0" i="0" kern="1200" dirty="0">
                <a:solidFill>
                  <a:schemeClr val="tx1"/>
                </a:solidFill>
                <a:effectLst/>
                <a:latin typeface="Arial" pitchFamily="34" charset="0"/>
                <a:ea typeface="Calibri"/>
                <a:cs typeface="Calibri"/>
              </a:rPr>
              <a:t>Sodišče izreče ukrep iz prvega odstavka tega člena za največ 12 mesecev. Žrtev lahko poda predlog za podaljšanje trajanja izrečenega ukrepa pred iztekom roka, za katerega je bil ukrep izrečen. Sodišče lahko trajanje ukrepa podaljša večkrat, vendar vsakokrat za največ 12 mesecev, če ta zakon ne določa drugače.</a:t>
            </a:r>
            <a:endParaRPr lang="sl-SI" altLang="x-none" b="0" dirty="0">
              <a:latin typeface="Arial" charset="0"/>
            </a:endParaRPr>
          </a:p>
        </p:txBody>
      </p:sp>
    </p:spTree>
    <p:extLst>
      <p:ext uri="{BB962C8B-B14F-4D97-AF65-F5344CB8AC3E}">
        <p14:creationId xmlns:p14="http://schemas.microsoft.com/office/powerpoint/2010/main" val="1094627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sl-SI" dirty="0"/>
              <a:t>Društvo SOS telefon za ženske in otroke – žrtve nasilja Spletni naslov: http://www.drustvo-sos.si/ Telefon: 01 544 35 13, 01 544 35 14 SOS TELEFON: 080 11 55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sl-SI"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sl-SI" dirty="0"/>
              <a:t>Društvo za nenasilno komunikacijo Spletni naslov: http://www.drustvo-dnk.si/ Telefon: 01 434 48 22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sl-SI"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sl-SI" dirty="0"/>
              <a:t>Društvo Ženska svetovalnica, svetovalnica za ženske žrtve nasilja in za pomoč pri motnjah hranjenja Spletni naslov: http://www.drustvo-zenskasvetovalnica.si/ Telefon: 01 251 16 02, 031 233 211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sl-SI"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sl-SI" dirty="0"/>
              <a:t>Zavod EMMA, Center za pomoč žrtvam nasilja Spletni naslov: http://zavod-emma.si/ Telefon: 01 425 47 32 Krizni telefon: 080 21 33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sl-SI"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sl-SI" dirty="0"/>
              <a:t>Združenje proti spolnemu zlorabljanju Spletni naslov: http://www.spolna-zloraba.si/ Telefon: 01 431 33 41, 080 28 80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sl-SI"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sl-SI" dirty="0"/>
              <a:t>TOM telefon za otroke in mladostnike Spletni naslov: http://www.e-tom.si/ Telefon: 116 111</a:t>
            </a:r>
            <a:endParaRPr lang="sl-SI" altLang="x-none" b="0" dirty="0">
              <a:latin typeface="Arial" charset="0"/>
            </a:endParaRPr>
          </a:p>
        </p:txBody>
      </p:sp>
    </p:spTree>
    <p:extLst>
      <p:ext uri="{BB962C8B-B14F-4D97-AF65-F5344CB8AC3E}">
        <p14:creationId xmlns:p14="http://schemas.microsoft.com/office/powerpoint/2010/main" val="2772922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sl-SI" altLang="x-none" b="0" dirty="0">
              <a:latin typeface="Arial" charset="0"/>
            </a:endParaRPr>
          </a:p>
        </p:txBody>
      </p:sp>
    </p:spTree>
    <p:extLst>
      <p:ext uri="{BB962C8B-B14F-4D97-AF65-F5344CB8AC3E}">
        <p14:creationId xmlns:p14="http://schemas.microsoft.com/office/powerpoint/2010/main" val="21574247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sr-Latn-CS" altLang="x-none" dirty="0">
              <a:latin typeface="Arial" charset="0"/>
            </a:endParaRPr>
          </a:p>
        </p:txBody>
      </p:sp>
    </p:spTree>
    <p:extLst>
      <p:ext uri="{BB962C8B-B14F-4D97-AF65-F5344CB8AC3E}">
        <p14:creationId xmlns:p14="http://schemas.microsoft.com/office/powerpoint/2010/main" val="13796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hr-HR"/>
              <a:t>Uredite stil naslova matrice</a:t>
            </a:r>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Uredite stil podnaslova matrice</a:t>
            </a:r>
          </a:p>
        </p:txBody>
      </p:sp>
      <p:sp>
        <p:nvSpPr>
          <p:cNvPr id="4" name="Rezervirano mjesto datuma 3"/>
          <p:cNvSpPr>
            <a:spLocks noGrp="1"/>
          </p:cNvSpPr>
          <p:nvPr>
            <p:ph type="dt" sz="half" idx="10"/>
          </p:nvPr>
        </p:nvSpPr>
        <p:spPr/>
        <p:txBody>
          <a:bodyPr/>
          <a:lstStyle/>
          <a:p>
            <a:pPr>
              <a:defRPr/>
            </a:pPr>
            <a:r>
              <a:rPr lang="ta-IN"/>
              <a:t>13.03.2012.</a:t>
            </a:r>
            <a:endParaRPr lang="hr-HR" dirty="0"/>
          </a:p>
        </p:txBody>
      </p:sp>
      <p:sp>
        <p:nvSpPr>
          <p:cNvPr id="5" name="Rezervirano mjesto podnožja 4"/>
          <p:cNvSpPr>
            <a:spLocks noGrp="1"/>
          </p:cNvSpPr>
          <p:nvPr>
            <p:ph type="ftr" sz="quarter" idx="11"/>
          </p:nvPr>
        </p:nvSpPr>
        <p:spPr/>
        <p:txBody>
          <a:bodyPr/>
          <a:lstStyle/>
          <a:p>
            <a:pPr>
              <a:defRPr/>
            </a:pPr>
            <a:endParaRPr lang="hr-HR" dirty="0"/>
          </a:p>
        </p:txBody>
      </p:sp>
      <p:sp>
        <p:nvSpPr>
          <p:cNvPr id="6" name="Rezervirano mjesto broja slajda 5"/>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288832816"/>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okomitog teksta 2"/>
          <p:cNvSpPr>
            <a:spLocks noGrp="1"/>
          </p:cNvSpPr>
          <p:nvPr>
            <p:ph type="body" orient="vert" idx="1"/>
          </p:nvPr>
        </p:nvSpPr>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pPr>
              <a:defRPr/>
            </a:pPr>
            <a:r>
              <a:rPr lang="ta-IN"/>
              <a:t>13.03.2012.</a:t>
            </a:r>
            <a:endParaRPr lang="hr-HR" dirty="0"/>
          </a:p>
        </p:txBody>
      </p:sp>
      <p:sp>
        <p:nvSpPr>
          <p:cNvPr id="5" name="Rezervirano mjesto podnožja 4"/>
          <p:cNvSpPr>
            <a:spLocks noGrp="1"/>
          </p:cNvSpPr>
          <p:nvPr>
            <p:ph type="ftr" sz="quarter" idx="11"/>
          </p:nvPr>
        </p:nvSpPr>
        <p:spPr/>
        <p:txBody>
          <a:bodyPr/>
          <a:lstStyle/>
          <a:p>
            <a:pPr>
              <a:defRPr/>
            </a:pPr>
            <a:endParaRPr lang="hr-HR" dirty="0"/>
          </a:p>
        </p:txBody>
      </p:sp>
      <p:sp>
        <p:nvSpPr>
          <p:cNvPr id="6" name="Rezervirano mjesto broja slajda 5"/>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4243732858"/>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8"/>
            <a:ext cx="2057400" cy="5851525"/>
          </a:xfrm>
        </p:spPr>
        <p:txBody>
          <a:bodyPr vert="eaVert"/>
          <a:lstStyle/>
          <a:p>
            <a:r>
              <a:rPr lang="hr-HR"/>
              <a:t>Uredite stil naslova matrice</a:t>
            </a:r>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pPr>
              <a:defRPr/>
            </a:pPr>
            <a:r>
              <a:rPr lang="ta-IN"/>
              <a:t>13.03.2012.</a:t>
            </a:r>
            <a:endParaRPr lang="hr-HR" dirty="0"/>
          </a:p>
        </p:txBody>
      </p:sp>
      <p:sp>
        <p:nvSpPr>
          <p:cNvPr id="5" name="Rezervirano mjesto podnožja 4"/>
          <p:cNvSpPr>
            <a:spLocks noGrp="1"/>
          </p:cNvSpPr>
          <p:nvPr>
            <p:ph type="ftr" sz="quarter" idx="11"/>
          </p:nvPr>
        </p:nvSpPr>
        <p:spPr/>
        <p:txBody>
          <a:bodyPr/>
          <a:lstStyle/>
          <a:p>
            <a:pPr>
              <a:defRPr/>
            </a:pPr>
            <a:endParaRPr lang="hr-HR" dirty="0"/>
          </a:p>
        </p:txBody>
      </p:sp>
      <p:sp>
        <p:nvSpPr>
          <p:cNvPr id="6" name="Rezervirano mjesto broja slajda 5"/>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1118870901"/>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idx="1"/>
          </p:nvPr>
        </p:nvSpPr>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10"/>
          </p:nvPr>
        </p:nvSpPr>
        <p:spPr/>
        <p:txBody>
          <a:bodyPr/>
          <a:lstStyle/>
          <a:p>
            <a:pPr>
              <a:defRPr/>
            </a:pPr>
            <a:r>
              <a:rPr lang="ta-IN"/>
              <a:t>13.03.2012.</a:t>
            </a:r>
            <a:endParaRPr lang="hr-HR" dirty="0"/>
          </a:p>
        </p:txBody>
      </p:sp>
      <p:sp>
        <p:nvSpPr>
          <p:cNvPr id="5" name="Rezervirano mjesto podnožja 4"/>
          <p:cNvSpPr>
            <a:spLocks noGrp="1"/>
          </p:cNvSpPr>
          <p:nvPr>
            <p:ph type="ftr" sz="quarter" idx="11"/>
          </p:nvPr>
        </p:nvSpPr>
        <p:spPr/>
        <p:txBody>
          <a:bodyPr/>
          <a:lstStyle/>
          <a:p>
            <a:pPr>
              <a:defRPr/>
            </a:pPr>
            <a:endParaRPr lang="hr-HR" dirty="0"/>
          </a:p>
        </p:txBody>
      </p:sp>
      <p:sp>
        <p:nvSpPr>
          <p:cNvPr id="6" name="Rezervirano mjesto broja slajda 5"/>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1638861320"/>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jelj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hr-HR"/>
              <a:t>Uredite stil naslova matrice</a:t>
            </a:r>
          </a:p>
        </p:txBody>
      </p:sp>
      <p:sp>
        <p:nvSpPr>
          <p:cNvPr id="3" name="Rezervirano mjesto tekst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Rezervirano mjesto datuma 3"/>
          <p:cNvSpPr>
            <a:spLocks noGrp="1"/>
          </p:cNvSpPr>
          <p:nvPr>
            <p:ph type="dt" sz="half" idx="10"/>
          </p:nvPr>
        </p:nvSpPr>
        <p:spPr/>
        <p:txBody>
          <a:bodyPr/>
          <a:lstStyle/>
          <a:p>
            <a:pPr>
              <a:defRPr/>
            </a:pPr>
            <a:r>
              <a:rPr lang="ta-IN"/>
              <a:t>13.03.2012.</a:t>
            </a:r>
            <a:endParaRPr lang="hr-HR" dirty="0"/>
          </a:p>
        </p:txBody>
      </p:sp>
      <p:sp>
        <p:nvSpPr>
          <p:cNvPr id="5" name="Rezervirano mjesto podnožja 4"/>
          <p:cNvSpPr>
            <a:spLocks noGrp="1"/>
          </p:cNvSpPr>
          <p:nvPr>
            <p:ph type="ftr" sz="quarter" idx="11"/>
          </p:nvPr>
        </p:nvSpPr>
        <p:spPr/>
        <p:txBody>
          <a:bodyPr/>
          <a:lstStyle/>
          <a:p>
            <a:pPr>
              <a:defRPr/>
            </a:pPr>
            <a:endParaRPr lang="hr-HR" dirty="0"/>
          </a:p>
        </p:txBody>
      </p:sp>
      <p:sp>
        <p:nvSpPr>
          <p:cNvPr id="6" name="Rezervirano mjesto broja slajda 5"/>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88624636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sadržaja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sadržaja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datuma 4"/>
          <p:cNvSpPr>
            <a:spLocks noGrp="1"/>
          </p:cNvSpPr>
          <p:nvPr>
            <p:ph type="dt" sz="half" idx="10"/>
          </p:nvPr>
        </p:nvSpPr>
        <p:spPr/>
        <p:txBody>
          <a:bodyPr/>
          <a:lstStyle/>
          <a:p>
            <a:pPr>
              <a:defRPr/>
            </a:pPr>
            <a:r>
              <a:rPr lang="ta-IN"/>
              <a:t>13.03.2012.</a:t>
            </a:r>
            <a:endParaRPr lang="hr-HR" dirty="0"/>
          </a:p>
        </p:txBody>
      </p:sp>
      <p:sp>
        <p:nvSpPr>
          <p:cNvPr id="6" name="Rezervirano mjesto podnožja 5"/>
          <p:cNvSpPr>
            <a:spLocks noGrp="1"/>
          </p:cNvSpPr>
          <p:nvPr>
            <p:ph type="ftr" sz="quarter" idx="11"/>
          </p:nvPr>
        </p:nvSpPr>
        <p:spPr/>
        <p:txBody>
          <a:bodyPr/>
          <a:lstStyle/>
          <a:p>
            <a:pPr>
              <a:defRPr/>
            </a:pPr>
            <a:endParaRPr lang="hr-HR" dirty="0"/>
          </a:p>
        </p:txBody>
      </p:sp>
      <p:sp>
        <p:nvSpPr>
          <p:cNvPr id="7" name="Rezervirano mjesto broja slajda 6"/>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433200036"/>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hr-HR"/>
              <a:t>Uredite stil naslova matrice</a:t>
            </a:r>
          </a:p>
        </p:txBody>
      </p:sp>
      <p:sp>
        <p:nvSpPr>
          <p:cNvPr id="3" name="Rezervirano mjesto tekst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Rezervirano mjesto sadržaja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5" name="Rezervirano mjesto tekst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Rezervirano mjesto sadržaja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7" name="Rezervirano mjesto datuma 6"/>
          <p:cNvSpPr>
            <a:spLocks noGrp="1"/>
          </p:cNvSpPr>
          <p:nvPr>
            <p:ph type="dt" sz="half" idx="10"/>
          </p:nvPr>
        </p:nvSpPr>
        <p:spPr/>
        <p:txBody>
          <a:bodyPr/>
          <a:lstStyle/>
          <a:p>
            <a:pPr>
              <a:defRPr/>
            </a:pPr>
            <a:r>
              <a:rPr lang="ta-IN"/>
              <a:t>13.03.2012.</a:t>
            </a:r>
            <a:endParaRPr lang="hr-HR" dirty="0"/>
          </a:p>
        </p:txBody>
      </p:sp>
      <p:sp>
        <p:nvSpPr>
          <p:cNvPr id="8" name="Rezervirano mjesto podnožja 7"/>
          <p:cNvSpPr>
            <a:spLocks noGrp="1"/>
          </p:cNvSpPr>
          <p:nvPr>
            <p:ph type="ftr" sz="quarter" idx="11"/>
          </p:nvPr>
        </p:nvSpPr>
        <p:spPr/>
        <p:txBody>
          <a:bodyPr/>
          <a:lstStyle/>
          <a:p>
            <a:pPr>
              <a:defRPr/>
            </a:pPr>
            <a:endParaRPr lang="hr-HR" dirty="0"/>
          </a:p>
        </p:txBody>
      </p:sp>
      <p:sp>
        <p:nvSpPr>
          <p:cNvPr id="9" name="Rezervirano mjesto broja slajda 8"/>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320560810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a:t>Uredite stil naslova matrice</a:t>
            </a:r>
          </a:p>
        </p:txBody>
      </p:sp>
      <p:sp>
        <p:nvSpPr>
          <p:cNvPr id="3" name="Rezervirano mjesto datuma 2"/>
          <p:cNvSpPr>
            <a:spLocks noGrp="1"/>
          </p:cNvSpPr>
          <p:nvPr>
            <p:ph type="dt" sz="half" idx="10"/>
          </p:nvPr>
        </p:nvSpPr>
        <p:spPr/>
        <p:txBody>
          <a:bodyPr/>
          <a:lstStyle/>
          <a:p>
            <a:pPr>
              <a:defRPr/>
            </a:pPr>
            <a:r>
              <a:rPr lang="ta-IN"/>
              <a:t>13.03.2012.</a:t>
            </a:r>
            <a:endParaRPr lang="hr-HR" dirty="0"/>
          </a:p>
        </p:txBody>
      </p:sp>
      <p:sp>
        <p:nvSpPr>
          <p:cNvPr id="4" name="Rezervirano mjesto podnožja 3"/>
          <p:cNvSpPr>
            <a:spLocks noGrp="1"/>
          </p:cNvSpPr>
          <p:nvPr>
            <p:ph type="ftr" sz="quarter" idx="11"/>
          </p:nvPr>
        </p:nvSpPr>
        <p:spPr/>
        <p:txBody>
          <a:bodyPr/>
          <a:lstStyle/>
          <a:p>
            <a:pPr>
              <a:defRPr/>
            </a:pPr>
            <a:endParaRPr lang="hr-HR" dirty="0"/>
          </a:p>
        </p:txBody>
      </p:sp>
      <p:sp>
        <p:nvSpPr>
          <p:cNvPr id="5" name="Rezervirano mjesto broja slajda 4"/>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419042677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pPr>
              <a:defRPr/>
            </a:pPr>
            <a:r>
              <a:rPr lang="ta-IN"/>
              <a:t>13.03.2012.</a:t>
            </a:r>
            <a:endParaRPr lang="hr-HR" dirty="0"/>
          </a:p>
        </p:txBody>
      </p:sp>
      <p:sp>
        <p:nvSpPr>
          <p:cNvPr id="3" name="Rezervirano mjesto podnožja 2"/>
          <p:cNvSpPr>
            <a:spLocks noGrp="1"/>
          </p:cNvSpPr>
          <p:nvPr>
            <p:ph type="ftr" sz="quarter" idx="11"/>
          </p:nvPr>
        </p:nvSpPr>
        <p:spPr/>
        <p:txBody>
          <a:bodyPr/>
          <a:lstStyle/>
          <a:p>
            <a:pPr>
              <a:defRPr/>
            </a:pPr>
            <a:endParaRPr lang="hr-HR" dirty="0"/>
          </a:p>
        </p:txBody>
      </p:sp>
      <p:sp>
        <p:nvSpPr>
          <p:cNvPr id="4" name="Rezervirano mjesto broja slajda 3"/>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291079257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hr-HR"/>
              <a:t>Uredite stil naslova matrice</a:t>
            </a:r>
          </a:p>
        </p:txBody>
      </p:sp>
      <p:sp>
        <p:nvSpPr>
          <p:cNvPr id="3" name="Rezervirano mjesto sadržaja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tekst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Rezervirano mjesto datuma 4"/>
          <p:cNvSpPr>
            <a:spLocks noGrp="1"/>
          </p:cNvSpPr>
          <p:nvPr>
            <p:ph type="dt" sz="half" idx="10"/>
          </p:nvPr>
        </p:nvSpPr>
        <p:spPr/>
        <p:txBody>
          <a:bodyPr/>
          <a:lstStyle/>
          <a:p>
            <a:pPr>
              <a:defRPr/>
            </a:pPr>
            <a:r>
              <a:rPr lang="ta-IN"/>
              <a:t>13.03.2012.</a:t>
            </a:r>
            <a:endParaRPr lang="hr-HR" dirty="0"/>
          </a:p>
        </p:txBody>
      </p:sp>
      <p:sp>
        <p:nvSpPr>
          <p:cNvPr id="6" name="Rezervirano mjesto podnožja 5"/>
          <p:cNvSpPr>
            <a:spLocks noGrp="1"/>
          </p:cNvSpPr>
          <p:nvPr>
            <p:ph type="ftr" sz="quarter" idx="11"/>
          </p:nvPr>
        </p:nvSpPr>
        <p:spPr/>
        <p:txBody>
          <a:bodyPr/>
          <a:lstStyle/>
          <a:p>
            <a:pPr>
              <a:defRPr/>
            </a:pPr>
            <a:endParaRPr lang="hr-HR" dirty="0"/>
          </a:p>
        </p:txBody>
      </p:sp>
      <p:sp>
        <p:nvSpPr>
          <p:cNvPr id="7" name="Rezervirano mjesto broja slajda 6"/>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262934981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hr-HR"/>
              <a:t>Uredite stil naslova matrice</a:t>
            </a:r>
          </a:p>
        </p:txBody>
      </p:sp>
      <p:sp>
        <p:nvSpPr>
          <p:cNvPr id="3" name="Rezervirano mjesto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Rezervirano mjesto tekst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Rezervirano mjesto datuma 4"/>
          <p:cNvSpPr>
            <a:spLocks noGrp="1"/>
          </p:cNvSpPr>
          <p:nvPr>
            <p:ph type="dt" sz="half" idx="10"/>
          </p:nvPr>
        </p:nvSpPr>
        <p:spPr/>
        <p:txBody>
          <a:bodyPr/>
          <a:lstStyle/>
          <a:p>
            <a:pPr>
              <a:defRPr/>
            </a:pPr>
            <a:r>
              <a:rPr lang="ta-IN"/>
              <a:t>13.03.2012.</a:t>
            </a:r>
            <a:endParaRPr lang="hr-HR" dirty="0"/>
          </a:p>
        </p:txBody>
      </p:sp>
      <p:sp>
        <p:nvSpPr>
          <p:cNvPr id="6" name="Rezervirano mjesto podnožja 5"/>
          <p:cNvSpPr>
            <a:spLocks noGrp="1"/>
          </p:cNvSpPr>
          <p:nvPr>
            <p:ph type="ftr" sz="quarter" idx="11"/>
          </p:nvPr>
        </p:nvSpPr>
        <p:spPr/>
        <p:txBody>
          <a:bodyPr/>
          <a:lstStyle/>
          <a:p>
            <a:pPr>
              <a:defRPr/>
            </a:pPr>
            <a:endParaRPr lang="hr-HR" dirty="0"/>
          </a:p>
        </p:txBody>
      </p:sp>
      <p:sp>
        <p:nvSpPr>
          <p:cNvPr id="7" name="Rezervirano mjesto broja slajda 6"/>
          <p:cNvSpPr>
            <a:spLocks noGrp="1"/>
          </p:cNvSpPr>
          <p:nvPr>
            <p:ph type="sldNum" sz="quarter" idx="12"/>
          </p:nvPr>
        </p:nvSpPr>
        <p:spPr/>
        <p:txBody>
          <a:body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1325802217"/>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zervirano mjesto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r-HR"/>
              <a:t>Uredite stil naslova matrice</a:t>
            </a:r>
          </a:p>
        </p:txBody>
      </p:sp>
      <p:sp>
        <p:nvSpPr>
          <p:cNvPr id="3" name="Rezervirano mjesto teksta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p>
        </p:txBody>
      </p:sp>
      <p:sp>
        <p:nvSpPr>
          <p:cNvPr id="4" name="Rezervirano mjesto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ta-IN"/>
              <a:t>13.03.2012.</a:t>
            </a:r>
            <a:endParaRPr lang="hr-HR" dirty="0"/>
          </a:p>
        </p:txBody>
      </p:sp>
      <p:sp>
        <p:nvSpPr>
          <p:cNvPr id="5" name="Rezervirano mjesto podnožj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hr-HR" dirty="0"/>
          </a:p>
        </p:txBody>
      </p:sp>
      <p:sp>
        <p:nvSpPr>
          <p:cNvPr id="6" name="Rezervirano mjesto broja slajd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DCFFEEE-8B07-4239-8B7E-FB2B8BDB1713}" type="slidenum">
              <a:rPr lang="hr-HR" smtClean="0"/>
              <a:pPr>
                <a:defRPr/>
              </a:pPr>
              <a:t>‹#›</a:t>
            </a:fld>
            <a:endParaRPr lang="hr-HR" dirty="0"/>
          </a:p>
        </p:txBody>
      </p:sp>
    </p:spTree>
    <p:extLst>
      <p:ext uri="{BB962C8B-B14F-4D97-AF65-F5344CB8AC3E}">
        <p14:creationId xmlns:p14="http://schemas.microsoft.com/office/powerpoint/2010/main" val="1944002242"/>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7"/>
          <p:cNvSpPr>
            <a:spLocks noGrp="1" noRot="1" noChangeArrowheads="1"/>
          </p:cNvSpPr>
          <p:nvPr>
            <p:ph type="title"/>
          </p:nvPr>
        </p:nvSpPr>
        <p:spPr>
          <a:xfrm>
            <a:off x="179512" y="2708920"/>
            <a:ext cx="8785225" cy="1368425"/>
          </a:xfrm>
          <a:noFill/>
        </p:spPr>
        <p:txBody>
          <a:bodyPr>
            <a:normAutofit/>
          </a:bodyPr>
          <a:lstStyle/>
          <a:p>
            <a:pPr eaLnBrk="1" hangingPunct="1">
              <a:spcBef>
                <a:spcPts val="600"/>
              </a:spcBef>
              <a:spcAft>
                <a:spcPts val="600"/>
              </a:spcAft>
              <a:defRPr/>
            </a:pPr>
            <a:r>
              <a:rPr lang="hr-HR" altLang="x-none" sz="2800" b="1" dirty="0" err="1">
                <a:solidFill>
                  <a:srgbClr val="000000"/>
                </a:solidFill>
                <a:latin typeface="Calibri" pitchFamily="34" charset="0"/>
              </a:rPr>
              <a:t>Podpora</a:t>
            </a:r>
            <a:r>
              <a:rPr lang="hr-HR" altLang="x-none" sz="2800" b="1" dirty="0">
                <a:solidFill>
                  <a:srgbClr val="000000"/>
                </a:solidFill>
                <a:latin typeface="Calibri" pitchFamily="34" charset="0"/>
              </a:rPr>
              <a:t> žrtvam nasilja v družini</a:t>
            </a:r>
            <a:endParaRPr lang="hr-HR" altLang="x-none" sz="2800" dirty="0">
              <a:solidFill>
                <a:srgbClr val="000000"/>
              </a:solidFill>
              <a:latin typeface="Calibri" pitchFamily="34" charset="0"/>
            </a:endParaRPr>
          </a:p>
        </p:txBody>
      </p:sp>
      <p:sp>
        <p:nvSpPr>
          <p:cNvPr id="5" name="TextBox 11"/>
          <p:cNvSpPr txBox="1"/>
          <p:nvPr/>
        </p:nvSpPr>
        <p:spPr>
          <a:xfrm>
            <a:off x="467545" y="188641"/>
            <a:ext cx="2395564" cy="1938992"/>
          </a:xfrm>
          <a:prstGeom prst="rect">
            <a:avLst/>
          </a:prstGeom>
          <a:noFill/>
        </p:spPr>
        <p:txBody>
          <a:bodyPr wrap="square" rtlCol="0">
            <a:spAutoFit/>
          </a:bodyPr>
          <a:lstStyle/>
          <a:p>
            <a:pPr fontAlgn="base">
              <a:spcBef>
                <a:spcPct val="0"/>
              </a:spcBef>
              <a:spcAft>
                <a:spcPct val="0"/>
              </a:spcAft>
            </a:pPr>
            <a:r>
              <a:rPr lang="en-US" sz="2000" b="1" dirty="0">
                <a:solidFill>
                  <a:prstClr val="black"/>
                </a:solidFill>
                <a:latin typeface="Arial" charset="0"/>
                <a:ea typeface="ＭＳ Ｐゴシック" pitchFamily="34" charset="-128"/>
              </a:rPr>
              <a:t>VICATIS - </a:t>
            </a:r>
            <a:r>
              <a:rPr lang="en-US" sz="2000" dirty="0" err="1">
                <a:solidFill>
                  <a:prstClr val="black"/>
                </a:solidFill>
                <a:latin typeface="Arial" charset="0"/>
                <a:ea typeface="ＭＳ Ｐゴシック" pitchFamily="34" charset="-128"/>
              </a:rPr>
              <a:t>Izboljšanje</a:t>
            </a:r>
            <a:r>
              <a:rPr lang="en-US" sz="2000" dirty="0">
                <a:solidFill>
                  <a:prstClr val="black"/>
                </a:solidFill>
                <a:latin typeface="Arial" charset="0"/>
                <a:ea typeface="ＭＳ Ｐゴシック" pitchFamily="34" charset="-128"/>
              </a:rPr>
              <a:t> </a:t>
            </a:r>
            <a:r>
              <a:rPr lang="en-US" sz="2000" dirty="0" err="1">
                <a:solidFill>
                  <a:prstClr val="black"/>
                </a:solidFill>
                <a:latin typeface="Arial" charset="0"/>
                <a:ea typeface="ＭＳ Ｐゴシック" pitchFamily="34" charset="-128"/>
              </a:rPr>
              <a:t>podpornih</a:t>
            </a:r>
            <a:r>
              <a:rPr lang="en-US" sz="2000" dirty="0">
                <a:solidFill>
                  <a:prstClr val="black"/>
                </a:solidFill>
                <a:latin typeface="Arial" charset="0"/>
                <a:ea typeface="ＭＳ Ｐゴシック" pitchFamily="34" charset="-128"/>
              </a:rPr>
              <a:t> </a:t>
            </a:r>
            <a:r>
              <a:rPr lang="en-US" sz="2000" dirty="0" err="1">
                <a:solidFill>
                  <a:prstClr val="black"/>
                </a:solidFill>
                <a:latin typeface="Arial" charset="0"/>
                <a:ea typeface="ＭＳ Ｐゴシック" pitchFamily="34" charset="-128"/>
              </a:rPr>
              <a:t>mehanizmov</a:t>
            </a:r>
            <a:r>
              <a:rPr lang="en-US" sz="2000" dirty="0">
                <a:solidFill>
                  <a:prstClr val="black"/>
                </a:solidFill>
                <a:latin typeface="Arial" charset="0"/>
                <a:ea typeface="ＭＳ Ｐゴシック" pitchFamily="34" charset="-128"/>
              </a:rPr>
              <a:t> z </a:t>
            </a:r>
            <a:r>
              <a:rPr lang="en-US" sz="2000" dirty="0" err="1">
                <a:solidFill>
                  <a:prstClr val="black"/>
                </a:solidFill>
                <a:latin typeface="Arial" charset="0"/>
                <a:ea typeface="ＭＳ Ｐゴシック" pitchFamily="34" charset="-128"/>
              </a:rPr>
              <a:t>vidika</a:t>
            </a:r>
            <a:r>
              <a:rPr lang="en-US" sz="2000" dirty="0">
                <a:solidFill>
                  <a:prstClr val="black"/>
                </a:solidFill>
                <a:latin typeface="Arial" charset="0"/>
                <a:ea typeface="ＭＳ Ｐゴシック" pitchFamily="34" charset="-128"/>
              </a:rPr>
              <a:t> </a:t>
            </a:r>
            <a:r>
              <a:rPr lang="en-US" sz="2000" dirty="0" err="1">
                <a:solidFill>
                  <a:prstClr val="black"/>
                </a:solidFill>
                <a:latin typeface="Arial" charset="0"/>
                <a:ea typeface="ＭＳ Ｐゴシック" pitchFamily="34" charset="-128"/>
              </a:rPr>
              <a:t>žrtev</a:t>
            </a:r>
            <a:r>
              <a:rPr lang="en-US" sz="2000" dirty="0">
                <a:solidFill>
                  <a:prstClr val="black"/>
                </a:solidFill>
                <a:latin typeface="Arial" charset="0"/>
                <a:ea typeface="ＭＳ Ｐゴシック" pitchFamily="34" charset="-128"/>
              </a:rPr>
              <a:t> kaznivih dejanj</a:t>
            </a:r>
          </a:p>
        </p:txBody>
      </p:sp>
      <p:grpSp>
        <p:nvGrpSpPr>
          <p:cNvPr id="6" name="Group 3"/>
          <p:cNvGrpSpPr/>
          <p:nvPr/>
        </p:nvGrpSpPr>
        <p:grpSpPr>
          <a:xfrm>
            <a:off x="2987824" y="188641"/>
            <a:ext cx="5712523" cy="1211397"/>
            <a:chOff x="0" y="0"/>
            <a:chExt cx="3970020" cy="1106170"/>
          </a:xfrm>
        </p:grpSpPr>
        <p:pic>
          <p:nvPicPr>
            <p:cNvPr id="7" name="Picture 4" descr="C:\Users\User\AppData\Local\Microsoft\Windows\Temporary Internet Files\Content.Word\LOGO.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087880" y="617220"/>
              <a:ext cx="1504315" cy="323850"/>
            </a:xfrm>
            <a:prstGeom prst="rect">
              <a:avLst/>
            </a:prstGeom>
            <a:noFill/>
            <a:ln>
              <a:noFill/>
            </a:ln>
          </p:spPr>
        </p:pic>
        <p:pic>
          <p:nvPicPr>
            <p:cNvPr id="8" name="Picture 5" descr="C:\Users\User\AppData\Local\Microsoft\Windows\Temporary Internet Files\Content.Word\crj-en-lq2.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44880" y="0"/>
              <a:ext cx="755650" cy="582930"/>
            </a:xfrm>
            <a:prstGeom prst="rect">
              <a:avLst/>
            </a:prstGeom>
            <a:noFill/>
            <a:ln>
              <a:noFill/>
            </a:ln>
          </p:spPr>
        </p:pic>
        <p:pic>
          <p:nvPicPr>
            <p:cNvPr id="9" name="Picture 6" descr="C:\Users\User\AppData\Local\Microsoft\Windows\Temporary Internet Files\Content.Word\patent_logo_1-01.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1287780" y="541020"/>
              <a:ext cx="798830" cy="565150"/>
            </a:xfrm>
            <a:prstGeom prst="rect">
              <a:avLst/>
            </a:prstGeom>
            <a:noFill/>
            <a:ln>
              <a:noFill/>
            </a:ln>
          </p:spPr>
        </p:pic>
        <p:pic>
          <p:nvPicPr>
            <p:cNvPr id="10" name="Picture 7" descr="C:\Users\User\AppData\Local\Microsoft\Windows\Temporary Internet Files\Content.Word\DNK_blok.jpg"/>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99060"/>
              <a:ext cx="852805" cy="345440"/>
            </a:xfrm>
            <a:prstGeom prst="rect">
              <a:avLst/>
            </a:prstGeom>
            <a:noFill/>
            <a:ln>
              <a:noFill/>
            </a:ln>
          </p:spPr>
        </p:pic>
        <p:pic>
          <p:nvPicPr>
            <p:cNvPr id="11" name="Picture 8"/>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744980" y="30480"/>
              <a:ext cx="791845" cy="481965"/>
            </a:xfrm>
            <a:prstGeom prst="rect">
              <a:avLst/>
            </a:prstGeom>
            <a:noFill/>
            <a:ln>
              <a:noFill/>
            </a:ln>
          </p:spPr>
        </p:pic>
        <p:pic>
          <p:nvPicPr>
            <p:cNvPr id="12" name="Picture 9" descr="C:\Users\User\AppData\Local\Microsoft\Windows\Temporary Internet Files\Content.Word\Min pravos RH eng final.jpg"/>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667000" y="129540"/>
              <a:ext cx="1303020" cy="309245"/>
            </a:xfrm>
            <a:prstGeom prst="rect">
              <a:avLst/>
            </a:prstGeom>
            <a:noFill/>
            <a:ln>
              <a:noFill/>
            </a:ln>
          </p:spPr>
        </p:pic>
        <p:pic>
          <p:nvPicPr>
            <p:cNvPr id="13" name="Picture 10" descr="C:\Users\User\AppData\Local\Microsoft\Windows\Temporary Internet Files\Content.Word\PNG-logo-ULJPPNM-eng.png"/>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0960" y="609600"/>
              <a:ext cx="1288415" cy="427990"/>
            </a:xfrm>
            <a:prstGeom prst="rect">
              <a:avLst/>
            </a:prstGeom>
            <a:noFill/>
            <a:ln>
              <a:noFill/>
            </a:ln>
          </p:spPr>
        </p:pic>
      </p:grpSp>
      <p:sp>
        <p:nvSpPr>
          <p:cNvPr id="14" name="TextBox 16"/>
          <p:cNvSpPr txBox="1"/>
          <p:nvPr/>
        </p:nvSpPr>
        <p:spPr>
          <a:xfrm>
            <a:off x="179512" y="2266240"/>
            <a:ext cx="8785225" cy="400110"/>
          </a:xfrm>
          <a:prstGeom prst="rect">
            <a:avLst/>
          </a:prstGeom>
          <a:noFill/>
        </p:spPr>
        <p:txBody>
          <a:bodyPr wrap="square" rtlCol="0">
            <a:spAutoFit/>
          </a:bodyPr>
          <a:lstStyle/>
          <a:p>
            <a:pPr fontAlgn="base">
              <a:spcBef>
                <a:spcPct val="0"/>
              </a:spcBef>
              <a:spcAft>
                <a:spcPct val="0"/>
              </a:spcAft>
            </a:pPr>
            <a:r>
              <a:rPr lang="hr-HR" sz="1000" dirty="0">
                <a:solidFill>
                  <a:prstClr val="black"/>
                </a:solidFill>
                <a:latin typeface="Arial" charset="0"/>
                <a:ea typeface="ＭＳ Ｐゴシック" pitchFamily="34" charset="-128"/>
              </a:rPr>
              <a:t>Koordinator: </a:t>
            </a:r>
            <a:r>
              <a:rPr lang="hr-HR" sz="1000" dirty="0" err="1">
                <a:solidFill>
                  <a:prstClr val="black"/>
                </a:solidFill>
                <a:latin typeface="Arial" charset="0"/>
                <a:ea typeface="ＭＳ Ｐゴシック" pitchFamily="34" charset="-128"/>
              </a:rPr>
              <a:t>Hrvaški</a:t>
            </a:r>
            <a:r>
              <a:rPr lang="hr-HR" sz="1000" dirty="0">
                <a:solidFill>
                  <a:prstClr val="black"/>
                </a:solidFill>
                <a:latin typeface="Arial" charset="0"/>
                <a:ea typeface="ＭＳ Ｐゴシック" pitchFamily="34" charset="-128"/>
              </a:rPr>
              <a:t> pravni </a:t>
            </a:r>
            <a:r>
              <a:rPr lang="hr-HR" sz="1000" dirty="0" err="1">
                <a:solidFill>
                  <a:prstClr val="black"/>
                </a:solidFill>
                <a:latin typeface="Arial" charset="0"/>
                <a:ea typeface="ＭＳ Ｐゴシック" pitchFamily="34" charset="-128"/>
              </a:rPr>
              <a:t>center</a:t>
            </a:r>
            <a:r>
              <a:rPr lang="hr-HR" sz="1000" dirty="0">
                <a:solidFill>
                  <a:prstClr val="black"/>
                </a:solidFill>
                <a:latin typeface="Arial" charset="0"/>
                <a:ea typeface="ＭＳ Ｐゴシック" pitchFamily="34" charset="-128"/>
              </a:rPr>
              <a:t> (HR). </a:t>
            </a:r>
            <a:r>
              <a:rPr lang="hr-HR" sz="1000" dirty="0" err="1">
                <a:solidFill>
                  <a:prstClr val="black"/>
                </a:solidFill>
                <a:latin typeface="Arial" charset="0"/>
                <a:ea typeface="ＭＳ Ｐゴシック" pitchFamily="34" charset="-128"/>
              </a:rPr>
              <a:t>Partnerji</a:t>
            </a:r>
            <a:r>
              <a:rPr lang="hr-HR" sz="1000" dirty="0">
                <a:solidFill>
                  <a:prstClr val="black"/>
                </a:solidFill>
                <a:latin typeface="Arial" charset="0"/>
                <a:ea typeface="ＭＳ Ｐゴシック" pitchFamily="34" charset="-128"/>
              </a:rPr>
              <a:t>: Društvo za nenasilno komunikacijo (SI), </a:t>
            </a:r>
            <a:r>
              <a:rPr lang="hr-HR" sz="1000" dirty="0" err="1">
                <a:solidFill>
                  <a:prstClr val="black"/>
                </a:solidFill>
                <a:latin typeface="Arial" charset="0"/>
                <a:ea typeface="ＭＳ Ｐゴシック" pitchFamily="34" charset="-128"/>
              </a:rPr>
              <a:t>Center</a:t>
            </a:r>
            <a:r>
              <a:rPr lang="hr-HR" sz="1000" dirty="0">
                <a:solidFill>
                  <a:prstClr val="black"/>
                </a:solidFill>
                <a:latin typeface="Arial" charset="0"/>
                <a:ea typeface="ＭＳ Ｐゴシック" pitchFamily="34" charset="-128"/>
              </a:rPr>
              <a:t> za pravne vire (RO), </a:t>
            </a:r>
            <a:r>
              <a:rPr lang="hr-HR" sz="1000" dirty="0" err="1">
                <a:solidFill>
                  <a:prstClr val="black"/>
                </a:solidFill>
                <a:latin typeface="Arial" charset="0"/>
                <a:ea typeface="ＭＳ Ｐゴシック" pitchFamily="34" charset="-128"/>
              </a:rPr>
              <a:t>Vladni</a:t>
            </a:r>
            <a:r>
              <a:rPr lang="hr-HR" sz="1000" dirty="0">
                <a:solidFill>
                  <a:prstClr val="black"/>
                </a:solidFill>
                <a:latin typeface="Arial" charset="0"/>
                <a:ea typeface="ＭＳ Ｐゴシック" pitchFamily="34" charset="-128"/>
              </a:rPr>
              <a:t> </a:t>
            </a:r>
            <a:r>
              <a:rPr lang="hr-HR" sz="1000" dirty="0" err="1">
                <a:solidFill>
                  <a:prstClr val="black"/>
                </a:solidFill>
                <a:latin typeface="Arial" charset="0"/>
                <a:ea typeface="ＭＳ Ｐゴシック" pitchFamily="34" charset="-128"/>
              </a:rPr>
              <a:t>urad</a:t>
            </a:r>
            <a:r>
              <a:rPr lang="hr-HR" sz="1000" dirty="0">
                <a:solidFill>
                  <a:prstClr val="black"/>
                </a:solidFill>
                <a:latin typeface="Arial" charset="0"/>
                <a:ea typeface="ＭＳ Ｐゴシック" pitchFamily="34" charset="-128"/>
              </a:rPr>
              <a:t> za </a:t>
            </a:r>
            <a:r>
              <a:rPr lang="hr-HR" sz="1000" dirty="0" err="1">
                <a:solidFill>
                  <a:prstClr val="black"/>
                </a:solidFill>
                <a:latin typeface="Arial" charset="0"/>
                <a:ea typeface="ＭＳ Ｐゴシック" pitchFamily="34" charset="-128"/>
              </a:rPr>
              <a:t>človekove</a:t>
            </a:r>
            <a:r>
              <a:rPr lang="hr-HR" sz="1000" dirty="0">
                <a:solidFill>
                  <a:prstClr val="black"/>
                </a:solidFill>
                <a:latin typeface="Arial" charset="0"/>
                <a:ea typeface="ＭＳ Ｐゴシック" pitchFamily="34" charset="-128"/>
              </a:rPr>
              <a:t> pravice </a:t>
            </a:r>
            <a:r>
              <a:rPr lang="hr-HR" sz="1000" dirty="0" err="1">
                <a:solidFill>
                  <a:prstClr val="black"/>
                </a:solidFill>
                <a:latin typeface="Arial" charset="0"/>
                <a:ea typeface="ＭＳ Ｐゴシック" pitchFamily="34" charset="-128"/>
              </a:rPr>
              <a:t>in</a:t>
            </a:r>
            <a:r>
              <a:rPr lang="hr-HR" sz="1000" dirty="0">
                <a:solidFill>
                  <a:prstClr val="black"/>
                </a:solidFill>
                <a:latin typeface="Arial" charset="0"/>
                <a:ea typeface="ＭＳ Ｐゴシック" pitchFamily="34" charset="-128"/>
              </a:rPr>
              <a:t> pravice narodnih </a:t>
            </a:r>
            <a:r>
              <a:rPr lang="hr-HR" sz="1000" dirty="0" err="1">
                <a:solidFill>
                  <a:prstClr val="black"/>
                </a:solidFill>
                <a:latin typeface="Arial" charset="0"/>
                <a:ea typeface="ＭＳ Ｐゴシック" pitchFamily="34" charset="-128"/>
              </a:rPr>
              <a:t>manjšin</a:t>
            </a:r>
            <a:r>
              <a:rPr lang="hr-HR" sz="1000" dirty="0">
                <a:solidFill>
                  <a:prstClr val="black"/>
                </a:solidFill>
                <a:latin typeface="Arial" charset="0"/>
                <a:ea typeface="ＭＳ Ｐゴシック" pitchFamily="34" charset="-128"/>
              </a:rPr>
              <a:t> (HR), </a:t>
            </a:r>
            <a:r>
              <a:rPr lang="hr-HR" sz="1000" dirty="0" err="1">
                <a:solidFill>
                  <a:prstClr val="black"/>
                </a:solidFill>
                <a:latin typeface="Arial" charset="0"/>
                <a:ea typeface="ＭＳ Ｐゴシック" pitchFamily="34" charset="-128"/>
              </a:rPr>
              <a:t>Ministrstvo</a:t>
            </a:r>
            <a:r>
              <a:rPr lang="hr-HR" sz="1000" dirty="0">
                <a:solidFill>
                  <a:prstClr val="black"/>
                </a:solidFill>
                <a:latin typeface="Arial" charset="0"/>
                <a:ea typeface="ＭＳ Ｐゴシック" pitchFamily="34" charset="-128"/>
              </a:rPr>
              <a:t> za </a:t>
            </a:r>
            <a:r>
              <a:rPr lang="hr-HR" sz="1000" dirty="0" err="1">
                <a:solidFill>
                  <a:prstClr val="black"/>
                </a:solidFill>
                <a:latin typeface="Arial" charset="0"/>
                <a:ea typeface="ＭＳ Ｐゴシック" pitchFamily="34" charset="-128"/>
              </a:rPr>
              <a:t>pravosodje</a:t>
            </a:r>
            <a:r>
              <a:rPr lang="hr-HR" sz="1000" dirty="0">
                <a:solidFill>
                  <a:prstClr val="black"/>
                </a:solidFill>
                <a:latin typeface="Arial" charset="0"/>
                <a:ea typeface="ＭＳ Ｐゴシック" pitchFamily="34" charset="-128"/>
              </a:rPr>
              <a:t> Republike </a:t>
            </a:r>
            <a:r>
              <a:rPr lang="hr-HR" sz="1000" dirty="0" err="1">
                <a:solidFill>
                  <a:prstClr val="black"/>
                </a:solidFill>
                <a:latin typeface="Arial" charset="0"/>
                <a:ea typeface="ＭＳ Ｐゴシック" pitchFamily="34" charset="-128"/>
              </a:rPr>
              <a:t>Hrvaške</a:t>
            </a:r>
            <a:r>
              <a:rPr lang="hr-HR" sz="1000" dirty="0">
                <a:solidFill>
                  <a:prstClr val="black"/>
                </a:solidFill>
                <a:latin typeface="Arial" charset="0"/>
                <a:ea typeface="ＭＳ Ｐゴシック" pitchFamily="34" charset="-128"/>
              </a:rPr>
              <a:t> (HR), Društvo Patent (HU), </a:t>
            </a:r>
            <a:r>
              <a:rPr lang="hr-HR" sz="1000" dirty="0" err="1">
                <a:solidFill>
                  <a:prstClr val="black"/>
                </a:solidFill>
                <a:latin typeface="Arial" charset="0"/>
                <a:ea typeface="ＭＳ Ｐゴシック" pitchFamily="34" charset="-128"/>
              </a:rPr>
              <a:t>in</a:t>
            </a:r>
            <a:r>
              <a:rPr lang="hr-HR" sz="1000" dirty="0">
                <a:solidFill>
                  <a:prstClr val="black"/>
                </a:solidFill>
                <a:latin typeface="Arial" charset="0"/>
                <a:ea typeface="ＭＳ Ｐゴシック" pitchFamily="34" charset="-128"/>
              </a:rPr>
              <a:t> Mirovni </a:t>
            </a:r>
            <a:r>
              <a:rPr lang="hr-HR" sz="1000" dirty="0" err="1">
                <a:solidFill>
                  <a:prstClr val="black"/>
                </a:solidFill>
                <a:latin typeface="Arial" charset="0"/>
                <a:ea typeface="ＭＳ Ｐゴシック" pitchFamily="34" charset="-128"/>
              </a:rPr>
              <a:t>inštitut</a:t>
            </a:r>
            <a:r>
              <a:rPr lang="hr-HR" sz="1000" dirty="0">
                <a:solidFill>
                  <a:prstClr val="black"/>
                </a:solidFill>
                <a:latin typeface="Arial" charset="0"/>
                <a:ea typeface="ＭＳ Ｐゴシック" pitchFamily="34" charset="-128"/>
              </a:rPr>
              <a:t> (SI).</a:t>
            </a:r>
          </a:p>
        </p:txBody>
      </p:sp>
      <p:pic>
        <p:nvPicPr>
          <p:cNvPr id="15" name="Picture 33"/>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010148" y="5229200"/>
            <a:ext cx="1065908" cy="576064"/>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3"/>
          <p:cNvSpPr>
            <a:spLocks noChangeArrowheads="1"/>
          </p:cNvSpPr>
          <p:nvPr/>
        </p:nvSpPr>
        <p:spPr bwMode="auto">
          <a:xfrm>
            <a:off x="1865577" y="5949280"/>
            <a:ext cx="4698722"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r>
              <a:rPr lang="hr-HR" sz="900" b="1" dirty="0"/>
              <a:t>Ta projekt financira Program za </a:t>
            </a:r>
            <a:r>
              <a:rPr lang="hr-HR" sz="900" b="1" dirty="0" err="1"/>
              <a:t>pravosodje</a:t>
            </a:r>
            <a:r>
              <a:rPr lang="hr-HR" sz="900" b="1" dirty="0"/>
              <a:t> (2014-2020) Evropske unije. </a:t>
            </a:r>
            <a:endParaRPr lang="sl-SI" sz="900" dirty="0"/>
          </a:p>
          <a:p>
            <a:r>
              <a:rPr lang="sl-SI" sz="900" b="1" dirty="0"/>
              <a:t>Vsebina tega dokumenta predstavlja poglede </a:t>
            </a:r>
            <a:r>
              <a:rPr lang="sl-SI" sz="900" b="1" dirty="0" err="1"/>
              <a:t>avtorjev_ic</a:t>
            </a:r>
            <a:r>
              <a:rPr lang="sl-SI" sz="900" b="1" dirty="0"/>
              <a:t>  in je njihova izključna odgovornost. </a:t>
            </a:r>
          </a:p>
          <a:p>
            <a:r>
              <a:rPr lang="sl-SI" sz="900" b="1" dirty="0"/>
              <a:t>Evropska komisija ne sprejema nikakršne odgovornosti za uporabo informacij, ki jih vsebuje</a:t>
            </a:r>
            <a:endParaRPr lang="hr-HR" altLang="sr-Latn-RS" dirty="0">
              <a:solidFill>
                <a:prstClr val="black"/>
              </a:solidFill>
              <a:latin typeface="Arial" pitchFamily="34" charset="0"/>
              <a:ea typeface="ＭＳ Ｐゴシック" pitchFamily="34" charset="-128"/>
              <a:cs typeface="Arial" pitchFamily="34" charset="0"/>
            </a:endParaRP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idx="4294967295"/>
          </p:nvPr>
        </p:nvSpPr>
        <p:spPr>
          <a:xfrm>
            <a:off x="395536" y="260648"/>
            <a:ext cx="8291512" cy="922338"/>
          </a:xfrm>
          <a:noFill/>
        </p:spPr>
        <p:txBody>
          <a:bodyPr>
            <a:noAutofit/>
          </a:bodyPr>
          <a:lstStyle/>
          <a:p>
            <a:pPr algn="l" eaLnBrk="1" hangingPunct="1">
              <a:defRPr/>
            </a:pPr>
            <a:r>
              <a:rPr lang="hr-HR" altLang="x-none" sz="2800" dirty="0">
                <a:latin typeface="Calibri" pitchFamily="34" charset="0"/>
                <a:cs typeface="Arial" charset="0"/>
              </a:rPr>
              <a:t>ODZIVI ŽRTEV NA PREJETO PODPORO</a:t>
            </a:r>
            <a:endParaRPr lang="en-US" altLang="x-none" sz="2800" dirty="0">
              <a:latin typeface="Calibri" pitchFamily="34" charset="0"/>
              <a:cs typeface="Arial" charset="0"/>
            </a:endParaRPr>
          </a:p>
        </p:txBody>
      </p:sp>
      <p:sp>
        <p:nvSpPr>
          <p:cNvPr id="56323" name="Content Placeholder 2"/>
          <p:cNvSpPr>
            <a:spLocks noGrp="1"/>
          </p:cNvSpPr>
          <p:nvPr>
            <p:ph idx="4294967295"/>
          </p:nvPr>
        </p:nvSpPr>
        <p:spPr>
          <a:xfrm>
            <a:off x="395536" y="1412776"/>
            <a:ext cx="8280400" cy="5030787"/>
          </a:xfrm>
          <a:noFill/>
        </p:spPr>
        <p:txBody>
          <a:bodyPr>
            <a:normAutofit/>
          </a:bodyPr>
          <a:lstStyle/>
          <a:p>
            <a:pPr eaLnBrk="1" hangingPunct="1">
              <a:buFont typeface="Courier New" panose="02070309020205020404" pitchFamily="49" charset="0"/>
              <a:buChar char="o"/>
              <a:defRPr/>
            </a:pPr>
            <a:r>
              <a:rPr lang="hr-HR" altLang="x-none" sz="2400" dirty="0" err="1">
                <a:latin typeface="Calibri" pitchFamily="34" charset="0"/>
              </a:rPr>
              <a:t>Lažje</a:t>
            </a:r>
            <a:r>
              <a:rPr lang="hr-HR" altLang="x-none" sz="2400" dirty="0">
                <a:latin typeface="Calibri" pitchFamily="34" charset="0"/>
              </a:rPr>
              <a:t> </a:t>
            </a:r>
            <a:r>
              <a:rPr lang="hr-HR" altLang="x-none" sz="2400" dirty="0" err="1">
                <a:latin typeface="Calibri" pitchFamily="34" charset="0"/>
              </a:rPr>
              <a:t>sem</a:t>
            </a:r>
            <a:r>
              <a:rPr lang="hr-HR" altLang="x-none" sz="2400" dirty="0">
                <a:latin typeface="Calibri" pitchFamily="34" charset="0"/>
              </a:rPr>
              <a:t> spala, </a:t>
            </a:r>
            <a:r>
              <a:rPr lang="hr-HR" altLang="x-none" sz="2400" dirty="0" err="1">
                <a:latin typeface="Calibri" pitchFamily="34" charset="0"/>
              </a:rPr>
              <a:t>ker</a:t>
            </a:r>
            <a:r>
              <a:rPr lang="hr-HR" altLang="x-none" sz="2400" dirty="0">
                <a:latin typeface="Calibri" pitchFamily="34" charset="0"/>
              </a:rPr>
              <a:t> </a:t>
            </a:r>
            <a:r>
              <a:rPr lang="hr-HR" altLang="x-none" sz="2400" dirty="0" err="1">
                <a:latin typeface="Calibri" pitchFamily="34" charset="0"/>
              </a:rPr>
              <a:t>sem</a:t>
            </a:r>
            <a:r>
              <a:rPr lang="hr-HR" altLang="x-none" sz="2400" dirty="0">
                <a:latin typeface="Calibri" pitchFamily="34" charset="0"/>
              </a:rPr>
              <a:t> </a:t>
            </a:r>
            <a:r>
              <a:rPr lang="hr-HR" altLang="x-none" sz="2400" dirty="0" err="1">
                <a:latin typeface="Calibri" pitchFamily="34" charset="0"/>
              </a:rPr>
              <a:t>vedela</a:t>
            </a:r>
            <a:r>
              <a:rPr lang="hr-HR" altLang="x-none" sz="2400" dirty="0">
                <a:latin typeface="Calibri" pitchFamily="34" charset="0"/>
              </a:rPr>
              <a:t>, kaj me </a:t>
            </a:r>
            <a:r>
              <a:rPr lang="hr-HR" altLang="x-none" sz="2400" dirty="0" err="1">
                <a:latin typeface="Calibri" pitchFamily="34" charset="0"/>
              </a:rPr>
              <a:t>čaka</a:t>
            </a:r>
            <a:endParaRPr lang="hr-HR" altLang="x-none" sz="2400" dirty="0">
              <a:latin typeface="Calibri" pitchFamily="34" charset="0"/>
            </a:endParaRPr>
          </a:p>
          <a:p>
            <a:pPr eaLnBrk="1" hangingPunct="1">
              <a:buFont typeface="Courier New" panose="02070309020205020404" pitchFamily="49" charset="0"/>
              <a:buChar char="o"/>
              <a:defRPr/>
            </a:pPr>
            <a:endParaRPr lang="hr-HR" altLang="x-none" sz="2400" dirty="0">
              <a:latin typeface="Calibri" pitchFamily="34" charset="0"/>
            </a:endParaRPr>
          </a:p>
          <a:p>
            <a:pPr eaLnBrk="1" hangingPunct="1">
              <a:buFont typeface="Courier New" panose="02070309020205020404" pitchFamily="49" charset="0"/>
              <a:buChar char="o"/>
              <a:defRPr/>
            </a:pPr>
            <a:r>
              <a:rPr lang="hr-HR" altLang="x-none" sz="2400" dirty="0">
                <a:latin typeface="Calibri" pitchFamily="34" charset="0"/>
              </a:rPr>
              <a:t>Veliko </a:t>
            </a:r>
            <a:r>
              <a:rPr lang="hr-HR" altLang="x-none" sz="2400" dirty="0" err="1">
                <a:latin typeface="Calibri" pitchFamily="34" charset="0"/>
              </a:rPr>
              <a:t>lažje</a:t>
            </a:r>
            <a:r>
              <a:rPr lang="hr-HR" altLang="x-none" sz="2400" dirty="0">
                <a:latin typeface="Calibri" pitchFamily="34" charset="0"/>
              </a:rPr>
              <a:t> </a:t>
            </a:r>
            <a:r>
              <a:rPr lang="hr-HR" altLang="x-none" sz="2400" dirty="0" err="1">
                <a:latin typeface="Calibri" pitchFamily="34" charset="0"/>
              </a:rPr>
              <a:t>sem</a:t>
            </a:r>
            <a:r>
              <a:rPr lang="hr-HR" altLang="x-none" sz="2400" dirty="0">
                <a:latin typeface="Calibri" pitchFamily="34" charset="0"/>
              </a:rPr>
              <a:t> pričala, </a:t>
            </a:r>
            <a:r>
              <a:rPr lang="hr-HR" altLang="x-none" sz="2400" dirty="0" err="1">
                <a:latin typeface="Calibri" pitchFamily="34" charset="0"/>
              </a:rPr>
              <a:t>ker</a:t>
            </a:r>
            <a:r>
              <a:rPr lang="hr-HR" altLang="x-none" sz="2400" dirty="0">
                <a:latin typeface="Calibri" pitchFamily="34" charset="0"/>
              </a:rPr>
              <a:t> </a:t>
            </a:r>
            <a:r>
              <a:rPr lang="hr-HR" altLang="x-none" sz="2400" dirty="0" err="1">
                <a:latin typeface="Calibri" pitchFamily="34" charset="0"/>
              </a:rPr>
              <a:t>sem</a:t>
            </a:r>
            <a:r>
              <a:rPr lang="hr-HR" altLang="x-none" sz="2400" dirty="0">
                <a:latin typeface="Calibri" pitchFamily="34" charset="0"/>
              </a:rPr>
              <a:t> </a:t>
            </a:r>
            <a:r>
              <a:rPr lang="hr-HR" altLang="x-none" sz="2400" dirty="0" err="1">
                <a:latin typeface="Calibri" pitchFamily="34" charset="0"/>
              </a:rPr>
              <a:t>vedela</a:t>
            </a:r>
            <a:r>
              <a:rPr lang="hr-HR" altLang="x-none" sz="2400" dirty="0">
                <a:latin typeface="Calibri" pitchFamily="34" charset="0"/>
              </a:rPr>
              <a:t>, </a:t>
            </a:r>
            <a:r>
              <a:rPr lang="hr-HR" altLang="x-none" sz="2400" dirty="0" err="1">
                <a:latin typeface="Calibri" pitchFamily="34" charset="0"/>
              </a:rPr>
              <a:t>kdo</a:t>
            </a:r>
            <a:r>
              <a:rPr lang="hr-HR" altLang="x-none" sz="2400" dirty="0">
                <a:latin typeface="Calibri" pitchFamily="34" charset="0"/>
              </a:rPr>
              <a:t> je </a:t>
            </a:r>
            <a:r>
              <a:rPr lang="hr-HR" altLang="x-none" sz="2400" dirty="0" err="1">
                <a:latin typeface="Calibri" pitchFamily="34" charset="0"/>
              </a:rPr>
              <a:t>kdo</a:t>
            </a:r>
            <a:r>
              <a:rPr lang="hr-HR" altLang="x-none" sz="2400" dirty="0">
                <a:latin typeface="Calibri" pitchFamily="34" charset="0"/>
              </a:rPr>
              <a:t> v </a:t>
            </a:r>
            <a:r>
              <a:rPr lang="hr-HR" altLang="x-none" sz="2400" dirty="0" err="1">
                <a:latin typeface="Calibri" pitchFamily="34" charset="0"/>
              </a:rPr>
              <a:t>sodni</a:t>
            </a:r>
            <a:r>
              <a:rPr lang="hr-HR" altLang="x-none" sz="2400" dirty="0">
                <a:latin typeface="Calibri" pitchFamily="34" charset="0"/>
              </a:rPr>
              <a:t> dvorani</a:t>
            </a:r>
          </a:p>
          <a:p>
            <a:pPr eaLnBrk="1" hangingPunct="1">
              <a:buFont typeface="Courier New" panose="02070309020205020404" pitchFamily="49" charset="0"/>
              <a:buChar char="o"/>
              <a:defRPr/>
            </a:pPr>
            <a:endParaRPr lang="hr-HR" altLang="x-none" sz="2400" dirty="0">
              <a:latin typeface="Calibri" pitchFamily="34" charset="0"/>
            </a:endParaRPr>
          </a:p>
          <a:p>
            <a:pPr eaLnBrk="1" hangingPunct="1">
              <a:buFont typeface="Courier New" panose="02070309020205020404" pitchFamily="49" charset="0"/>
              <a:buChar char="o"/>
              <a:defRPr/>
            </a:pPr>
            <a:r>
              <a:rPr lang="hr-HR" altLang="x-none" sz="2400" dirty="0" err="1">
                <a:latin typeface="Calibri" pitchFamily="34" charset="0"/>
              </a:rPr>
              <a:t>Varneje</a:t>
            </a:r>
            <a:r>
              <a:rPr lang="hr-HR" altLang="x-none" sz="2400" dirty="0">
                <a:latin typeface="Calibri" pitchFamily="34" charset="0"/>
              </a:rPr>
              <a:t> </a:t>
            </a:r>
            <a:r>
              <a:rPr lang="hr-HR" altLang="x-none" sz="2400" dirty="0" err="1">
                <a:latin typeface="Calibri" pitchFamily="34" charset="0"/>
              </a:rPr>
              <a:t>sem</a:t>
            </a:r>
            <a:r>
              <a:rPr lang="hr-HR" altLang="x-none" sz="2400" dirty="0">
                <a:latin typeface="Calibri" pitchFamily="34" charset="0"/>
              </a:rPr>
              <a:t> se </a:t>
            </a:r>
            <a:r>
              <a:rPr lang="hr-HR" altLang="x-none" sz="2400" dirty="0" err="1">
                <a:latin typeface="Calibri" pitchFamily="34" charset="0"/>
              </a:rPr>
              <a:t>počutila</a:t>
            </a:r>
            <a:r>
              <a:rPr lang="hr-HR" altLang="x-none" sz="2400" dirty="0">
                <a:latin typeface="Calibri" pitchFamily="34" charset="0"/>
              </a:rPr>
              <a:t>, </a:t>
            </a:r>
            <a:r>
              <a:rPr lang="hr-HR" altLang="x-none" sz="2400" dirty="0" err="1">
                <a:latin typeface="Calibri" pitchFamily="34" charset="0"/>
              </a:rPr>
              <a:t>ker</a:t>
            </a:r>
            <a:r>
              <a:rPr lang="hr-HR" altLang="x-none" sz="2400" dirty="0">
                <a:latin typeface="Calibri" pitchFamily="34" charset="0"/>
              </a:rPr>
              <a:t> me je </a:t>
            </a:r>
            <a:r>
              <a:rPr lang="hr-HR" altLang="x-none" sz="2400" dirty="0" err="1">
                <a:latin typeface="Calibri" pitchFamily="34" charset="0"/>
              </a:rPr>
              <a:t>spremljala</a:t>
            </a:r>
            <a:r>
              <a:rPr lang="hr-HR" altLang="x-none" sz="2400" dirty="0">
                <a:latin typeface="Calibri" pitchFamily="34" charset="0"/>
              </a:rPr>
              <a:t> </a:t>
            </a:r>
            <a:r>
              <a:rPr lang="hr-HR" altLang="x-none" sz="2400" dirty="0" err="1">
                <a:latin typeface="Calibri" pitchFamily="34" charset="0"/>
              </a:rPr>
              <a:t>oseba</a:t>
            </a:r>
            <a:r>
              <a:rPr lang="hr-HR" altLang="x-none" sz="2400" dirty="0">
                <a:latin typeface="Calibri" pitchFamily="34" charset="0"/>
              </a:rPr>
              <a:t> </a:t>
            </a:r>
            <a:r>
              <a:rPr lang="hr-HR" altLang="x-none" sz="2400" dirty="0" err="1">
                <a:latin typeface="Calibri" pitchFamily="34" charset="0"/>
              </a:rPr>
              <a:t>zaupanja</a:t>
            </a:r>
            <a:endParaRPr lang="hr-HR" altLang="x-none" sz="2400" dirty="0">
              <a:latin typeface="Calibri" pitchFamily="34" charset="0"/>
            </a:endParaRPr>
          </a:p>
          <a:p>
            <a:pPr marL="0" indent="0" eaLnBrk="1" hangingPunct="1">
              <a:buNone/>
              <a:defRPr/>
            </a:pPr>
            <a:endParaRPr lang="hr-HR" altLang="x-none" sz="2400" dirty="0">
              <a:latin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idx="4294967295"/>
          </p:nvPr>
        </p:nvSpPr>
        <p:spPr>
          <a:xfrm>
            <a:off x="539552" y="260648"/>
            <a:ext cx="8291512" cy="922338"/>
          </a:xfrm>
          <a:noFill/>
        </p:spPr>
        <p:txBody>
          <a:bodyPr/>
          <a:lstStyle/>
          <a:p>
            <a:pPr algn="l" eaLnBrk="1" hangingPunct="1">
              <a:defRPr/>
            </a:pPr>
            <a:r>
              <a:rPr lang="hr-HR" altLang="x-none" sz="2800" dirty="0">
                <a:latin typeface="Calibri" pitchFamily="34" charset="0"/>
                <a:cs typeface="Arial" charset="0"/>
              </a:rPr>
              <a:t>POMEMBNO BRANJE:</a:t>
            </a:r>
            <a:endParaRPr lang="en-US" altLang="x-none" sz="2800" dirty="0">
              <a:latin typeface="Calibri" pitchFamily="34" charset="0"/>
              <a:cs typeface="Arial" charset="0"/>
            </a:endParaRPr>
          </a:p>
        </p:txBody>
      </p:sp>
      <p:sp>
        <p:nvSpPr>
          <p:cNvPr id="56323" name="Content Placeholder 2"/>
          <p:cNvSpPr>
            <a:spLocks noGrp="1"/>
          </p:cNvSpPr>
          <p:nvPr>
            <p:ph idx="4294967295"/>
          </p:nvPr>
        </p:nvSpPr>
        <p:spPr>
          <a:xfrm>
            <a:off x="539552" y="1484784"/>
            <a:ext cx="8280400" cy="5030787"/>
          </a:xfrm>
          <a:noFill/>
        </p:spPr>
        <p:txBody>
          <a:bodyPr>
            <a:normAutofit/>
          </a:bodyPr>
          <a:lstStyle/>
          <a:p>
            <a:pPr>
              <a:buFont typeface="Courier New" panose="02070309020205020404" pitchFamily="49" charset="0"/>
              <a:buChar char="o"/>
              <a:defRPr/>
            </a:pPr>
            <a:r>
              <a:rPr lang="hr-HR" sz="2000" dirty="0"/>
              <a:t>Zakon o </a:t>
            </a:r>
            <a:r>
              <a:rPr lang="hr-HR" sz="2000" dirty="0" err="1"/>
              <a:t>preprečevanju</a:t>
            </a:r>
            <a:r>
              <a:rPr lang="hr-HR" sz="2000" dirty="0"/>
              <a:t> nasilja v družini (</a:t>
            </a:r>
            <a:r>
              <a:rPr lang="hr-HR" sz="2000" dirty="0" err="1"/>
              <a:t>Uradni</a:t>
            </a:r>
            <a:r>
              <a:rPr lang="hr-HR" sz="2000" dirty="0"/>
              <a:t> list RS, </a:t>
            </a:r>
            <a:r>
              <a:rPr lang="hr-HR" sz="2000" dirty="0" err="1"/>
              <a:t>št</a:t>
            </a:r>
            <a:r>
              <a:rPr lang="hr-HR" sz="2000" dirty="0"/>
              <a:t>. 16/08, 68/16 </a:t>
            </a:r>
            <a:r>
              <a:rPr lang="hr-HR" sz="2000" dirty="0" err="1"/>
              <a:t>in</a:t>
            </a:r>
            <a:r>
              <a:rPr lang="hr-HR" sz="2000" dirty="0"/>
              <a:t> 54/17 – ZSV-H)</a:t>
            </a:r>
          </a:p>
          <a:p>
            <a:pPr>
              <a:buFont typeface="Courier New" panose="02070309020205020404" pitchFamily="49" charset="0"/>
              <a:buChar char="o"/>
              <a:defRPr/>
            </a:pPr>
            <a:r>
              <a:rPr lang="hr-HR" sz="2000" dirty="0"/>
              <a:t>Zakon o </a:t>
            </a:r>
            <a:r>
              <a:rPr lang="hr-HR" sz="2000" dirty="0" err="1"/>
              <a:t>kazenskem</a:t>
            </a:r>
            <a:r>
              <a:rPr lang="hr-HR" sz="2000" dirty="0"/>
              <a:t> </a:t>
            </a:r>
            <a:r>
              <a:rPr lang="hr-HR" sz="2000" dirty="0" err="1"/>
              <a:t>postopku</a:t>
            </a:r>
            <a:r>
              <a:rPr lang="hr-HR" sz="2000" dirty="0"/>
              <a:t> (</a:t>
            </a:r>
            <a:r>
              <a:rPr lang="hr-HR" sz="2000" dirty="0" err="1"/>
              <a:t>Uradni</a:t>
            </a:r>
            <a:r>
              <a:rPr lang="hr-HR" sz="2000" dirty="0"/>
              <a:t> list RS, </a:t>
            </a:r>
            <a:r>
              <a:rPr lang="hr-HR" sz="2000" dirty="0" err="1"/>
              <a:t>št</a:t>
            </a:r>
            <a:r>
              <a:rPr lang="hr-HR" sz="2000" dirty="0"/>
              <a:t>. 32/12 – </a:t>
            </a:r>
            <a:r>
              <a:rPr lang="hr-HR" sz="2000" dirty="0" err="1"/>
              <a:t>uradno</a:t>
            </a:r>
            <a:r>
              <a:rPr lang="hr-HR" sz="2000" dirty="0"/>
              <a:t> </a:t>
            </a:r>
            <a:r>
              <a:rPr lang="hr-HR" sz="2000" dirty="0" err="1"/>
              <a:t>prečiščeno</a:t>
            </a:r>
            <a:r>
              <a:rPr lang="hr-HR" sz="2000" dirty="0"/>
              <a:t> </a:t>
            </a:r>
            <a:r>
              <a:rPr lang="hr-HR" sz="2000" dirty="0" err="1"/>
              <a:t>besedilo</a:t>
            </a:r>
            <a:r>
              <a:rPr lang="hr-HR" sz="2000" dirty="0"/>
              <a:t>, 47/13, 87/14, 8/16 – </a:t>
            </a:r>
            <a:r>
              <a:rPr lang="hr-HR" sz="2000" dirty="0" err="1"/>
              <a:t>odl</a:t>
            </a:r>
            <a:r>
              <a:rPr lang="hr-HR" sz="2000" dirty="0"/>
              <a:t>. US, 64/16 – </a:t>
            </a:r>
            <a:r>
              <a:rPr lang="hr-HR" sz="2000" dirty="0" err="1"/>
              <a:t>odl</a:t>
            </a:r>
            <a:r>
              <a:rPr lang="hr-HR" sz="2000" dirty="0"/>
              <a:t>. US, 65/16 – </a:t>
            </a:r>
            <a:r>
              <a:rPr lang="hr-HR" sz="2000" dirty="0" err="1"/>
              <a:t>odl</a:t>
            </a:r>
            <a:r>
              <a:rPr lang="hr-HR" sz="2000" dirty="0"/>
              <a:t>. US </a:t>
            </a:r>
            <a:r>
              <a:rPr lang="hr-HR" sz="2000" dirty="0" err="1"/>
              <a:t>in</a:t>
            </a:r>
            <a:r>
              <a:rPr lang="hr-HR" sz="2000" dirty="0"/>
              <a:t> 66/17 – ORZKP153,154)</a:t>
            </a:r>
          </a:p>
          <a:p>
            <a:pPr>
              <a:buFont typeface="Courier New" panose="02070309020205020404" pitchFamily="49" charset="0"/>
              <a:buChar char="o"/>
              <a:defRPr/>
            </a:pPr>
            <a:r>
              <a:rPr lang="hr-HR" sz="2000" dirty="0"/>
              <a:t>Zakon o </a:t>
            </a:r>
            <a:r>
              <a:rPr lang="hr-HR" sz="2000" dirty="0" err="1"/>
              <a:t>odškodnini</a:t>
            </a:r>
            <a:r>
              <a:rPr lang="hr-HR" sz="2000" dirty="0"/>
              <a:t> </a:t>
            </a:r>
            <a:r>
              <a:rPr lang="hr-HR" sz="2000" dirty="0" err="1"/>
              <a:t>žrtvam</a:t>
            </a:r>
            <a:r>
              <a:rPr lang="hr-HR" sz="2000" dirty="0"/>
              <a:t> </a:t>
            </a:r>
            <a:r>
              <a:rPr lang="hr-HR" sz="2000" dirty="0" err="1"/>
              <a:t>kaznivih</a:t>
            </a:r>
            <a:r>
              <a:rPr lang="hr-HR" sz="2000" dirty="0"/>
              <a:t> </a:t>
            </a:r>
            <a:r>
              <a:rPr lang="hr-HR" sz="2000" dirty="0" err="1"/>
              <a:t>dejanj</a:t>
            </a:r>
            <a:r>
              <a:rPr lang="hr-HR" sz="2000" dirty="0"/>
              <a:t> (</a:t>
            </a:r>
            <a:r>
              <a:rPr lang="hr-HR" sz="2000" dirty="0" err="1"/>
              <a:t>Uradni</a:t>
            </a:r>
            <a:r>
              <a:rPr lang="hr-HR" sz="2000" dirty="0"/>
              <a:t> list RS, </a:t>
            </a:r>
            <a:r>
              <a:rPr lang="hr-HR" sz="2000" dirty="0" err="1"/>
              <a:t>št</a:t>
            </a:r>
            <a:r>
              <a:rPr lang="hr-HR" sz="2000" dirty="0"/>
              <a:t>. 101/05, 114/06 – ZUE </a:t>
            </a:r>
            <a:r>
              <a:rPr lang="hr-HR" sz="2000" dirty="0" err="1"/>
              <a:t>in</a:t>
            </a:r>
            <a:r>
              <a:rPr lang="hr-HR" sz="2000" dirty="0"/>
              <a:t> 86/10)</a:t>
            </a:r>
          </a:p>
          <a:p>
            <a:pPr eaLnBrk="1" hangingPunct="1">
              <a:buFont typeface="Symbol" pitchFamily="18" charset="2"/>
              <a:buNone/>
              <a:defRPr/>
            </a:pPr>
            <a:endParaRPr lang="en-US" altLang="x-none" sz="2000" dirty="0">
              <a:latin typeface="+mn-lt"/>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323528" y="260648"/>
            <a:ext cx="8291512" cy="922337"/>
          </a:xfrm>
          <a:noFill/>
        </p:spPr>
        <p:txBody>
          <a:bodyPr>
            <a:normAutofit/>
          </a:bodyPr>
          <a:lstStyle/>
          <a:p>
            <a:pPr algn="l" eaLnBrk="1" hangingPunct="1">
              <a:defRPr/>
            </a:pPr>
            <a:r>
              <a:rPr lang="hr-HR" altLang="x-none" sz="2800" dirty="0">
                <a:latin typeface="Calibri" pitchFamily="34" charset="0"/>
                <a:cs typeface="Arial" charset="0"/>
              </a:rPr>
              <a:t>Ključne </a:t>
            </a:r>
            <a:r>
              <a:rPr lang="hr-HR" altLang="x-none" sz="2800" dirty="0" err="1">
                <a:latin typeface="Calibri" pitchFamily="34" charset="0"/>
                <a:cs typeface="Arial" charset="0"/>
              </a:rPr>
              <a:t>inštitucije</a:t>
            </a:r>
            <a:r>
              <a:rPr lang="hr-HR" altLang="x-none" sz="2800" dirty="0">
                <a:latin typeface="Calibri" pitchFamily="34" charset="0"/>
                <a:cs typeface="Arial" charset="0"/>
              </a:rPr>
              <a:t> za </a:t>
            </a:r>
            <a:r>
              <a:rPr lang="hr-HR" altLang="x-none" sz="2800" dirty="0" err="1">
                <a:latin typeface="Calibri" pitchFamily="34" charset="0"/>
                <a:cs typeface="Arial" charset="0"/>
              </a:rPr>
              <a:t>podporo</a:t>
            </a:r>
            <a:r>
              <a:rPr lang="hr-HR" altLang="x-none" sz="2800" dirty="0">
                <a:latin typeface="Calibri" pitchFamily="34" charset="0"/>
                <a:cs typeface="Arial" charset="0"/>
              </a:rPr>
              <a:t> žrtvam nasilja v družini: </a:t>
            </a:r>
            <a:endParaRPr lang="en-US" altLang="x-none" sz="2800" dirty="0">
              <a:latin typeface="Calibri" pitchFamily="34" charset="0"/>
              <a:cs typeface="Arial" charset="0"/>
            </a:endParaRPr>
          </a:p>
        </p:txBody>
      </p:sp>
      <p:sp>
        <p:nvSpPr>
          <p:cNvPr id="11267" name="Content Placeholder 2"/>
          <p:cNvSpPr>
            <a:spLocks noGrp="1"/>
          </p:cNvSpPr>
          <p:nvPr>
            <p:ph idx="4294967295"/>
          </p:nvPr>
        </p:nvSpPr>
        <p:spPr>
          <a:xfrm>
            <a:off x="395536" y="1484784"/>
            <a:ext cx="8280400" cy="5030787"/>
          </a:xfrm>
          <a:noFill/>
        </p:spPr>
        <p:txBody>
          <a:bodyPr>
            <a:normAutofit/>
          </a:bodyPr>
          <a:lstStyle/>
          <a:p>
            <a:pPr eaLnBrk="1" hangingPunct="1">
              <a:buFont typeface="Courier New" panose="02070309020205020404" pitchFamily="49" charset="0"/>
              <a:buChar char="o"/>
              <a:defRPr/>
            </a:pPr>
            <a:endParaRPr lang="hr-HR" altLang="x-none" sz="1600" dirty="0">
              <a:latin typeface="Calibri" pitchFamily="34" charset="0"/>
              <a:cs typeface="Arial" charset="0"/>
            </a:endParaRPr>
          </a:p>
          <a:p>
            <a:pPr eaLnBrk="1" hangingPunct="1">
              <a:lnSpc>
                <a:spcPct val="200000"/>
              </a:lnSpc>
              <a:buFont typeface="Courier New" panose="02070309020205020404" pitchFamily="49" charset="0"/>
              <a:buChar char="o"/>
              <a:defRPr/>
            </a:pPr>
            <a:r>
              <a:rPr lang="hr-HR" altLang="x-none" sz="1600" dirty="0">
                <a:latin typeface="Calibri" pitchFamily="34" charset="0"/>
                <a:cs typeface="Arial" charset="0"/>
              </a:rPr>
              <a:t>Centri za </a:t>
            </a:r>
            <a:r>
              <a:rPr lang="hr-HR" altLang="x-none" sz="1600" dirty="0" err="1">
                <a:latin typeface="Calibri" pitchFamily="34" charset="0"/>
                <a:cs typeface="Arial" charset="0"/>
              </a:rPr>
              <a:t>socialno</a:t>
            </a:r>
            <a:r>
              <a:rPr lang="hr-HR" altLang="x-none" sz="1600" dirty="0">
                <a:latin typeface="Calibri" pitchFamily="34" charset="0"/>
                <a:cs typeface="Arial" charset="0"/>
              </a:rPr>
              <a:t> </a:t>
            </a:r>
            <a:r>
              <a:rPr lang="hr-HR" altLang="x-none" sz="1600" dirty="0" err="1">
                <a:latin typeface="Calibri" pitchFamily="34" charset="0"/>
                <a:cs typeface="Arial" charset="0"/>
              </a:rPr>
              <a:t>delo</a:t>
            </a:r>
            <a:endParaRPr lang="hr-HR" altLang="x-none" sz="1600" dirty="0">
              <a:latin typeface="Calibri" pitchFamily="34" charset="0"/>
              <a:cs typeface="Arial" charset="0"/>
            </a:endParaRPr>
          </a:p>
          <a:p>
            <a:pPr>
              <a:lnSpc>
                <a:spcPct val="200000"/>
              </a:lnSpc>
              <a:buFont typeface="Courier New" panose="02070309020205020404" pitchFamily="49" charset="0"/>
              <a:buChar char="o"/>
              <a:defRPr/>
            </a:pPr>
            <a:r>
              <a:rPr lang="hr-HR" altLang="x-none" sz="1600" dirty="0">
                <a:latin typeface="Calibri" pitchFamily="34" charset="0"/>
                <a:cs typeface="Arial" charset="0"/>
              </a:rPr>
              <a:t>Policija</a:t>
            </a:r>
          </a:p>
          <a:p>
            <a:pPr eaLnBrk="1" hangingPunct="1">
              <a:lnSpc>
                <a:spcPct val="200000"/>
              </a:lnSpc>
              <a:buFont typeface="Courier New" panose="02070309020205020404" pitchFamily="49" charset="0"/>
              <a:buChar char="o"/>
              <a:defRPr/>
            </a:pPr>
            <a:r>
              <a:rPr lang="hr-HR" altLang="x-none" sz="1600" dirty="0" err="1">
                <a:latin typeface="Calibri" pitchFamily="34" charset="0"/>
                <a:cs typeface="Arial" charset="0"/>
              </a:rPr>
              <a:t>Tožilstvo</a:t>
            </a:r>
            <a:r>
              <a:rPr lang="hr-HR" altLang="x-none" sz="1600" dirty="0">
                <a:latin typeface="Calibri" pitchFamily="34" charset="0"/>
                <a:cs typeface="Arial" charset="0"/>
              </a:rPr>
              <a:t> </a:t>
            </a:r>
          </a:p>
          <a:p>
            <a:pPr eaLnBrk="1" hangingPunct="1">
              <a:lnSpc>
                <a:spcPct val="200000"/>
              </a:lnSpc>
              <a:buFont typeface="Courier New" panose="02070309020205020404" pitchFamily="49" charset="0"/>
              <a:buChar char="o"/>
              <a:defRPr/>
            </a:pPr>
            <a:r>
              <a:rPr lang="hr-HR" altLang="x-none" sz="1600" dirty="0" err="1">
                <a:latin typeface="Calibri" pitchFamily="34" charset="0"/>
                <a:cs typeface="Arial" charset="0"/>
              </a:rPr>
              <a:t>Sodišča</a:t>
            </a:r>
            <a:endParaRPr lang="hr-HR" altLang="x-none" sz="1600" dirty="0">
              <a:latin typeface="Calibri" pitchFamily="34" charset="0"/>
              <a:cs typeface="Arial" charset="0"/>
            </a:endParaRPr>
          </a:p>
          <a:p>
            <a:pPr eaLnBrk="1" hangingPunct="1">
              <a:lnSpc>
                <a:spcPct val="200000"/>
              </a:lnSpc>
              <a:buFont typeface="Courier New" panose="02070309020205020404" pitchFamily="49" charset="0"/>
              <a:buChar char="o"/>
              <a:defRPr/>
            </a:pPr>
            <a:r>
              <a:rPr lang="hr-HR" altLang="x-none" sz="1600" dirty="0">
                <a:latin typeface="Calibri" pitchFamily="34" charset="0"/>
                <a:cs typeface="Arial" charset="0"/>
              </a:rPr>
              <a:t>Javne </a:t>
            </a:r>
            <a:r>
              <a:rPr lang="hr-HR" altLang="x-none" sz="1600" dirty="0" err="1">
                <a:latin typeface="Calibri" pitchFamily="34" charset="0"/>
                <a:cs typeface="Arial" charset="0"/>
              </a:rPr>
              <a:t>inštitucije</a:t>
            </a:r>
            <a:r>
              <a:rPr lang="hr-HR" altLang="x-none" sz="1600" dirty="0">
                <a:latin typeface="Calibri" pitchFamily="34" charset="0"/>
                <a:cs typeface="Arial" charset="0"/>
              </a:rPr>
              <a:t> s </a:t>
            </a:r>
            <a:r>
              <a:rPr lang="hr-HR" altLang="x-none" sz="1600" dirty="0" err="1">
                <a:latin typeface="Calibri" pitchFamily="34" charset="0"/>
                <a:cs typeface="Arial" charset="0"/>
              </a:rPr>
              <a:t>področja</a:t>
            </a:r>
            <a:r>
              <a:rPr lang="hr-HR" altLang="x-none" sz="1600" dirty="0">
                <a:latin typeface="Calibri" pitchFamily="34" charset="0"/>
                <a:cs typeface="Arial" charset="0"/>
              </a:rPr>
              <a:t> </a:t>
            </a:r>
            <a:r>
              <a:rPr lang="hr-HR" altLang="x-none" sz="1600" dirty="0" err="1">
                <a:latin typeface="Calibri" pitchFamily="34" charset="0"/>
                <a:cs typeface="Arial" charset="0"/>
              </a:rPr>
              <a:t>izobraževanja</a:t>
            </a:r>
            <a:r>
              <a:rPr lang="hr-HR" altLang="x-none" sz="1600" dirty="0">
                <a:latin typeface="Calibri" pitchFamily="34" charset="0"/>
                <a:cs typeface="Arial" charset="0"/>
              </a:rPr>
              <a:t>, zdravstva, </a:t>
            </a:r>
            <a:r>
              <a:rPr lang="hr-HR" altLang="x-none" sz="1600" dirty="0" err="1">
                <a:latin typeface="Calibri" pitchFamily="34" charset="0"/>
                <a:cs typeface="Arial" charset="0"/>
              </a:rPr>
              <a:t>ipd</a:t>
            </a:r>
            <a:r>
              <a:rPr lang="hr-HR" altLang="x-none" sz="1600" dirty="0">
                <a:latin typeface="Calibri" pitchFamily="34" charset="0"/>
                <a:cs typeface="Arial" charset="0"/>
              </a:rPr>
              <a:t>.</a:t>
            </a:r>
          </a:p>
          <a:p>
            <a:pPr eaLnBrk="1" hangingPunct="1">
              <a:lnSpc>
                <a:spcPct val="200000"/>
              </a:lnSpc>
              <a:buFont typeface="Courier New" panose="02070309020205020404" pitchFamily="49" charset="0"/>
              <a:buChar char="o"/>
              <a:defRPr/>
            </a:pPr>
            <a:r>
              <a:rPr lang="hr-HR" altLang="x-none" sz="1600" dirty="0">
                <a:latin typeface="Calibri" pitchFamily="34" charset="0"/>
                <a:cs typeface="Arial" charset="0"/>
              </a:rPr>
              <a:t>Organizacije civilne družbe</a:t>
            </a:r>
          </a:p>
          <a:p>
            <a:pPr eaLnBrk="1" hangingPunct="1">
              <a:lnSpc>
                <a:spcPct val="200000"/>
              </a:lnSpc>
              <a:buFont typeface="Courier New" panose="02070309020205020404" pitchFamily="49" charset="0"/>
              <a:buChar char="o"/>
              <a:defRPr/>
            </a:pPr>
            <a:endParaRPr lang="hr-HR" altLang="x-none" sz="1600" dirty="0">
              <a:latin typeface="Calibri" pitchFamily="34" charset="0"/>
              <a:cs typeface="Arial" charset="0"/>
            </a:endParaRPr>
          </a:p>
          <a:p>
            <a:pPr eaLnBrk="1" hangingPunct="1">
              <a:buFont typeface="Symbol" pitchFamily="18" charset="2"/>
              <a:buChar char=""/>
              <a:defRPr/>
            </a:pPr>
            <a:endParaRPr lang="hr-HR" altLang="x-none" sz="1600" dirty="0">
              <a:latin typeface="Calibri" pitchFamily="34" charset="0"/>
              <a:cs typeface="Arial" charset="0"/>
            </a:endParaRPr>
          </a:p>
          <a:p>
            <a:pPr eaLnBrk="1" hangingPunct="1">
              <a:buFont typeface="Symbol" pitchFamily="18" charset="2"/>
              <a:buChar char=""/>
              <a:defRPr/>
            </a:pPr>
            <a:endParaRPr lang="hr-HR" altLang="x-none" sz="1600" dirty="0">
              <a:latin typeface="Arial" charset="0"/>
              <a:cs typeface="Arial" charset="0"/>
            </a:endParaRPr>
          </a:p>
          <a:p>
            <a:pPr eaLnBrk="1" hangingPunct="1">
              <a:buFont typeface="Symbol" pitchFamily="18" charset="2"/>
              <a:buChar char=""/>
              <a:defRPr/>
            </a:pPr>
            <a:endParaRPr lang="en-US" altLang="x-none" sz="1600" dirty="0">
              <a:latin typeface="Arial" charset="0"/>
              <a:cs typeface="Arial" charset="0"/>
            </a:endParaRPr>
          </a:p>
          <a:p>
            <a:pPr eaLnBrk="1" hangingPunct="1">
              <a:buFont typeface="Symbol" pitchFamily="18" charset="2"/>
              <a:buChar char=""/>
              <a:defRPr/>
            </a:pPr>
            <a:endParaRPr lang="en-US" altLang="x-none" sz="1600" dirty="0">
              <a:latin typeface="Arial" charset="0"/>
              <a:cs typeface="Arial"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389980" y="404664"/>
            <a:ext cx="8291512" cy="922337"/>
          </a:xfrm>
          <a:noFill/>
        </p:spPr>
        <p:txBody>
          <a:bodyPr>
            <a:normAutofit/>
          </a:bodyPr>
          <a:lstStyle/>
          <a:p>
            <a:pPr algn="l" eaLnBrk="1" hangingPunct="1">
              <a:defRPr/>
            </a:pPr>
            <a:r>
              <a:rPr lang="hr-HR" altLang="x-none" sz="2800" dirty="0">
                <a:latin typeface="Calibri" pitchFamily="34" charset="0"/>
                <a:cs typeface="Arial" charset="0"/>
              </a:rPr>
              <a:t>Organi </a:t>
            </a:r>
            <a:r>
              <a:rPr lang="hr-HR" altLang="x-none" sz="2800" dirty="0" err="1">
                <a:latin typeface="Calibri" pitchFamily="34" charset="0"/>
                <a:cs typeface="Arial" charset="0"/>
              </a:rPr>
              <a:t>in</a:t>
            </a:r>
            <a:r>
              <a:rPr lang="hr-HR" altLang="x-none" sz="2800" dirty="0">
                <a:latin typeface="Calibri" pitchFamily="34" charset="0"/>
                <a:cs typeface="Arial" charset="0"/>
              </a:rPr>
              <a:t> organizacije </a:t>
            </a:r>
            <a:r>
              <a:rPr lang="hr-HR" altLang="x-none" sz="2800" dirty="0" err="1">
                <a:latin typeface="Calibri" pitchFamily="34" charset="0"/>
                <a:cs typeface="Arial" charset="0"/>
              </a:rPr>
              <a:t>so</a:t>
            </a:r>
            <a:r>
              <a:rPr lang="hr-HR" altLang="x-none" sz="2800" dirty="0">
                <a:latin typeface="Calibri" pitchFamily="34" charset="0"/>
                <a:cs typeface="Arial" charset="0"/>
              </a:rPr>
              <a:t> </a:t>
            </a:r>
            <a:r>
              <a:rPr lang="hr-HR" altLang="x-none" sz="2800" dirty="0" err="1">
                <a:latin typeface="Calibri" pitchFamily="34" charset="0"/>
                <a:cs typeface="Arial" charset="0"/>
              </a:rPr>
              <a:t>dolžni</a:t>
            </a:r>
            <a:r>
              <a:rPr lang="hr-HR" altLang="x-none" sz="2800" dirty="0">
                <a:latin typeface="Calibri" pitchFamily="34" charset="0"/>
                <a:cs typeface="Arial" charset="0"/>
              </a:rPr>
              <a:t>:</a:t>
            </a:r>
            <a:endParaRPr lang="en-US" altLang="x-none" sz="2800" dirty="0">
              <a:latin typeface="Calibri" pitchFamily="34" charset="0"/>
              <a:cs typeface="Arial" charset="0"/>
            </a:endParaRPr>
          </a:p>
        </p:txBody>
      </p:sp>
      <p:sp>
        <p:nvSpPr>
          <p:cNvPr id="11267" name="Content Placeholder 2"/>
          <p:cNvSpPr>
            <a:spLocks noGrp="1"/>
          </p:cNvSpPr>
          <p:nvPr>
            <p:ph idx="4294967295"/>
          </p:nvPr>
        </p:nvSpPr>
        <p:spPr>
          <a:xfrm>
            <a:off x="395536" y="1484784"/>
            <a:ext cx="8280400" cy="5030787"/>
          </a:xfrm>
          <a:noFill/>
        </p:spPr>
        <p:txBody>
          <a:bodyPr>
            <a:normAutofit/>
          </a:bodyPr>
          <a:lstStyle/>
          <a:p>
            <a:pPr eaLnBrk="1" hangingPunct="1">
              <a:buFont typeface="Courier New" panose="02070309020205020404" pitchFamily="49" charset="0"/>
              <a:buChar char="o"/>
              <a:defRPr/>
            </a:pPr>
            <a:endParaRPr lang="hr-HR" altLang="x-none" sz="1600" dirty="0">
              <a:latin typeface="Calibri" pitchFamily="34" charset="0"/>
              <a:cs typeface="Arial" charset="0"/>
            </a:endParaRPr>
          </a:p>
          <a:p>
            <a:pPr eaLnBrk="1" hangingPunct="1">
              <a:lnSpc>
                <a:spcPct val="200000"/>
              </a:lnSpc>
              <a:buFont typeface="Courier New" panose="02070309020205020404" pitchFamily="49" charset="0"/>
              <a:buChar char="o"/>
              <a:defRPr/>
            </a:pPr>
            <a:r>
              <a:rPr lang="hr-HR" altLang="x-none" sz="2400" dirty="0">
                <a:latin typeface="Calibri" pitchFamily="34" charset="0"/>
                <a:cs typeface="Arial" charset="0"/>
              </a:rPr>
              <a:t>Ravnati </a:t>
            </a:r>
            <a:r>
              <a:rPr lang="hr-HR" altLang="x-none" sz="2400" dirty="0" err="1">
                <a:latin typeface="Calibri" pitchFamily="34" charset="0"/>
                <a:cs typeface="Arial" charset="0"/>
              </a:rPr>
              <a:t>in</a:t>
            </a:r>
            <a:r>
              <a:rPr lang="hr-HR" altLang="x-none" sz="2400" dirty="0">
                <a:latin typeface="Calibri" pitchFamily="34" charset="0"/>
                <a:cs typeface="Arial" charset="0"/>
              </a:rPr>
              <a:t> izvesti </a:t>
            </a:r>
            <a:r>
              <a:rPr lang="hr-HR" altLang="x-none" sz="2400" dirty="0" err="1">
                <a:latin typeface="Calibri" pitchFamily="34" charset="0"/>
                <a:cs typeface="Arial" charset="0"/>
              </a:rPr>
              <a:t>vse</a:t>
            </a:r>
            <a:r>
              <a:rPr lang="hr-HR" altLang="x-none" sz="2400" dirty="0">
                <a:latin typeface="Calibri" pitchFamily="34" charset="0"/>
                <a:cs typeface="Arial" charset="0"/>
              </a:rPr>
              <a:t> potrebno, da </a:t>
            </a:r>
            <a:r>
              <a:rPr lang="hr-HR" altLang="x-none" sz="2400" dirty="0" err="1">
                <a:latin typeface="Calibri" pitchFamily="34" charset="0"/>
                <a:cs typeface="Arial" charset="0"/>
              </a:rPr>
              <a:t>zaščitijo</a:t>
            </a:r>
            <a:r>
              <a:rPr lang="hr-HR" altLang="x-none" sz="2400" dirty="0">
                <a:latin typeface="Calibri" pitchFamily="34" charset="0"/>
                <a:cs typeface="Arial" charset="0"/>
              </a:rPr>
              <a:t> </a:t>
            </a:r>
            <a:r>
              <a:rPr lang="hr-HR" altLang="x-none" sz="2400" dirty="0" err="1">
                <a:latin typeface="Calibri" pitchFamily="34" charset="0"/>
                <a:cs typeface="Arial" charset="0"/>
              </a:rPr>
              <a:t>žrtev</a:t>
            </a:r>
            <a:endParaRPr lang="hr-HR" altLang="x-none" sz="2400" dirty="0">
              <a:latin typeface="Calibri" pitchFamily="34" charset="0"/>
              <a:cs typeface="Arial" charset="0"/>
            </a:endParaRPr>
          </a:p>
          <a:p>
            <a:pPr eaLnBrk="1" hangingPunct="1">
              <a:lnSpc>
                <a:spcPct val="200000"/>
              </a:lnSpc>
              <a:buFont typeface="Courier New" panose="02070309020205020404" pitchFamily="49" charset="0"/>
              <a:buChar char="o"/>
              <a:defRPr/>
            </a:pPr>
            <a:r>
              <a:rPr lang="hr-HR" altLang="x-none" sz="2400" dirty="0">
                <a:latin typeface="Calibri" pitchFamily="34" charset="0"/>
                <a:cs typeface="Arial" charset="0"/>
              </a:rPr>
              <a:t>Prijaviti – </a:t>
            </a:r>
            <a:r>
              <a:rPr lang="hr-HR" altLang="x-none" sz="2400" dirty="0" err="1">
                <a:latin typeface="Calibri" pitchFamily="34" charset="0"/>
                <a:cs typeface="Arial" charset="0"/>
              </a:rPr>
              <a:t>obvestiti</a:t>
            </a:r>
            <a:r>
              <a:rPr lang="hr-HR" altLang="x-none" sz="2400" dirty="0">
                <a:latin typeface="Calibri" pitchFamily="34" charset="0"/>
                <a:cs typeface="Arial" charset="0"/>
              </a:rPr>
              <a:t> </a:t>
            </a:r>
            <a:r>
              <a:rPr lang="hr-HR" altLang="x-none" sz="2400" dirty="0" err="1">
                <a:latin typeface="Calibri" pitchFamily="34" charset="0"/>
                <a:cs typeface="Arial" charset="0"/>
              </a:rPr>
              <a:t>center</a:t>
            </a:r>
            <a:r>
              <a:rPr lang="hr-HR" altLang="x-none" sz="2400" dirty="0">
                <a:latin typeface="Calibri" pitchFamily="34" charset="0"/>
                <a:cs typeface="Arial" charset="0"/>
              </a:rPr>
              <a:t> za </a:t>
            </a:r>
            <a:r>
              <a:rPr lang="hr-HR" altLang="x-none" sz="2400" dirty="0" err="1">
                <a:latin typeface="Calibri" pitchFamily="34" charset="0"/>
                <a:cs typeface="Arial" charset="0"/>
              </a:rPr>
              <a:t>socialno</a:t>
            </a:r>
            <a:r>
              <a:rPr lang="hr-HR" altLang="x-none" sz="2400" dirty="0">
                <a:latin typeface="Calibri" pitchFamily="34" charset="0"/>
                <a:cs typeface="Arial" charset="0"/>
              </a:rPr>
              <a:t> </a:t>
            </a:r>
            <a:r>
              <a:rPr lang="hr-HR" altLang="x-none" sz="2400" dirty="0" err="1">
                <a:latin typeface="Calibri" pitchFamily="34" charset="0"/>
                <a:cs typeface="Arial" charset="0"/>
              </a:rPr>
              <a:t>delo</a:t>
            </a:r>
            <a:endParaRPr lang="hr-HR" altLang="x-none" sz="2400" dirty="0">
              <a:latin typeface="Calibri" pitchFamily="34" charset="0"/>
              <a:cs typeface="Arial" charset="0"/>
            </a:endParaRPr>
          </a:p>
          <a:p>
            <a:pPr eaLnBrk="1" hangingPunct="1">
              <a:lnSpc>
                <a:spcPct val="200000"/>
              </a:lnSpc>
              <a:buFont typeface="Courier New" panose="02070309020205020404" pitchFamily="49" charset="0"/>
              <a:buChar char="o"/>
              <a:defRPr/>
            </a:pPr>
            <a:r>
              <a:rPr lang="hr-HR" altLang="x-none" sz="2400" dirty="0">
                <a:latin typeface="Calibri" pitchFamily="34" charset="0"/>
                <a:cs typeface="Arial" charset="0"/>
              </a:rPr>
              <a:t>Informirati </a:t>
            </a:r>
            <a:r>
              <a:rPr lang="hr-HR" altLang="x-none" sz="2400" dirty="0" err="1">
                <a:latin typeface="Calibri" pitchFamily="34" charset="0"/>
                <a:cs typeface="Arial" charset="0"/>
              </a:rPr>
              <a:t>žrtev</a:t>
            </a:r>
            <a:endParaRPr lang="hr-HR" altLang="x-none" sz="2400" dirty="0">
              <a:latin typeface="Calibri" pitchFamily="34" charset="0"/>
              <a:cs typeface="Arial" charset="0"/>
            </a:endParaRPr>
          </a:p>
          <a:p>
            <a:pPr>
              <a:lnSpc>
                <a:spcPct val="200000"/>
              </a:lnSpc>
              <a:buFont typeface="Courier New" panose="02070309020205020404" pitchFamily="49" charset="0"/>
              <a:buChar char="o"/>
              <a:defRPr/>
            </a:pPr>
            <a:r>
              <a:rPr lang="sl-SI" sz="2400" dirty="0"/>
              <a:t>Med seboj sodelovati </a:t>
            </a:r>
            <a:endParaRPr lang="hr-HR" altLang="x-none" sz="2400" dirty="0">
              <a:latin typeface="Calibri" pitchFamily="34" charset="0"/>
              <a:cs typeface="Arial" charset="0"/>
            </a:endParaRPr>
          </a:p>
          <a:p>
            <a:pPr eaLnBrk="1" hangingPunct="1">
              <a:lnSpc>
                <a:spcPct val="200000"/>
              </a:lnSpc>
              <a:buFont typeface="Courier New" panose="02070309020205020404" pitchFamily="49" charset="0"/>
              <a:buChar char="o"/>
              <a:defRPr/>
            </a:pPr>
            <a:endParaRPr lang="hr-HR" altLang="x-none" sz="1600" dirty="0">
              <a:latin typeface="Calibri" pitchFamily="34" charset="0"/>
              <a:cs typeface="Arial" charset="0"/>
            </a:endParaRPr>
          </a:p>
          <a:p>
            <a:pPr eaLnBrk="1" hangingPunct="1">
              <a:buFont typeface="Symbol" pitchFamily="18" charset="2"/>
              <a:buChar char=""/>
              <a:defRPr/>
            </a:pPr>
            <a:endParaRPr lang="hr-HR" altLang="x-none" sz="1600" dirty="0">
              <a:latin typeface="Calibri" pitchFamily="34" charset="0"/>
              <a:cs typeface="Arial" charset="0"/>
            </a:endParaRPr>
          </a:p>
          <a:p>
            <a:pPr eaLnBrk="1" hangingPunct="1">
              <a:buFont typeface="Symbol" pitchFamily="18" charset="2"/>
              <a:buChar char=""/>
              <a:defRPr/>
            </a:pPr>
            <a:endParaRPr lang="hr-HR" altLang="x-none" sz="1600" dirty="0">
              <a:latin typeface="Arial" charset="0"/>
              <a:cs typeface="Arial" charset="0"/>
            </a:endParaRPr>
          </a:p>
          <a:p>
            <a:pPr eaLnBrk="1" hangingPunct="1">
              <a:buFont typeface="Symbol" pitchFamily="18" charset="2"/>
              <a:buChar char=""/>
              <a:defRPr/>
            </a:pPr>
            <a:endParaRPr lang="en-US" altLang="x-none" sz="1600" dirty="0">
              <a:latin typeface="Arial" charset="0"/>
              <a:cs typeface="Arial" charset="0"/>
            </a:endParaRPr>
          </a:p>
          <a:p>
            <a:pPr eaLnBrk="1" hangingPunct="1">
              <a:buFont typeface="Symbol" pitchFamily="18" charset="2"/>
              <a:buChar char=""/>
              <a:defRPr/>
            </a:pPr>
            <a:endParaRPr lang="en-US" altLang="x-none" sz="1600" dirty="0">
              <a:latin typeface="Arial" charset="0"/>
              <a:cs typeface="Arial" charset="0"/>
            </a:endParaRPr>
          </a:p>
        </p:txBody>
      </p:sp>
    </p:spTree>
    <p:extLst>
      <p:ext uri="{BB962C8B-B14F-4D97-AF65-F5344CB8AC3E}">
        <p14:creationId xmlns:p14="http://schemas.microsoft.com/office/powerpoint/2010/main" val="2596307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323528" y="260648"/>
            <a:ext cx="8291512" cy="922337"/>
          </a:xfrm>
          <a:noFill/>
        </p:spPr>
        <p:txBody>
          <a:bodyPr>
            <a:noAutofit/>
          </a:bodyPr>
          <a:lstStyle/>
          <a:p>
            <a:pPr>
              <a:lnSpc>
                <a:spcPct val="200000"/>
              </a:lnSpc>
              <a:defRPr/>
            </a:pPr>
            <a:r>
              <a:rPr lang="hr-HR" altLang="x-none" dirty="0">
                <a:latin typeface="Calibri" pitchFamily="34" charset="0"/>
                <a:cs typeface="Arial" charset="0"/>
              </a:rPr>
              <a:t>Centri za </a:t>
            </a:r>
            <a:r>
              <a:rPr lang="hr-HR" altLang="x-none" dirty="0" err="1">
                <a:latin typeface="Calibri" pitchFamily="34" charset="0"/>
                <a:cs typeface="Arial" charset="0"/>
              </a:rPr>
              <a:t>socialno</a:t>
            </a:r>
            <a:r>
              <a:rPr lang="hr-HR" altLang="x-none" dirty="0">
                <a:latin typeface="Calibri" pitchFamily="34" charset="0"/>
                <a:cs typeface="Arial" charset="0"/>
              </a:rPr>
              <a:t> </a:t>
            </a:r>
            <a:r>
              <a:rPr lang="hr-HR" altLang="x-none" dirty="0" err="1">
                <a:latin typeface="Calibri" pitchFamily="34" charset="0"/>
                <a:cs typeface="Arial" charset="0"/>
              </a:rPr>
              <a:t>delo</a:t>
            </a:r>
            <a:endParaRPr lang="hr-HR" altLang="x-none" dirty="0">
              <a:latin typeface="Calibri" pitchFamily="34" charset="0"/>
              <a:cs typeface="Arial" charset="0"/>
            </a:endParaRPr>
          </a:p>
        </p:txBody>
      </p:sp>
      <p:sp>
        <p:nvSpPr>
          <p:cNvPr id="11267" name="Content Placeholder 2"/>
          <p:cNvSpPr>
            <a:spLocks noGrp="1"/>
          </p:cNvSpPr>
          <p:nvPr>
            <p:ph idx="4294967295"/>
          </p:nvPr>
        </p:nvSpPr>
        <p:spPr>
          <a:xfrm>
            <a:off x="395536" y="1484784"/>
            <a:ext cx="8280400" cy="5030787"/>
          </a:xfrm>
          <a:noFill/>
        </p:spPr>
        <p:txBody>
          <a:bodyPr>
            <a:normAutofit/>
          </a:bodyPr>
          <a:lstStyle/>
          <a:p>
            <a:pPr eaLnBrk="1" hangingPunct="1">
              <a:buFont typeface="Courier New" panose="02070309020205020404" pitchFamily="49" charset="0"/>
              <a:buChar char="o"/>
              <a:defRPr/>
            </a:pPr>
            <a:endParaRPr lang="hr-HR" altLang="x-none" sz="1600" dirty="0">
              <a:latin typeface="Calibri" pitchFamily="34" charset="0"/>
              <a:cs typeface="Arial" charset="0"/>
            </a:endParaRPr>
          </a:p>
          <a:p>
            <a:pPr>
              <a:lnSpc>
                <a:spcPct val="200000"/>
              </a:lnSpc>
              <a:buFont typeface="Courier New" panose="02070309020205020404" pitchFamily="49" charset="0"/>
              <a:buChar char="o"/>
              <a:defRPr/>
            </a:pPr>
            <a:r>
              <a:rPr lang="sl-SI" sz="2000" dirty="0"/>
              <a:t>Ključna vloga pri obravnavi žrtev nasilja in koordinaciji z drugimi organi in organizacijami</a:t>
            </a:r>
            <a:endParaRPr lang="hr-HR" altLang="x-none" sz="2000" dirty="0">
              <a:latin typeface="Calibri" pitchFamily="34" charset="0"/>
              <a:cs typeface="Arial" charset="0"/>
            </a:endParaRPr>
          </a:p>
          <a:p>
            <a:pPr eaLnBrk="1" hangingPunct="1">
              <a:lnSpc>
                <a:spcPct val="200000"/>
              </a:lnSpc>
              <a:buFont typeface="Courier New" panose="02070309020205020404" pitchFamily="49" charset="0"/>
              <a:buChar char="o"/>
              <a:defRPr/>
            </a:pPr>
            <a:r>
              <a:rPr lang="hr-HR" altLang="x-none" sz="2000" dirty="0">
                <a:latin typeface="Calibri" pitchFamily="34" charset="0"/>
                <a:cs typeface="Arial" charset="0"/>
              </a:rPr>
              <a:t>80 centrov </a:t>
            </a:r>
            <a:r>
              <a:rPr lang="hr-HR" altLang="x-none" sz="2000" dirty="0" err="1">
                <a:latin typeface="Calibri" pitchFamily="34" charset="0"/>
                <a:cs typeface="Arial" charset="0"/>
              </a:rPr>
              <a:t>in</a:t>
            </a:r>
            <a:r>
              <a:rPr lang="hr-HR" altLang="x-none" sz="2000" dirty="0">
                <a:latin typeface="Calibri" pitchFamily="34" charset="0"/>
                <a:cs typeface="Arial" charset="0"/>
              </a:rPr>
              <a:t> njihovih </a:t>
            </a:r>
            <a:r>
              <a:rPr lang="hr-HR" altLang="x-none" sz="2000" dirty="0" err="1">
                <a:latin typeface="Calibri" pitchFamily="34" charset="0"/>
                <a:cs typeface="Arial" charset="0"/>
              </a:rPr>
              <a:t>enot</a:t>
            </a:r>
            <a:r>
              <a:rPr lang="hr-HR" altLang="x-none" sz="2000" dirty="0">
                <a:latin typeface="Calibri" pitchFamily="34" charset="0"/>
                <a:cs typeface="Arial" charset="0"/>
              </a:rPr>
              <a:t>, </a:t>
            </a:r>
            <a:r>
              <a:rPr lang="hr-HR" altLang="x-none" sz="2000" dirty="0" err="1">
                <a:latin typeface="Calibri" pitchFamily="34" charset="0"/>
                <a:cs typeface="Arial" charset="0"/>
              </a:rPr>
              <a:t>ki</a:t>
            </a:r>
            <a:r>
              <a:rPr lang="hr-HR" altLang="x-none" sz="2000" dirty="0">
                <a:latin typeface="Calibri" pitchFamily="34" charset="0"/>
                <a:cs typeface="Arial" charset="0"/>
              </a:rPr>
              <a:t> </a:t>
            </a:r>
            <a:r>
              <a:rPr lang="hr-HR" altLang="x-none" sz="2000" dirty="0" err="1">
                <a:latin typeface="Calibri" pitchFamily="34" charset="0"/>
                <a:cs typeface="Arial" charset="0"/>
              </a:rPr>
              <a:t>pokrivajo</a:t>
            </a:r>
            <a:r>
              <a:rPr lang="hr-HR" altLang="x-none" sz="2000" dirty="0">
                <a:latin typeface="Calibri" pitchFamily="34" charset="0"/>
                <a:cs typeface="Arial" charset="0"/>
              </a:rPr>
              <a:t> </a:t>
            </a:r>
            <a:r>
              <a:rPr lang="hr-HR" altLang="x-none" sz="2000" dirty="0" err="1">
                <a:latin typeface="Calibri" pitchFamily="34" charset="0"/>
                <a:cs typeface="Arial" charset="0"/>
              </a:rPr>
              <a:t>celotno</a:t>
            </a:r>
            <a:r>
              <a:rPr lang="hr-HR" altLang="x-none" sz="2000" dirty="0">
                <a:latin typeface="Calibri" pitchFamily="34" charset="0"/>
                <a:cs typeface="Arial" charset="0"/>
              </a:rPr>
              <a:t> </a:t>
            </a:r>
            <a:r>
              <a:rPr lang="hr-HR" altLang="x-none" sz="2000" dirty="0" err="1">
                <a:latin typeface="Calibri" pitchFamily="34" charset="0"/>
                <a:cs typeface="Arial" charset="0"/>
              </a:rPr>
              <a:t>območje</a:t>
            </a:r>
            <a:r>
              <a:rPr lang="hr-HR" altLang="x-none" sz="2000" dirty="0">
                <a:latin typeface="Calibri" pitchFamily="34" charset="0"/>
                <a:cs typeface="Arial" charset="0"/>
              </a:rPr>
              <a:t> Slovenije</a:t>
            </a:r>
          </a:p>
          <a:p>
            <a:pPr eaLnBrk="1" hangingPunct="1">
              <a:lnSpc>
                <a:spcPct val="200000"/>
              </a:lnSpc>
              <a:buFont typeface="Courier New" panose="02070309020205020404" pitchFamily="49" charset="0"/>
              <a:buChar char="o"/>
              <a:defRPr/>
            </a:pPr>
            <a:r>
              <a:rPr lang="hr-HR" altLang="x-none" sz="2000" dirty="0">
                <a:latin typeface="Calibri" pitchFamily="34" charset="0"/>
                <a:cs typeface="Arial" charset="0"/>
              </a:rPr>
              <a:t>Regijske službe za koordinacijo </a:t>
            </a:r>
            <a:r>
              <a:rPr lang="hr-HR" altLang="x-none" sz="2000" dirty="0" err="1">
                <a:latin typeface="Calibri" pitchFamily="34" charset="0"/>
                <a:cs typeface="Arial" charset="0"/>
              </a:rPr>
              <a:t>in</a:t>
            </a:r>
            <a:r>
              <a:rPr lang="hr-HR" altLang="x-none" sz="2000" dirty="0">
                <a:latin typeface="Calibri" pitchFamily="34" charset="0"/>
                <a:cs typeface="Arial" charset="0"/>
              </a:rPr>
              <a:t> pomoč žrtvam </a:t>
            </a:r>
          </a:p>
          <a:p>
            <a:pPr eaLnBrk="1" hangingPunct="1">
              <a:lnSpc>
                <a:spcPct val="200000"/>
              </a:lnSpc>
              <a:buFont typeface="Courier New" panose="02070309020205020404" pitchFamily="49" charset="0"/>
              <a:buChar char="o"/>
              <a:defRPr/>
            </a:pPr>
            <a:r>
              <a:rPr lang="hr-HR" altLang="x-none" sz="2000" dirty="0">
                <a:latin typeface="Calibri" pitchFamily="34" charset="0"/>
                <a:cs typeface="Arial" charset="0"/>
              </a:rPr>
              <a:t>Interventne službe</a:t>
            </a:r>
          </a:p>
          <a:p>
            <a:pPr eaLnBrk="1" hangingPunct="1">
              <a:lnSpc>
                <a:spcPct val="200000"/>
              </a:lnSpc>
              <a:buFont typeface="Courier New" panose="02070309020205020404" pitchFamily="49" charset="0"/>
              <a:buChar char="o"/>
              <a:defRPr/>
            </a:pPr>
            <a:r>
              <a:rPr lang="hr-HR" altLang="x-none" sz="2000" dirty="0" err="1">
                <a:latin typeface="Calibri" pitchFamily="34" charset="0"/>
                <a:cs typeface="Arial" charset="0"/>
              </a:rPr>
              <a:t>Varne</a:t>
            </a:r>
            <a:r>
              <a:rPr lang="hr-HR" altLang="x-none" sz="2000" dirty="0">
                <a:latin typeface="Calibri" pitchFamily="34" charset="0"/>
                <a:cs typeface="Arial" charset="0"/>
              </a:rPr>
              <a:t> </a:t>
            </a:r>
            <a:r>
              <a:rPr lang="hr-HR" altLang="x-none" sz="2000" dirty="0" err="1">
                <a:latin typeface="Calibri" pitchFamily="34" charset="0"/>
                <a:cs typeface="Arial" charset="0"/>
              </a:rPr>
              <a:t>hiše</a:t>
            </a:r>
            <a:r>
              <a:rPr lang="hr-HR" altLang="x-none" sz="2000" dirty="0">
                <a:latin typeface="Calibri" pitchFamily="34" charset="0"/>
                <a:cs typeface="Arial" charset="0"/>
              </a:rPr>
              <a:t> </a:t>
            </a:r>
            <a:r>
              <a:rPr lang="hr-HR" altLang="x-none" sz="2000" dirty="0" err="1">
                <a:latin typeface="Calibri" pitchFamily="34" charset="0"/>
                <a:cs typeface="Arial" charset="0"/>
              </a:rPr>
              <a:t>in</a:t>
            </a:r>
            <a:r>
              <a:rPr lang="hr-HR" altLang="x-none" sz="2000" dirty="0">
                <a:latin typeface="Calibri" pitchFamily="34" charset="0"/>
                <a:cs typeface="Arial" charset="0"/>
              </a:rPr>
              <a:t> krizni centri</a:t>
            </a:r>
          </a:p>
          <a:p>
            <a:pPr eaLnBrk="1" hangingPunct="1">
              <a:buFont typeface="Symbol" pitchFamily="18" charset="2"/>
              <a:buChar char=""/>
              <a:defRPr/>
            </a:pPr>
            <a:endParaRPr lang="hr-HR" altLang="x-none" sz="1600" dirty="0">
              <a:latin typeface="Calibri" pitchFamily="34" charset="0"/>
              <a:cs typeface="Arial" charset="0"/>
            </a:endParaRPr>
          </a:p>
          <a:p>
            <a:pPr eaLnBrk="1" hangingPunct="1">
              <a:buFont typeface="Symbol" pitchFamily="18" charset="2"/>
              <a:buChar char=""/>
              <a:defRPr/>
            </a:pPr>
            <a:endParaRPr lang="hr-HR" altLang="x-none" sz="1600" dirty="0">
              <a:latin typeface="Arial" charset="0"/>
              <a:cs typeface="Arial" charset="0"/>
            </a:endParaRPr>
          </a:p>
          <a:p>
            <a:pPr eaLnBrk="1" hangingPunct="1">
              <a:buFont typeface="Symbol" pitchFamily="18" charset="2"/>
              <a:buChar char=""/>
              <a:defRPr/>
            </a:pPr>
            <a:endParaRPr lang="en-US" altLang="x-none" sz="1600" dirty="0">
              <a:latin typeface="Arial" charset="0"/>
              <a:cs typeface="Arial" charset="0"/>
            </a:endParaRPr>
          </a:p>
          <a:p>
            <a:pPr eaLnBrk="1" hangingPunct="1">
              <a:buFont typeface="Symbol" pitchFamily="18" charset="2"/>
              <a:buChar char=""/>
              <a:defRPr/>
            </a:pPr>
            <a:endParaRPr lang="en-US" altLang="x-none" sz="1600" dirty="0">
              <a:latin typeface="Arial" charset="0"/>
              <a:cs typeface="Arial" charset="0"/>
            </a:endParaRPr>
          </a:p>
        </p:txBody>
      </p:sp>
    </p:spTree>
    <p:extLst>
      <p:ext uri="{BB962C8B-B14F-4D97-AF65-F5344CB8AC3E}">
        <p14:creationId xmlns:p14="http://schemas.microsoft.com/office/powerpoint/2010/main" val="2374157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323528" y="260648"/>
            <a:ext cx="8291512" cy="922337"/>
          </a:xfrm>
          <a:noFill/>
        </p:spPr>
        <p:txBody>
          <a:bodyPr>
            <a:noAutofit/>
          </a:bodyPr>
          <a:lstStyle/>
          <a:p>
            <a:pPr>
              <a:lnSpc>
                <a:spcPct val="200000"/>
              </a:lnSpc>
              <a:defRPr/>
            </a:pPr>
            <a:r>
              <a:rPr lang="hr-HR" altLang="x-none" sz="4800" dirty="0">
                <a:latin typeface="Calibri" pitchFamily="34" charset="0"/>
                <a:cs typeface="Arial" charset="0"/>
              </a:rPr>
              <a:t>Policija</a:t>
            </a:r>
          </a:p>
        </p:txBody>
      </p:sp>
      <p:sp>
        <p:nvSpPr>
          <p:cNvPr id="11267" name="Content Placeholder 2"/>
          <p:cNvSpPr>
            <a:spLocks noGrp="1"/>
          </p:cNvSpPr>
          <p:nvPr>
            <p:ph idx="4294967295"/>
          </p:nvPr>
        </p:nvSpPr>
        <p:spPr>
          <a:xfrm>
            <a:off x="395536" y="1484784"/>
            <a:ext cx="8280400" cy="5030787"/>
          </a:xfrm>
          <a:noFill/>
        </p:spPr>
        <p:txBody>
          <a:bodyPr>
            <a:normAutofit/>
          </a:bodyPr>
          <a:lstStyle/>
          <a:p>
            <a:pPr eaLnBrk="1" hangingPunct="1">
              <a:buFont typeface="Courier New" panose="02070309020205020404" pitchFamily="49" charset="0"/>
              <a:buChar char="o"/>
              <a:defRPr/>
            </a:pPr>
            <a:endParaRPr lang="hr-HR" altLang="x-none" sz="1600" dirty="0">
              <a:latin typeface="Calibri" pitchFamily="34" charset="0"/>
              <a:cs typeface="Arial" charset="0"/>
            </a:endParaRPr>
          </a:p>
          <a:p>
            <a:pPr eaLnBrk="1" hangingPunct="1">
              <a:buFont typeface="Symbol" pitchFamily="18" charset="2"/>
              <a:buChar char=""/>
              <a:defRPr/>
            </a:pPr>
            <a:endParaRPr lang="hr-HR" altLang="x-none" sz="1600" dirty="0">
              <a:latin typeface="Calibri" pitchFamily="34" charset="0"/>
              <a:cs typeface="Arial" charset="0"/>
            </a:endParaRPr>
          </a:p>
          <a:p>
            <a:pPr eaLnBrk="1" hangingPunct="1">
              <a:buFont typeface="Symbol" pitchFamily="18" charset="2"/>
              <a:buChar char=""/>
              <a:defRPr/>
            </a:pPr>
            <a:r>
              <a:rPr lang="hr-HR" altLang="x-none" dirty="0" err="1">
                <a:latin typeface="Arial" panose="020B0604020202020204" pitchFamily="34" charset="0"/>
                <a:cs typeface="Arial" panose="020B0604020202020204" pitchFamily="34" charset="0"/>
              </a:rPr>
              <a:t>Varovanje</a:t>
            </a:r>
            <a:r>
              <a:rPr lang="hr-HR" altLang="x-none" dirty="0">
                <a:latin typeface="Arial" panose="020B0604020202020204" pitchFamily="34" charset="0"/>
                <a:cs typeface="Arial" panose="020B0604020202020204" pitchFamily="34" charset="0"/>
              </a:rPr>
              <a:t> življenja </a:t>
            </a:r>
            <a:r>
              <a:rPr lang="hr-HR" altLang="x-none" dirty="0" err="1">
                <a:latin typeface="Arial" panose="020B0604020202020204" pitchFamily="34" charset="0"/>
                <a:cs typeface="Arial" panose="020B0604020202020204" pitchFamily="34" charset="0"/>
              </a:rPr>
              <a:t>in</a:t>
            </a:r>
            <a:r>
              <a:rPr lang="hr-HR" altLang="x-none" dirty="0">
                <a:latin typeface="Arial" panose="020B0604020202020204" pitchFamily="34" charset="0"/>
                <a:cs typeface="Arial" panose="020B0604020202020204" pitchFamily="34" charset="0"/>
              </a:rPr>
              <a:t> </a:t>
            </a:r>
            <a:r>
              <a:rPr lang="hr-HR" altLang="x-none" dirty="0" err="1">
                <a:latin typeface="Arial" panose="020B0604020202020204" pitchFamily="34" charset="0"/>
                <a:cs typeface="Arial" panose="020B0604020202020204" pitchFamily="34" charset="0"/>
              </a:rPr>
              <a:t>zagotavljanje</a:t>
            </a:r>
            <a:r>
              <a:rPr lang="hr-HR" altLang="x-none" dirty="0">
                <a:latin typeface="Arial" panose="020B0604020202020204" pitchFamily="34" charset="0"/>
                <a:cs typeface="Arial" panose="020B0604020202020204" pitchFamily="34" charset="0"/>
              </a:rPr>
              <a:t> </a:t>
            </a:r>
            <a:r>
              <a:rPr lang="hr-HR" altLang="x-none" dirty="0" err="1">
                <a:latin typeface="Arial" panose="020B0604020202020204" pitchFamily="34" charset="0"/>
                <a:cs typeface="Arial" panose="020B0604020202020204" pitchFamily="34" charset="0"/>
              </a:rPr>
              <a:t>osebne</a:t>
            </a:r>
            <a:r>
              <a:rPr lang="hr-HR" altLang="x-none" dirty="0">
                <a:latin typeface="Arial" panose="020B0604020202020204" pitchFamily="34" charset="0"/>
                <a:cs typeface="Arial" panose="020B0604020202020204" pitchFamily="34" charset="0"/>
              </a:rPr>
              <a:t> </a:t>
            </a:r>
            <a:r>
              <a:rPr lang="hr-HR" altLang="x-none" dirty="0" err="1">
                <a:latin typeface="Arial" panose="020B0604020202020204" pitchFamily="34" charset="0"/>
                <a:cs typeface="Arial" panose="020B0604020202020204" pitchFamily="34" charset="0"/>
              </a:rPr>
              <a:t>varnosti</a:t>
            </a:r>
            <a:r>
              <a:rPr lang="hr-HR" altLang="x-none" dirty="0">
                <a:latin typeface="Arial" panose="020B0604020202020204" pitchFamily="34" charset="0"/>
                <a:cs typeface="Arial" panose="020B0604020202020204" pitchFamily="34" charset="0"/>
              </a:rPr>
              <a:t> žrtve</a:t>
            </a:r>
          </a:p>
          <a:p>
            <a:pPr eaLnBrk="1" hangingPunct="1">
              <a:buFont typeface="Symbol" pitchFamily="18" charset="2"/>
              <a:buChar char=""/>
              <a:defRPr/>
            </a:pPr>
            <a:r>
              <a:rPr lang="hr-HR" altLang="x-none" dirty="0">
                <a:latin typeface="Arial" panose="020B0604020202020204" pitchFamily="34" charset="0"/>
                <a:cs typeface="Arial" panose="020B0604020202020204" pitchFamily="34" charset="0"/>
              </a:rPr>
              <a:t>Policijska </a:t>
            </a:r>
            <a:r>
              <a:rPr lang="hr-HR" altLang="x-none" dirty="0" err="1">
                <a:latin typeface="Arial" panose="020B0604020202020204" pitchFamily="34" charset="0"/>
                <a:cs typeface="Arial" panose="020B0604020202020204" pitchFamily="34" charset="0"/>
              </a:rPr>
              <a:t>prepoved</a:t>
            </a:r>
            <a:r>
              <a:rPr lang="hr-HR" altLang="x-none" dirty="0">
                <a:latin typeface="Arial" panose="020B0604020202020204" pitchFamily="34" charset="0"/>
                <a:cs typeface="Arial" panose="020B0604020202020204" pitchFamily="34" charset="0"/>
              </a:rPr>
              <a:t> </a:t>
            </a:r>
            <a:r>
              <a:rPr lang="hr-HR" altLang="x-none" dirty="0" err="1">
                <a:latin typeface="Arial" panose="020B0604020202020204" pitchFamily="34" charset="0"/>
                <a:cs typeface="Arial" panose="020B0604020202020204" pitchFamily="34" charset="0"/>
              </a:rPr>
              <a:t>približevanja</a:t>
            </a:r>
            <a:endParaRPr lang="hr-HR" altLang="x-none" dirty="0">
              <a:latin typeface="Arial" panose="020B0604020202020204" pitchFamily="34" charset="0"/>
              <a:cs typeface="Arial" panose="020B0604020202020204" pitchFamily="34" charset="0"/>
            </a:endParaRPr>
          </a:p>
          <a:p>
            <a:pPr eaLnBrk="1" hangingPunct="1">
              <a:buFont typeface="Symbol" pitchFamily="18" charset="2"/>
              <a:buChar char=""/>
              <a:defRPr/>
            </a:pPr>
            <a:endParaRPr lang="hr-HR" altLang="x-none" dirty="0">
              <a:latin typeface="Arial" panose="020B0604020202020204" pitchFamily="34" charset="0"/>
              <a:cs typeface="Arial" panose="020B0604020202020204" pitchFamily="34" charset="0"/>
            </a:endParaRPr>
          </a:p>
          <a:p>
            <a:pPr>
              <a:buFont typeface="Symbol" pitchFamily="18" charset="2"/>
              <a:buChar char=""/>
              <a:defRPr/>
            </a:pPr>
            <a:r>
              <a:rPr lang="sl-SI" dirty="0">
                <a:latin typeface="Arial" panose="020B0604020202020204" pitchFamily="34" charset="0"/>
                <a:cs typeface="Arial" panose="020B0604020202020204" pitchFamily="34" charset="0"/>
              </a:rPr>
              <a:t>Policijsko spremstvo žrtve nasilja v družini</a:t>
            </a:r>
            <a:br>
              <a:rPr lang="sl-SI" dirty="0">
                <a:latin typeface="Arial" panose="020B0604020202020204" pitchFamily="34" charset="0"/>
                <a:cs typeface="Arial" panose="020B0604020202020204" pitchFamily="34" charset="0"/>
              </a:rPr>
            </a:br>
            <a:endParaRPr lang="hr-HR" altLang="x-none" dirty="0">
              <a:latin typeface="Arial" panose="020B0604020202020204" pitchFamily="34" charset="0"/>
              <a:cs typeface="Arial" panose="020B0604020202020204" pitchFamily="34" charset="0"/>
            </a:endParaRPr>
          </a:p>
          <a:p>
            <a:pPr eaLnBrk="1" hangingPunct="1">
              <a:buFont typeface="Symbol" pitchFamily="18" charset="2"/>
              <a:buChar char=""/>
              <a:defRPr/>
            </a:pPr>
            <a:endParaRPr lang="hr-HR" altLang="x-none" sz="1600" dirty="0">
              <a:latin typeface="Arial" panose="020B0604020202020204" pitchFamily="34" charset="0"/>
              <a:cs typeface="Arial" panose="020B0604020202020204" pitchFamily="34" charset="0"/>
            </a:endParaRPr>
          </a:p>
          <a:p>
            <a:pPr eaLnBrk="1" hangingPunct="1">
              <a:buFont typeface="Symbol" pitchFamily="18" charset="2"/>
              <a:buChar char=""/>
              <a:defRPr/>
            </a:pPr>
            <a:endParaRPr lang="en-US" altLang="x-none" sz="1600" dirty="0">
              <a:latin typeface="Arial" charset="0"/>
              <a:cs typeface="Arial" charset="0"/>
            </a:endParaRPr>
          </a:p>
          <a:p>
            <a:pPr eaLnBrk="1" hangingPunct="1">
              <a:buFont typeface="Symbol" pitchFamily="18" charset="2"/>
              <a:buChar char=""/>
              <a:defRPr/>
            </a:pPr>
            <a:endParaRPr lang="en-US" altLang="x-none" sz="1600" dirty="0">
              <a:latin typeface="Arial" charset="0"/>
              <a:cs typeface="Arial" charset="0"/>
            </a:endParaRPr>
          </a:p>
        </p:txBody>
      </p:sp>
    </p:spTree>
    <p:extLst>
      <p:ext uri="{BB962C8B-B14F-4D97-AF65-F5344CB8AC3E}">
        <p14:creationId xmlns:p14="http://schemas.microsoft.com/office/powerpoint/2010/main" val="1736754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323528" y="260648"/>
            <a:ext cx="8291512" cy="922337"/>
          </a:xfrm>
          <a:noFill/>
        </p:spPr>
        <p:txBody>
          <a:bodyPr>
            <a:noAutofit/>
          </a:bodyPr>
          <a:lstStyle/>
          <a:p>
            <a:pPr>
              <a:lnSpc>
                <a:spcPct val="200000"/>
              </a:lnSpc>
              <a:defRPr/>
            </a:pPr>
            <a:r>
              <a:rPr lang="hr-HR" altLang="x-none" sz="4800" dirty="0" err="1">
                <a:latin typeface="Calibri" pitchFamily="34" charset="0"/>
                <a:cs typeface="Arial" charset="0"/>
              </a:rPr>
              <a:t>Sodišče</a:t>
            </a:r>
            <a:endParaRPr lang="hr-HR" altLang="x-none" sz="4800" dirty="0">
              <a:latin typeface="Calibri" pitchFamily="34" charset="0"/>
              <a:cs typeface="Arial" charset="0"/>
            </a:endParaRPr>
          </a:p>
        </p:txBody>
      </p:sp>
      <p:sp>
        <p:nvSpPr>
          <p:cNvPr id="11267" name="Content Placeholder 2"/>
          <p:cNvSpPr>
            <a:spLocks noGrp="1"/>
          </p:cNvSpPr>
          <p:nvPr>
            <p:ph idx="4294967295"/>
          </p:nvPr>
        </p:nvSpPr>
        <p:spPr>
          <a:xfrm>
            <a:off x="395536" y="1484784"/>
            <a:ext cx="8280400" cy="5030787"/>
          </a:xfrm>
          <a:noFill/>
        </p:spPr>
        <p:txBody>
          <a:bodyPr>
            <a:normAutofit fontScale="77500" lnSpcReduction="20000"/>
          </a:bodyPr>
          <a:lstStyle/>
          <a:p>
            <a:pPr eaLnBrk="1" hangingPunct="1">
              <a:buFont typeface="Courier New" panose="02070309020205020404" pitchFamily="49" charset="0"/>
              <a:buChar char="o"/>
              <a:defRPr/>
            </a:pPr>
            <a:endParaRPr lang="hr-HR" altLang="x-none" sz="1600" dirty="0">
              <a:latin typeface="Calibri" pitchFamily="34" charset="0"/>
              <a:cs typeface="Arial" charset="0"/>
            </a:endParaRPr>
          </a:p>
          <a:p>
            <a:pPr eaLnBrk="1" hangingPunct="1">
              <a:buFont typeface="Symbol" pitchFamily="18" charset="2"/>
              <a:buChar char=""/>
              <a:defRPr/>
            </a:pPr>
            <a:endParaRPr lang="hr-HR" altLang="x-none" sz="1600" dirty="0">
              <a:latin typeface="Calibri" pitchFamily="34" charset="0"/>
              <a:cs typeface="Arial" charset="0"/>
            </a:endParaRPr>
          </a:p>
          <a:p>
            <a:r>
              <a:rPr lang="sl-SI" dirty="0"/>
              <a:t>prepove vstopiti v stanovanje, v katerem živi žrtev;</a:t>
            </a:r>
          </a:p>
          <a:p>
            <a:r>
              <a:rPr lang="sl-SI" dirty="0"/>
              <a:t>prepove zadrževati se v določeni bližini stanovanja, v katerem živi žrtev;</a:t>
            </a:r>
          </a:p>
          <a:p>
            <a:r>
              <a:rPr lang="sl-SI" dirty="0"/>
              <a:t>prepove zadrževati in približevati se krajem, kjer se žrtev običajno nahaja (na primer delovno mesto, šola, vrtec …);</a:t>
            </a:r>
          </a:p>
          <a:p>
            <a:r>
              <a:rPr lang="sl-SI" dirty="0"/>
              <a:t>prepove navezovati stike z žrtvijo na kakršenkoli način, vključno s sredstvi za komuniciranje na daljavo in tudi prek tretjih oseb;</a:t>
            </a:r>
          </a:p>
          <a:p>
            <a:r>
              <a:rPr lang="sl-SI" dirty="0"/>
              <a:t>prepove vzpostaviti vsakršno srečanje z žrtvijo;</a:t>
            </a:r>
          </a:p>
          <a:p>
            <a:r>
              <a:rPr lang="sl-SI" dirty="0"/>
              <a:t>prepove objavljanje osebnih podatkov žrtve, dokumentov iz sodnih in upravnih spisov in osebnih zapisov, ki se nanašajo na žrtev;</a:t>
            </a:r>
          </a:p>
          <a:p>
            <a:r>
              <a:rPr lang="sl-SI" dirty="0"/>
              <a:t>odloči o prepustitvi stanovanja v skupni uporabi žrtvi.</a:t>
            </a:r>
          </a:p>
          <a:p>
            <a:pPr eaLnBrk="1" hangingPunct="1">
              <a:buFont typeface="Symbol" pitchFamily="18" charset="2"/>
              <a:buChar char=""/>
              <a:defRPr/>
            </a:pPr>
            <a:endParaRPr lang="hr-HR" altLang="x-none" sz="1600" dirty="0">
              <a:latin typeface="Arial" panose="020B0604020202020204" pitchFamily="34" charset="0"/>
              <a:cs typeface="Arial" panose="020B0604020202020204" pitchFamily="34" charset="0"/>
            </a:endParaRPr>
          </a:p>
          <a:p>
            <a:pPr eaLnBrk="1" hangingPunct="1">
              <a:buFont typeface="Symbol" pitchFamily="18" charset="2"/>
              <a:buChar char=""/>
              <a:defRPr/>
            </a:pPr>
            <a:endParaRPr lang="en-US" altLang="x-none" sz="1600" dirty="0">
              <a:latin typeface="Arial" charset="0"/>
              <a:cs typeface="Arial" charset="0"/>
            </a:endParaRPr>
          </a:p>
          <a:p>
            <a:pPr eaLnBrk="1" hangingPunct="1">
              <a:buFont typeface="Symbol" pitchFamily="18" charset="2"/>
              <a:buChar char=""/>
              <a:defRPr/>
            </a:pPr>
            <a:endParaRPr lang="en-US" altLang="x-none" sz="1600" dirty="0">
              <a:latin typeface="Arial" charset="0"/>
              <a:cs typeface="Arial" charset="0"/>
            </a:endParaRPr>
          </a:p>
        </p:txBody>
      </p:sp>
    </p:spTree>
    <p:extLst>
      <p:ext uri="{BB962C8B-B14F-4D97-AF65-F5344CB8AC3E}">
        <p14:creationId xmlns:p14="http://schemas.microsoft.com/office/powerpoint/2010/main" val="126749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323528" y="260648"/>
            <a:ext cx="8291512" cy="922337"/>
          </a:xfrm>
          <a:noFill/>
        </p:spPr>
        <p:txBody>
          <a:bodyPr>
            <a:noAutofit/>
          </a:bodyPr>
          <a:lstStyle/>
          <a:p>
            <a:pPr>
              <a:lnSpc>
                <a:spcPct val="200000"/>
              </a:lnSpc>
              <a:defRPr/>
            </a:pPr>
            <a:r>
              <a:rPr lang="hr-HR" altLang="x-none" sz="4800" dirty="0" err="1">
                <a:latin typeface="Calibri" pitchFamily="34" charset="0"/>
                <a:cs typeface="Arial" charset="0"/>
              </a:rPr>
              <a:t>Nevladne</a:t>
            </a:r>
            <a:r>
              <a:rPr lang="hr-HR" altLang="x-none" sz="4800" dirty="0">
                <a:latin typeface="Calibri" pitchFamily="34" charset="0"/>
                <a:cs typeface="Arial" charset="0"/>
              </a:rPr>
              <a:t> organizacije</a:t>
            </a:r>
          </a:p>
        </p:txBody>
      </p:sp>
      <p:sp>
        <p:nvSpPr>
          <p:cNvPr id="11267" name="Content Placeholder 2"/>
          <p:cNvSpPr>
            <a:spLocks noGrp="1"/>
          </p:cNvSpPr>
          <p:nvPr>
            <p:ph idx="4294967295"/>
          </p:nvPr>
        </p:nvSpPr>
        <p:spPr>
          <a:xfrm>
            <a:off x="395536" y="1484784"/>
            <a:ext cx="8280400" cy="5030787"/>
          </a:xfrm>
          <a:noFill/>
        </p:spPr>
        <p:txBody>
          <a:bodyPr>
            <a:normAutofit lnSpcReduction="10000"/>
          </a:bodyPr>
          <a:lstStyle/>
          <a:p>
            <a:pPr eaLnBrk="1" hangingPunct="1">
              <a:buFont typeface="Courier New" panose="02070309020205020404" pitchFamily="49" charset="0"/>
              <a:buChar char="o"/>
              <a:defRPr/>
            </a:pPr>
            <a:endParaRPr lang="hr-HR" altLang="x-none" sz="1600" dirty="0">
              <a:latin typeface="Calibri" pitchFamily="34" charset="0"/>
              <a:cs typeface="Arial" charset="0"/>
            </a:endParaRPr>
          </a:p>
          <a:p>
            <a:pPr eaLnBrk="1" hangingPunct="1">
              <a:buFont typeface="Symbol" pitchFamily="18" charset="2"/>
              <a:buChar char=""/>
              <a:defRPr/>
            </a:pPr>
            <a:endParaRPr lang="hr-HR" altLang="x-none" sz="1600" dirty="0">
              <a:latin typeface="Calibri" pitchFamily="34" charset="0"/>
              <a:cs typeface="Arial" charset="0"/>
            </a:endParaRPr>
          </a:p>
          <a:p>
            <a:r>
              <a:rPr lang="sl-SI" dirty="0"/>
              <a:t>zaščita in psihosocialna pomoč žrtvam</a:t>
            </a:r>
          </a:p>
          <a:p>
            <a:r>
              <a:rPr lang="sl-SI" dirty="0"/>
              <a:t>programi za učenje povzročiteljev nasilja o nenasilnem vedenju v medosebnih odnosih z namenom preprečevanja nadaljnjega nasilja </a:t>
            </a:r>
          </a:p>
          <a:p>
            <a:r>
              <a:rPr lang="sl-SI" dirty="0"/>
              <a:t>sodelovanje z organi in organizacijami z različnih področij, kot so: policija, državno tožilstvo, sodišče, center za socialno delo, zdravstvene organizacije, vzgojno-izobraževalni zavodi.</a:t>
            </a:r>
            <a:endParaRPr lang="hr-HR" altLang="x-none" sz="1600" dirty="0">
              <a:latin typeface="Arial" panose="020B0604020202020204" pitchFamily="34" charset="0"/>
              <a:cs typeface="Arial" panose="020B0604020202020204" pitchFamily="34" charset="0"/>
            </a:endParaRPr>
          </a:p>
          <a:p>
            <a:pPr eaLnBrk="1" hangingPunct="1">
              <a:buFont typeface="Symbol" pitchFamily="18" charset="2"/>
              <a:buChar char=""/>
              <a:defRPr/>
            </a:pPr>
            <a:endParaRPr lang="en-US" altLang="x-none" sz="1600" dirty="0">
              <a:latin typeface="Arial" charset="0"/>
              <a:cs typeface="Arial" charset="0"/>
            </a:endParaRPr>
          </a:p>
          <a:p>
            <a:pPr eaLnBrk="1" hangingPunct="1">
              <a:buFont typeface="Symbol" pitchFamily="18" charset="2"/>
              <a:buChar char=""/>
              <a:defRPr/>
            </a:pPr>
            <a:endParaRPr lang="en-US" altLang="x-none" sz="1600" dirty="0">
              <a:latin typeface="Arial" charset="0"/>
              <a:cs typeface="Arial" charset="0"/>
            </a:endParaRPr>
          </a:p>
        </p:txBody>
      </p:sp>
    </p:spTree>
    <p:extLst>
      <p:ext uri="{BB962C8B-B14F-4D97-AF65-F5344CB8AC3E}">
        <p14:creationId xmlns:p14="http://schemas.microsoft.com/office/powerpoint/2010/main" val="2130722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a:xfrm>
            <a:off x="323528" y="260648"/>
            <a:ext cx="8291512" cy="922337"/>
          </a:xfrm>
          <a:noFill/>
        </p:spPr>
        <p:txBody>
          <a:bodyPr>
            <a:noAutofit/>
          </a:bodyPr>
          <a:lstStyle/>
          <a:p>
            <a:pPr>
              <a:lnSpc>
                <a:spcPct val="200000"/>
              </a:lnSpc>
              <a:defRPr/>
            </a:pPr>
            <a:r>
              <a:rPr lang="hr-HR" altLang="x-none" sz="4800" dirty="0">
                <a:latin typeface="Calibri" pitchFamily="34" charset="0"/>
                <a:cs typeface="Arial" charset="0"/>
              </a:rPr>
              <a:t>Pravice </a:t>
            </a:r>
            <a:r>
              <a:rPr lang="hr-HR" altLang="x-none" sz="4800" dirty="0" err="1">
                <a:latin typeface="Calibri" pitchFamily="34" charset="0"/>
                <a:cs typeface="Arial" charset="0"/>
              </a:rPr>
              <a:t>žrtev</a:t>
            </a:r>
            <a:endParaRPr lang="hr-HR" altLang="x-none" sz="4800" dirty="0">
              <a:latin typeface="Calibri" pitchFamily="34" charset="0"/>
              <a:cs typeface="Arial" charset="0"/>
            </a:endParaRPr>
          </a:p>
        </p:txBody>
      </p:sp>
      <p:sp>
        <p:nvSpPr>
          <p:cNvPr id="11267" name="Content Placeholder 2"/>
          <p:cNvSpPr>
            <a:spLocks noGrp="1"/>
          </p:cNvSpPr>
          <p:nvPr>
            <p:ph idx="4294967295"/>
          </p:nvPr>
        </p:nvSpPr>
        <p:spPr>
          <a:xfrm>
            <a:off x="395536" y="1484784"/>
            <a:ext cx="8280400" cy="5030787"/>
          </a:xfrm>
          <a:noFill/>
        </p:spPr>
        <p:txBody>
          <a:bodyPr>
            <a:normAutofit fontScale="92500" lnSpcReduction="10000"/>
          </a:bodyPr>
          <a:lstStyle/>
          <a:p>
            <a:pPr eaLnBrk="1" hangingPunct="1">
              <a:buFont typeface="Courier New" panose="02070309020205020404" pitchFamily="49" charset="0"/>
              <a:buChar char="o"/>
              <a:defRPr/>
            </a:pPr>
            <a:endParaRPr lang="hr-HR" altLang="x-none" sz="2400" dirty="0">
              <a:latin typeface="Calibri" pitchFamily="34" charset="0"/>
              <a:cs typeface="Arial" charset="0"/>
            </a:endParaRPr>
          </a:p>
          <a:p>
            <a:pPr eaLnBrk="1" hangingPunct="1">
              <a:buFont typeface="Symbol" pitchFamily="18" charset="2"/>
              <a:buChar char=""/>
              <a:defRPr/>
            </a:pPr>
            <a:endParaRPr lang="hr-HR" altLang="x-none" sz="2400" dirty="0">
              <a:latin typeface="Calibri" pitchFamily="34" charset="0"/>
              <a:cs typeface="Arial" charset="0"/>
            </a:endParaRPr>
          </a:p>
          <a:p>
            <a:pPr eaLnBrk="1" hangingPunct="1">
              <a:buFont typeface="Symbol" pitchFamily="18" charset="2"/>
              <a:buChar char=""/>
              <a:defRPr/>
            </a:pPr>
            <a:r>
              <a:rPr lang="sl-SI" altLang="x-none" sz="2400" dirty="0">
                <a:latin typeface="Arial" charset="0"/>
                <a:cs typeface="Arial" charset="0"/>
              </a:rPr>
              <a:t>Pravica do zagovornika za varovanje koristi v postopkih, ki jo zadevajo</a:t>
            </a:r>
          </a:p>
          <a:p>
            <a:pPr marL="0" indent="0" eaLnBrk="1" hangingPunct="1">
              <a:buNone/>
              <a:defRPr/>
            </a:pPr>
            <a:endParaRPr lang="sl-SI" altLang="x-none" sz="2400" dirty="0">
              <a:latin typeface="Arial" charset="0"/>
              <a:cs typeface="Arial" charset="0"/>
            </a:endParaRPr>
          </a:p>
          <a:p>
            <a:pPr eaLnBrk="1" hangingPunct="1">
              <a:buFont typeface="Symbol" pitchFamily="18" charset="2"/>
              <a:buChar char=""/>
              <a:defRPr/>
            </a:pPr>
            <a:r>
              <a:rPr lang="sl-SI" altLang="x-none" sz="2400" dirty="0">
                <a:latin typeface="Arial" charset="0"/>
                <a:cs typeface="Arial" charset="0"/>
              </a:rPr>
              <a:t>Pravica do spremljevalca v vseh postopkih, povezanih z nasiljem</a:t>
            </a:r>
          </a:p>
          <a:p>
            <a:pPr marL="0" indent="0" eaLnBrk="1" hangingPunct="1">
              <a:buNone/>
              <a:defRPr/>
            </a:pPr>
            <a:endParaRPr lang="sl-SI" altLang="x-none" sz="2400" dirty="0">
              <a:latin typeface="Arial" charset="0"/>
              <a:cs typeface="Arial" charset="0"/>
            </a:endParaRPr>
          </a:p>
          <a:p>
            <a:pPr eaLnBrk="1" hangingPunct="1">
              <a:buFont typeface="Symbol" pitchFamily="18" charset="2"/>
              <a:buChar char=""/>
              <a:defRPr/>
            </a:pPr>
            <a:r>
              <a:rPr lang="sl-SI" altLang="x-none" sz="2400" dirty="0">
                <a:latin typeface="Arial" charset="0"/>
                <a:cs typeface="Arial" charset="0"/>
              </a:rPr>
              <a:t>Pravica do brezplačne pravne pomoči</a:t>
            </a:r>
          </a:p>
          <a:p>
            <a:pPr eaLnBrk="1" hangingPunct="1">
              <a:buFont typeface="Symbol" pitchFamily="18" charset="2"/>
              <a:buChar char=""/>
              <a:defRPr/>
            </a:pPr>
            <a:endParaRPr lang="sl-SI" altLang="x-none" sz="2400" dirty="0">
              <a:latin typeface="Arial" charset="0"/>
              <a:cs typeface="Arial" charset="0"/>
            </a:endParaRPr>
          </a:p>
          <a:p>
            <a:pPr eaLnBrk="1" hangingPunct="1">
              <a:buFont typeface="Symbol" pitchFamily="18" charset="2"/>
              <a:buChar char=""/>
              <a:defRPr/>
            </a:pPr>
            <a:r>
              <a:rPr lang="sl-SI" altLang="x-none" sz="2400" dirty="0">
                <a:latin typeface="Arial" charset="0"/>
                <a:cs typeface="Arial" charset="0"/>
              </a:rPr>
              <a:t>Pravica do odškodnine žrtvam kaznivih dejanj</a:t>
            </a:r>
          </a:p>
          <a:p>
            <a:pPr eaLnBrk="1" hangingPunct="1">
              <a:buFont typeface="Symbol" pitchFamily="18" charset="2"/>
              <a:buChar char=""/>
              <a:defRPr/>
            </a:pPr>
            <a:endParaRPr lang="sl-SI" altLang="x-none" sz="2400" dirty="0">
              <a:latin typeface="Arial" charset="0"/>
              <a:cs typeface="Arial" charset="0"/>
            </a:endParaRPr>
          </a:p>
          <a:p>
            <a:pPr eaLnBrk="1" hangingPunct="1">
              <a:buFont typeface="Symbol" pitchFamily="18" charset="2"/>
              <a:buChar char=""/>
              <a:defRPr/>
            </a:pPr>
            <a:r>
              <a:rPr lang="sl-SI" altLang="x-none" sz="2400" dirty="0">
                <a:latin typeface="Arial" charset="0"/>
                <a:cs typeface="Arial" charset="0"/>
              </a:rPr>
              <a:t>Pričanje v nenavzočnosti povzročitelja</a:t>
            </a:r>
            <a:endParaRPr lang="en-US" altLang="x-none" sz="2400" dirty="0">
              <a:latin typeface="Arial" charset="0"/>
              <a:cs typeface="Arial" charset="0"/>
            </a:endParaRPr>
          </a:p>
        </p:txBody>
      </p:sp>
    </p:spTree>
    <p:extLst>
      <p:ext uri="{BB962C8B-B14F-4D97-AF65-F5344CB8AC3E}">
        <p14:creationId xmlns:p14="http://schemas.microsoft.com/office/powerpoint/2010/main" val="3999145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idx="4294967295"/>
          </p:nvPr>
        </p:nvSpPr>
        <p:spPr>
          <a:xfrm>
            <a:off x="539552" y="332656"/>
            <a:ext cx="8291512" cy="922337"/>
          </a:xfrm>
          <a:noFill/>
        </p:spPr>
        <p:txBody>
          <a:bodyPr/>
          <a:lstStyle/>
          <a:p>
            <a:pPr algn="l" eaLnBrk="1" hangingPunct="1">
              <a:defRPr/>
            </a:pPr>
            <a:r>
              <a:rPr lang="hr-HR" altLang="x-none" sz="2800" dirty="0">
                <a:latin typeface="Calibri" pitchFamily="34" charset="0"/>
                <a:cs typeface="Arial" charset="0"/>
              </a:rPr>
              <a:t>UČINEK PODPORE</a:t>
            </a:r>
            <a:endParaRPr lang="en-US" altLang="x-none" sz="2800" dirty="0">
              <a:latin typeface="Calibri" pitchFamily="34" charset="0"/>
              <a:cs typeface="Arial" charset="0"/>
            </a:endParaRPr>
          </a:p>
        </p:txBody>
      </p:sp>
      <p:sp>
        <p:nvSpPr>
          <p:cNvPr id="51203" name="Content Placeholder 2"/>
          <p:cNvSpPr>
            <a:spLocks noGrp="1"/>
          </p:cNvSpPr>
          <p:nvPr>
            <p:ph idx="4294967295"/>
          </p:nvPr>
        </p:nvSpPr>
        <p:spPr>
          <a:xfrm>
            <a:off x="539552" y="1484784"/>
            <a:ext cx="8280400" cy="5030787"/>
          </a:xfrm>
          <a:noFill/>
        </p:spPr>
        <p:txBody>
          <a:bodyPr>
            <a:normAutofit/>
          </a:bodyPr>
          <a:lstStyle/>
          <a:p>
            <a:pPr eaLnBrk="1" hangingPunct="1">
              <a:buFont typeface="Courier New" panose="02070309020205020404" pitchFamily="49" charset="0"/>
              <a:buChar char="o"/>
              <a:defRPr/>
            </a:pPr>
            <a:r>
              <a:rPr lang="hr-HR" altLang="x-none" sz="2800" dirty="0" err="1">
                <a:latin typeface="Calibri" pitchFamily="34" charset="0"/>
              </a:rPr>
              <a:t>Zmanjšan</a:t>
            </a:r>
            <a:r>
              <a:rPr lang="hr-HR" altLang="x-none" sz="2800" dirty="0">
                <a:latin typeface="Calibri" pitchFamily="34" charset="0"/>
              </a:rPr>
              <a:t> </a:t>
            </a:r>
            <a:r>
              <a:rPr lang="hr-HR" altLang="x-none" sz="2800" dirty="0" err="1">
                <a:latin typeface="Calibri" pitchFamily="34" charset="0"/>
              </a:rPr>
              <a:t>občutek</a:t>
            </a:r>
            <a:r>
              <a:rPr lang="hr-HR" altLang="x-none" sz="2800" dirty="0">
                <a:latin typeface="Calibri" pitchFamily="34" charset="0"/>
              </a:rPr>
              <a:t> </a:t>
            </a:r>
            <a:r>
              <a:rPr lang="hr-HR" altLang="x-none" sz="2800" dirty="0" err="1">
                <a:latin typeface="Calibri" pitchFamily="34" charset="0"/>
              </a:rPr>
              <a:t>neugodja</a:t>
            </a:r>
            <a:r>
              <a:rPr lang="hr-HR" altLang="x-none" sz="2800" dirty="0">
                <a:latin typeface="Calibri" pitchFamily="34" charset="0"/>
              </a:rPr>
              <a:t>, strahu </a:t>
            </a:r>
            <a:r>
              <a:rPr lang="hr-HR" altLang="x-none" sz="2800" dirty="0" err="1">
                <a:latin typeface="Calibri" pitchFamily="34" charset="0"/>
              </a:rPr>
              <a:t>in</a:t>
            </a:r>
            <a:r>
              <a:rPr lang="hr-HR" altLang="x-none" sz="2800" dirty="0">
                <a:latin typeface="Calibri" pitchFamily="34" charset="0"/>
              </a:rPr>
              <a:t> stresa</a:t>
            </a:r>
          </a:p>
          <a:p>
            <a:pPr eaLnBrk="1" hangingPunct="1">
              <a:buFont typeface="Courier New" panose="02070309020205020404" pitchFamily="49" charset="0"/>
              <a:buChar char="o"/>
              <a:defRPr/>
            </a:pPr>
            <a:r>
              <a:rPr lang="hr-HR" altLang="x-none" sz="2800" dirty="0" err="1">
                <a:latin typeface="Calibri" pitchFamily="34" charset="0"/>
                <a:cs typeface="Arial" charset="0"/>
              </a:rPr>
              <a:t>Svobodnejše</a:t>
            </a:r>
            <a:r>
              <a:rPr lang="hr-HR" altLang="x-none" sz="2800" dirty="0">
                <a:latin typeface="Calibri" pitchFamily="34" charset="0"/>
                <a:cs typeface="Arial" charset="0"/>
              </a:rPr>
              <a:t> </a:t>
            </a:r>
            <a:r>
              <a:rPr lang="hr-HR" altLang="x-none" sz="2800" dirty="0" err="1">
                <a:latin typeface="Calibri" pitchFamily="34" charset="0"/>
                <a:cs typeface="Arial" charset="0"/>
              </a:rPr>
              <a:t>izražanje</a:t>
            </a:r>
            <a:r>
              <a:rPr lang="hr-HR" altLang="x-none" sz="2800" dirty="0">
                <a:latin typeface="Calibri" pitchFamily="34" charset="0"/>
                <a:cs typeface="Arial" charset="0"/>
              </a:rPr>
              <a:t>, </a:t>
            </a:r>
            <a:r>
              <a:rPr lang="hr-HR" altLang="x-none" sz="2800" dirty="0" err="1">
                <a:latin typeface="Calibri" pitchFamily="34" charset="0"/>
                <a:cs typeface="Arial" charset="0"/>
              </a:rPr>
              <a:t>občutek</a:t>
            </a:r>
            <a:r>
              <a:rPr lang="hr-HR" altLang="x-none" sz="2800" dirty="0">
                <a:latin typeface="Calibri" pitchFamily="34" charset="0"/>
                <a:cs typeface="Arial" charset="0"/>
              </a:rPr>
              <a:t> </a:t>
            </a:r>
            <a:r>
              <a:rPr lang="hr-HR" altLang="x-none" sz="2800" dirty="0" err="1">
                <a:latin typeface="Calibri" pitchFamily="34" charset="0"/>
                <a:cs typeface="Arial" charset="0"/>
              </a:rPr>
              <a:t>varnosti</a:t>
            </a:r>
            <a:r>
              <a:rPr lang="hr-HR" altLang="x-none" sz="2800" dirty="0">
                <a:latin typeface="Calibri" pitchFamily="34" charset="0"/>
                <a:cs typeface="Arial" charset="0"/>
              </a:rPr>
              <a:t> </a:t>
            </a:r>
            <a:r>
              <a:rPr lang="hr-HR" altLang="x-none" sz="2800" dirty="0" err="1">
                <a:latin typeface="Calibri" pitchFamily="34" charset="0"/>
                <a:cs typeface="Arial" charset="0"/>
              </a:rPr>
              <a:t>in</a:t>
            </a:r>
            <a:r>
              <a:rPr lang="hr-HR" altLang="x-none" sz="2800" dirty="0">
                <a:latin typeface="Calibri" pitchFamily="34" charset="0"/>
                <a:cs typeface="Arial" charset="0"/>
              </a:rPr>
              <a:t> </a:t>
            </a:r>
            <a:r>
              <a:rPr lang="hr-HR" altLang="x-none" sz="2800" dirty="0" err="1">
                <a:latin typeface="Calibri" pitchFamily="34" charset="0"/>
                <a:cs typeface="Arial" charset="0"/>
              </a:rPr>
              <a:t>zaščite</a:t>
            </a:r>
            <a:r>
              <a:rPr lang="hr-HR" altLang="x-none" sz="2800" dirty="0">
                <a:latin typeface="Calibri" pitchFamily="34" charset="0"/>
                <a:cs typeface="Arial" charset="0"/>
              </a:rPr>
              <a:t>, </a:t>
            </a:r>
            <a:r>
              <a:rPr lang="hr-HR" altLang="x-none" sz="2800" dirty="0" err="1">
                <a:latin typeface="Calibri" pitchFamily="34" charset="0"/>
                <a:cs typeface="Arial" charset="0"/>
              </a:rPr>
              <a:t>dostojanjstva</a:t>
            </a:r>
            <a:endParaRPr lang="hr-HR" altLang="x-none" sz="2800" dirty="0">
              <a:latin typeface="Calibri" pitchFamily="34" charset="0"/>
              <a:cs typeface="Arial" charset="0"/>
            </a:endParaRPr>
          </a:p>
          <a:p>
            <a:pPr eaLnBrk="1" hangingPunct="1">
              <a:buFont typeface="Courier New" panose="02070309020205020404" pitchFamily="49" charset="0"/>
              <a:buChar char="o"/>
              <a:defRPr/>
            </a:pPr>
            <a:r>
              <a:rPr lang="hr-HR" altLang="x-none" sz="2800" dirty="0" err="1">
                <a:latin typeface="Calibri" pitchFamily="34" charset="0"/>
                <a:cs typeface="Arial" charset="0"/>
              </a:rPr>
              <a:t>Boljša</a:t>
            </a:r>
            <a:r>
              <a:rPr lang="hr-HR" altLang="x-none" sz="2800" dirty="0">
                <a:latin typeface="Calibri" pitchFamily="34" charset="0"/>
                <a:cs typeface="Arial" charset="0"/>
              </a:rPr>
              <a:t> kvaliteta pričanja </a:t>
            </a:r>
            <a:r>
              <a:rPr lang="hr-HR" altLang="x-none" sz="2800" dirty="0" err="1">
                <a:latin typeface="Calibri" pitchFamily="34" charset="0"/>
                <a:cs typeface="Arial" charset="0"/>
              </a:rPr>
              <a:t>in</a:t>
            </a:r>
            <a:r>
              <a:rPr lang="hr-HR" altLang="x-none" sz="2800" dirty="0">
                <a:latin typeface="Calibri" pitchFamily="34" charset="0"/>
                <a:cs typeface="Arial" charset="0"/>
              </a:rPr>
              <a:t> podane izjave</a:t>
            </a:r>
          </a:p>
          <a:p>
            <a:pPr eaLnBrk="1" hangingPunct="1">
              <a:buFont typeface="Courier New" panose="02070309020205020404" pitchFamily="49" charset="0"/>
              <a:buChar char="o"/>
              <a:defRPr/>
            </a:pPr>
            <a:r>
              <a:rPr lang="hr-HR" altLang="x-none" sz="2800" dirty="0" err="1">
                <a:latin typeface="Calibri" pitchFamily="34" charset="0"/>
                <a:cs typeface="Arial" charset="0"/>
              </a:rPr>
              <a:t>Žrtev</a:t>
            </a:r>
            <a:r>
              <a:rPr lang="hr-HR" altLang="x-none" sz="2800" dirty="0">
                <a:latin typeface="Calibri" pitchFamily="34" charset="0"/>
                <a:cs typeface="Arial" charset="0"/>
              </a:rPr>
              <a:t> je </a:t>
            </a:r>
            <a:r>
              <a:rPr lang="hr-HR" altLang="x-none" sz="2800" dirty="0" err="1">
                <a:latin typeface="Calibri" pitchFamily="34" charset="0"/>
                <a:cs typeface="Arial" charset="0"/>
              </a:rPr>
              <a:t>bolj</a:t>
            </a:r>
            <a:r>
              <a:rPr lang="hr-HR" altLang="x-none" sz="2800" dirty="0">
                <a:latin typeface="Calibri" pitchFamily="34" charset="0"/>
                <a:cs typeface="Arial" charset="0"/>
              </a:rPr>
              <a:t> pripravljena pričati </a:t>
            </a:r>
            <a:r>
              <a:rPr lang="hr-HR" altLang="x-none" sz="2800" dirty="0" err="1">
                <a:latin typeface="Calibri" pitchFamily="34" charset="0"/>
                <a:cs typeface="Arial" charset="0"/>
              </a:rPr>
              <a:t>in</a:t>
            </a:r>
            <a:r>
              <a:rPr lang="hr-HR" altLang="x-none" sz="2800" dirty="0">
                <a:latin typeface="Calibri" pitchFamily="34" charset="0"/>
                <a:cs typeface="Arial" charset="0"/>
              </a:rPr>
              <a:t> ima </a:t>
            </a:r>
            <a:r>
              <a:rPr lang="hr-HR" altLang="x-none" sz="2800" dirty="0" err="1">
                <a:latin typeface="Calibri" pitchFamily="34" charset="0"/>
                <a:cs typeface="Arial" charset="0"/>
              </a:rPr>
              <a:t>več</a:t>
            </a:r>
            <a:r>
              <a:rPr lang="hr-HR" altLang="x-none" sz="2800" dirty="0">
                <a:latin typeface="Calibri" pitchFamily="34" charset="0"/>
                <a:cs typeface="Arial" charset="0"/>
              </a:rPr>
              <a:t> </a:t>
            </a:r>
            <a:r>
              <a:rPr lang="hr-HR" altLang="x-none" sz="2800" dirty="0" err="1">
                <a:latin typeface="Calibri" pitchFamily="34" charset="0"/>
                <a:cs typeface="Arial" charset="0"/>
              </a:rPr>
              <a:t>zaupanja</a:t>
            </a:r>
            <a:r>
              <a:rPr lang="hr-HR" altLang="x-none" sz="2800" dirty="0">
                <a:latin typeface="Calibri" pitchFamily="34" charset="0"/>
                <a:cs typeface="Arial" charset="0"/>
              </a:rPr>
              <a:t> v </a:t>
            </a:r>
            <a:r>
              <a:rPr lang="hr-HR" altLang="x-none" sz="2800" dirty="0" err="1">
                <a:latin typeface="Calibri" pitchFamily="34" charset="0"/>
                <a:cs typeface="Arial" charset="0"/>
              </a:rPr>
              <a:t>pravosodni</a:t>
            </a:r>
            <a:r>
              <a:rPr lang="hr-HR" altLang="x-none" sz="2800" dirty="0">
                <a:latin typeface="Calibri" pitchFamily="34" charset="0"/>
                <a:cs typeface="Arial" charset="0"/>
              </a:rPr>
              <a:t> sistem</a:t>
            </a:r>
          </a:p>
          <a:p>
            <a:pPr eaLnBrk="1" hangingPunct="1">
              <a:buFont typeface="Courier New" panose="02070309020205020404" pitchFamily="49" charset="0"/>
              <a:buChar char="o"/>
              <a:defRPr/>
            </a:pPr>
            <a:r>
              <a:rPr lang="hr-HR" altLang="x-none" sz="2800" dirty="0" err="1">
                <a:latin typeface="Calibri" pitchFamily="34" charset="0"/>
                <a:cs typeface="Arial" charset="0"/>
              </a:rPr>
              <a:t>Učinkovitejši</a:t>
            </a:r>
            <a:r>
              <a:rPr lang="hr-HR" altLang="x-none" sz="2800" dirty="0">
                <a:latin typeface="Calibri" pitchFamily="34" charset="0"/>
                <a:cs typeface="Arial" charset="0"/>
              </a:rPr>
              <a:t> </a:t>
            </a:r>
            <a:r>
              <a:rPr lang="hr-HR" altLang="x-none" sz="2800" dirty="0" err="1">
                <a:latin typeface="Calibri" pitchFamily="34" charset="0"/>
                <a:cs typeface="Arial" charset="0"/>
              </a:rPr>
              <a:t>potek</a:t>
            </a:r>
            <a:r>
              <a:rPr lang="hr-HR" altLang="x-none" sz="2800" dirty="0">
                <a:latin typeface="Calibri" pitchFamily="34" charset="0"/>
                <a:cs typeface="Arial" charset="0"/>
              </a:rPr>
              <a:t> </a:t>
            </a:r>
            <a:r>
              <a:rPr lang="hr-HR" altLang="x-none" sz="2800" dirty="0" err="1">
                <a:latin typeface="Calibri" pitchFamily="34" charset="0"/>
                <a:cs typeface="Arial" charset="0"/>
              </a:rPr>
              <a:t>prekrškovnih</a:t>
            </a:r>
            <a:r>
              <a:rPr lang="hr-HR" altLang="x-none" sz="2800" dirty="0">
                <a:latin typeface="Calibri" pitchFamily="34" charset="0"/>
                <a:cs typeface="Arial" charset="0"/>
              </a:rPr>
              <a:t> </a:t>
            </a:r>
            <a:r>
              <a:rPr lang="hr-HR" altLang="x-none" sz="2800" dirty="0" err="1">
                <a:latin typeface="Calibri" pitchFamily="34" charset="0"/>
                <a:cs typeface="Arial" charset="0"/>
              </a:rPr>
              <a:t>in</a:t>
            </a:r>
            <a:r>
              <a:rPr lang="hr-HR" altLang="x-none" sz="2800" dirty="0">
                <a:latin typeface="Calibri" pitchFamily="34" charset="0"/>
                <a:cs typeface="Arial" charset="0"/>
              </a:rPr>
              <a:t> </a:t>
            </a:r>
            <a:r>
              <a:rPr lang="hr-HR" altLang="x-none" sz="2800" dirty="0" err="1">
                <a:latin typeface="Calibri" pitchFamily="34" charset="0"/>
                <a:cs typeface="Arial" charset="0"/>
              </a:rPr>
              <a:t>kazenskih</a:t>
            </a:r>
            <a:r>
              <a:rPr lang="hr-HR" altLang="x-none" sz="2800" dirty="0">
                <a:latin typeface="Calibri" pitchFamily="34" charset="0"/>
                <a:cs typeface="Arial" charset="0"/>
              </a:rPr>
              <a:t> </a:t>
            </a:r>
            <a:r>
              <a:rPr lang="hr-HR" altLang="x-none" sz="2800" dirty="0" err="1">
                <a:latin typeface="Calibri" pitchFamily="34" charset="0"/>
                <a:cs typeface="Arial" charset="0"/>
              </a:rPr>
              <a:t>postopkov</a:t>
            </a:r>
            <a:r>
              <a:rPr lang="hr-HR" altLang="x-none" sz="2800" dirty="0">
                <a:latin typeface="Calibri" pitchFamily="34" charset="0"/>
                <a:cs typeface="Arial" charset="0"/>
              </a:rPr>
              <a:t>, </a:t>
            </a:r>
            <a:r>
              <a:rPr lang="hr-HR" altLang="x-none" sz="2800" dirty="0" err="1">
                <a:latin typeface="Calibri" pitchFamily="34" charset="0"/>
                <a:cs typeface="Arial" charset="0"/>
              </a:rPr>
              <a:t>manj</a:t>
            </a:r>
            <a:r>
              <a:rPr lang="hr-HR" altLang="x-none" sz="2800" dirty="0">
                <a:latin typeface="Calibri" pitchFamily="34" charset="0"/>
                <a:cs typeface="Arial" charset="0"/>
              </a:rPr>
              <a:t> </a:t>
            </a:r>
            <a:r>
              <a:rPr lang="hr-HR" altLang="x-none" sz="2800" dirty="0" err="1">
                <a:latin typeface="Calibri" pitchFamily="34" charset="0"/>
                <a:cs typeface="Arial" charset="0"/>
              </a:rPr>
              <a:t>zamud</a:t>
            </a:r>
            <a:r>
              <a:rPr lang="hr-HR" altLang="x-none" sz="2800" dirty="0">
                <a:latin typeface="Calibri" pitchFamily="34" charset="0"/>
                <a:cs typeface="Arial" charset="0"/>
              </a:rPr>
              <a:t> v </a:t>
            </a:r>
            <a:r>
              <a:rPr lang="hr-HR" altLang="x-none" sz="2800" dirty="0" err="1">
                <a:latin typeface="Calibri" pitchFamily="34" charset="0"/>
                <a:cs typeface="Arial" charset="0"/>
              </a:rPr>
              <a:t>postopkih</a:t>
            </a:r>
            <a:endParaRPr lang="en-US" altLang="x-none" sz="2800" dirty="0">
              <a:latin typeface="Calibri" pitchFamily="34" charset="0"/>
              <a:cs typeface="Arial" charset="0"/>
            </a:endParaRPr>
          </a:p>
        </p:txBody>
      </p:sp>
    </p:spTree>
  </p:cSld>
  <p:clrMapOvr>
    <a:masterClrMapping/>
  </p:clrMapOvr>
</p:sld>
</file>

<file path=ppt/theme/theme1.xml><?xml version="1.0" encoding="utf-8"?>
<a:theme xmlns:a="http://schemas.openxmlformats.org/drawingml/2006/main" name="Tema sustava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4352</TotalTime>
  <Words>940</Words>
  <Application>Microsoft Office PowerPoint</Application>
  <PresentationFormat>Diaprojekcija na zaslonu (4:3)</PresentationFormat>
  <Paragraphs>130</Paragraphs>
  <Slides>11</Slides>
  <Notes>11</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11</vt:i4>
      </vt:variant>
    </vt:vector>
  </HeadingPairs>
  <TitlesOfParts>
    <vt:vector size="16" baseType="lpstr">
      <vt:lpstr>Arial</vt:lpstr>
      <vt:lpstr>Calibri</vt:lpstr>
      <vt:lpstr>Courier New</vt:lpstr>
      <vt:lpstr>Symbol</vt:lpstr>
      <vt:lpstr>Tema sustava Office</vt:lpstr>
      <vt:lpstr>Podpora žrtvam nasilja v družini</vt:lpstr>
      <vt:lpstr>Ključne inštitucije za podporo žrtvam nasilja v družini: </vt:lpstr>
      <vt:lpstr>Organi in organizacije so dolžni:</vt:lpstr>
      <vt:lpstr>Centri za socialno delo</vt:lpstr>
      <vt:lpstr>Policija</vt:lpstr>
      <vt:lpstr>Sodišče</vt:lpstr>
      <vt:lpstr>Nevladne organizacije</vt:lpstr>
      <vt:lpstr>Pravice žrtev</vt:lpstr>
      <vt:lpstr>UČINEK PODPORE</vt:lpstr>
      <vt:lpstr>ODZIVI ŽRTEV NA PREJETO PODPORO</vt:lpstr>
      <vt:lpstr>POMEMBNO BRANJE:</vt:lpstr>
    </vt:vector>
  </TitlesOfParts>
  <Company>MPRH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aergovic</dc:creator>
  <cp:lastModifiedBy>katarina k</cp:lastModifiedBy>
  <cp:revision>315</cp:revision>
  <cp:lastPrinted>2018-10-15T07:27:20Z</cp:lastPrinted>
  <dcterms:created xsi:type="dcterms:W3CDTF">2012-03-06T13:06:10Z</dcterms:created>
  <dcterms:modified xsi:type="dcterms:W3CDTF">2018-12-03T13:47:58Z</dcterms:modified>
</cp:coreProperties>
</file>