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70" r:id="rId1"/>
    <p:sldMasterId id="2147483883" r:id="rId2"/>
  </p:sldMasterIdLst>
  <p:notesMasterIdLst>
    <p:notesMasterId r:id="rId26"/>
  </p:notesMasterIdLst>
  <p:handoutMasterIdLst>
    <p:handoutMasterId r:id="rId27"/>
  </p:handoutMasterIdLst>
  <p:sldIdLst>
    <p:sldId id="474" r:id="rId3"/>
    <p:sldId id="476" r:id="rId4"/>
    <p:sldId id="439" r:id="rId5"/>
    <p:sldId id="452" r:id="rId6"/>
    <p:sldId id="462" r:id="rId7"/>
    <p:sldId id="463" r:id="rId8"/>
    <p:sldId id="464" r:id="rId9"/>
    <p:sldId id="458" r:id="rId10"/>
    <p:sldId id="459" r:id="rId11"/>
    <p:sldId id="477" r:id="rId12"/>
    <p:sldId id="478" r:id="rId13"/>
    <p:sldId id="479" r:id="rId14"/>
    <p:sldId id="480" r:id="rId15"/>
    <p:sldId id="481" r:id="rId16"/>
    <p:sldId id="482" r:id="rId17"/>
    <p:sldId id="483" r:id="rId18"/>
    <p:sldId id="484" r:id="rId19"/>
    <p:sldId id="489" r:id="rId20"/>
    <p:sldId id="490" r:id="rId21"/>
    <p:sldId id="485" r:id="rId22"/>
    <p:sldId id="486" r:id="rId23"/>
    <p:sldId id="487" r:id="rId24"/>
    <p:sldId id="488" r:id="rId25"/>
  </p:sldIdLst>
  <p:sldSz cx="9144000" cy="6858000" type="screen4x3"/>
  <p:notesSz cx="6858000" cy="9926638"/>
  <p:defaultTextStyle>
    <a:defPPr>
      <a:defRPr lang="hr-H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C79871"/>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50775" autoAdjust="0"/>
  </p:normalViewPr>
  <p:slideViewPr>
    <p:cSldViewPr>
      <p:cViewPr varScale="1">
        <p:scale>
          <a:sx n="55" d="100"/>
          <a:sy n="55" d="100"/>
        </p:scale>
        <p:origin x="1392" y="78"/>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atin typeface="Arial" charset="0"/>
                <a:ea typeface="ＭＳ Ｐゴシック" charset="0"/>
                <a:cs typeface="ＭＳ Ｐゴシック" charset="0"/>
              </a:defRPr>
            </a:lvl1pPr>
          </a:lstStyle>
          <a:p>
            <a:pPr>
              <a:defRPr/>
            </a:pPr>
            <a:endParaRPr lang="en-US" dirty="0">
              <a:ea typeface="Calibri"/>
              <a:cs typeface="Calibri"/>
            </a:endParaRPr>
          </a:p>
        </p:txBody>
      </p:sp>
      <p:sp>
        <p:nvSpPr>
          <p:cNvPr id="3" name="Date Placeholder 2"/>
          <p:cNvSpPr>
            <a:spLocks noGrp="1"/>
          </p:cNvSpPr>
          <p:nvPr>
            <p:ph type="dt" sz="quarter" idx="1"/>
          </p:nvPr>
        </p:nvSpPr>
        <p:spPr>
          <a:xfrm>
            <a:off x="3884613" y="0"/>
            <a:ext cx="2971800" cy="496888"/>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ea typeface="ＭＳ Ｐゴシック" charset="-128"/>
                <a:cs typeface="+mn-cs"/>
              </a:defRPr>
            </a:lvl1pPr>
          </a:lstStyle>
          <a:p>
            <a:pPr>
              <a:defRPr/>
            </a:pPr>
            <a:fld id="{B7F3D8FE-AC44-43C9-BF65-261CB3185A88}" type="datetime1">
              <a:rPr lang="en-US">
                <a:ea typeface="Calibri"/>
              </a:rPr>
              <a:pPr>
                <a:defRPr/>
              </a:pPr>
              <a:t>8/31/2021</a:t>
            </a:fld>
            <a:endParaRPr lang="en-US" dirty="0">
              <a:ea typeface="Calibri"/>
            </a:endParaRPr>
          </a:p>
        </p:txBody>
      </p:sp>
      <p:sp>
        <p:nvSpPr>
          <p:cNvPr id="4" name="Footer Placeholder 3"/>
          <p:cNvSpPr>
            <a:spLocks noGrp="1"/>
          </p:cNvSpPr>
          <p:nvPr>
            <p:ph type="ftr" sz="quarter" idx="2"/>
          </p:nvPr>
        </p:nvSpPr>
        <p:spPr>
          <a:xfrm>
            <a:off x="0" y="9428163"/>
            <a:ext cx="2971800" cy="496887"/>
          </a:xfrm>
          <a:prstGeom prst="rect">
            <a:avLst/>
          </a:prstGeom>
        </p:spPr>
        <p:txBody>
          <a:bodyPr vert="horz" lIns="91440" tIns="45720" rIns="91440" bIns="45720" rtlCol="0" anchor="b"/>
          <a:lstStyle>
            <a:lvl1pPr algn="l">
              <a:defRPr sz="1200">
                <a:latin typeface="Arial" charset="0"/>
                <a:ea typeface="ＭＳ Ｐゴシック" charset="0"/>
                <a:cs typeface="ＭＳ Ｐゴシック" charset="0"/>
              </a:defRPr>
            </a:lvl1pPr>
          </a:lstStyle>
          <a:p>
            <a:pPr>
              <a:defRPr/>
            </a:pPr>
            <a:endParaRPr lang="en-US" dirty="0">
              <a:ea typeface="Calibri"/>
              <a:cs typeface="Calibri"/>
            </a:endParaRPr>
          </a:p>
        </p:txBody>
      </p:sp>
      <p:sp>
        <p:nvSpPr>
          <p:cNvPr id="5" name="Slide Number Placeholder 4"/>
          <p:cNvSpPr>
            <a:spLocks noGrp="1"/>
          </p:cNvSpPr>
          <p:nvPr>
            <p:ph type="sldNum" sz="quarter" idx="3"/>
          </p:nvPr>
        </p:nvSpPr>
        <p:spPr>
          <a:xfrm>
            <a:off x="3884613" y="9428163"/>
            <a:ext cx="2971800"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ea typeface="ＭＳ Ｐゴシック" charset="-128"/>
                <a:cs typeface="+mn-cs"/>
              </a:defRPr>
            </a:lvl1pPr>
          </a:lstStyle>
          <a:p>
            <a:pPr>
              <a:defRPr/>
            </a:pPr>
            <a:fld id="{B65E5DDF-63F3-45EA-9AAE-387492C96CBA}" type="slidenum">
              <a:rPr lang="en-US">
                <a:ea typeface="Calibri"/>
              </a:rPr>
              <a:pPr>
                <a:defRPr/>
              </a:pPr>
              <a:t>‹#›</a:t>
            </a:fld>
            <a:endParaRPr lang="en-US" dirty="0">
              <a:ea typeface="Calibri"/>
            </a:endParaRPr>
          </a:p>
        </p:txBody>
      </p:sp>
    </p:spTree>
    <p:extLst>
      <p:ext uri="{BB962C8B-B14F-4D97-AF65-F5344CB8AC3E}">
        <p14:creationId xmlns:p14="http://schemas.microsoft.com/office/powerpoint/2010/main" val="31516452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ea typeface="Calibri"/>
                <a:cs typeface="Calibri"/>
              </a:defRPr>
            </a:lvl1pPr>
          </a:lstStyle>
          <a:p>
            <a:pPr>
              <a:defRPr/>
            </a:pPr>
            <a:endParaRPr lang="hr-HR" dirty="0"/>
          </a:p>
        </p:txBody>
      </p:sp>
      <p:sp>
        <p:nvSpPr>
          <p:cNvPr id="50179" name="Rectangle 3"/>
          <p:cNvSpPr>
            <a:spLocks noGrp="1" noChangeArrowheads="1"/>
          </p:cNvSpPr>
          <p:nvPr>
            <p:ph type="dt" idx="1"/>
          </p:nvPr>
        </p:nvSpPr>
        <p:spPr bwMode="auto">
          <a:xfrm>
            <a:off x="3884613" y="0"/>
            <a:ext cx="2971800"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Calibri"/>
                <a:cs typeface="+mn-cs"/>
              </a:defRPr>
            </a:lvl1pPr>
          </a:lstStyle>
          <a:p>
            <a:pPr>
              <a:defRPr/>
            </a:pPr>
            <a:fld id="{5A8E2D23-5EB8-43EF-8915-0456ED2FD45B}" type="datetime1">
              <a:rPr lang="hr-HR" smtClean="0"/>
              <a:pPr>
                <a:defRPr/>
              </a:pPr>
              <a:t>31.8.2021.</a:t>
            </a:fld>
            <a:endParaRPr lang="hr-HR" dirty="0"/>
          </a:p>
        </p:txBody>
      </p:sp>
      <p:sp>
        <p:nvSpPr>
          <p:cNvPr id="83972" name="Rectangle 4"/>
          <p:cNvSpPr>
            <a:spLocks noGrp="1" noRot="1" noChangeAspect="1" noChangeArrowheads="1" noTextEdit="1"/>
          </p:cNvSpPr>
          <p:nvPr>
            <p:ph type="sldImg" idx="2"/>
          </p:nvPr>
        </p:nvSpPr>
        <p:spPr bwMode="auto">
          <a:xfrm>
            <a:off x="947738"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81" name="Rectangle 5"/>
          <p:cNvSpPr>
            <a:spLocks noGrp="1" noChangeArrowheads="1"/>
          </p:cNvSpPr>
          <p:nvPr>
            <p:ph type="body" sz="quarter" idx="3"/>
          </p:nvPr>
        </p:nvSpPr>
        <p:spPr bwMode="auto">
          <a:xfrm>
            <a:off x="685800" y="4714875"/>
            <a:ext cx="5486400" cy="4467225"/>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hr-HR" noProof="0" dirty="0"/>
              <a:t>Kliknite da biste uredili stilove teksta matrice</a:t>
            </a:r>
          </a:p>
          <a:p>
            <a:pPr lvl="1"/>
            <a:r>
              <a:rPr lang="hr-HR" noProof="0" dirty="0"/>
              <a:t>Druga razina</a:t>
            </a:r>
          </a:p>
          <a:p>
            <a:pPr lvl="2"/>
            <a:r>
              <a:rPr lang="hr-HR" noProof="0" dirty="0"/>
              <a:t>Treća razina</a:t>
            </a:r>
          </a:p>
          <a:p>
            <a:pPr lvl="3"/>
            <a:r>
              <a:rPr lang="hr-HR" noProof="0" dirty="0"/>
              <a:t>Četvrta razina</a:t>
            </a:r>
          </a:p>
          <a:p>
            <a:pPr lvl="4"/>
            <a:r>
              <a:rPr lang="hr-HR" noProof="0" dirty="0"/>
              <a:t>Peta razina</a:t>
            </a:r>
          </a:p>
        </p:txBody>
      </p:sp>
      <p:sp>
        <p:nvSpPr>
          <p:cNvPr id="50182" name="Rectangle 6"/>
          <p:cNvSpPr>
            <a:spLocks noGrp="1" noChangeArrowheads="1"/>
          </p:cNvSpPr>
          <p:nvPr>
            <p:ph type="ftr" sz="quarter" idx="4"/>
          </p:nvPr>
        </p:nvSpPr>
        <p:spPr bwMode="auto">
          <a:xfrm>
            <a:off x="0" y="9428163"/>
            <a:ext cx="2971800" cy="496887"/>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ea typeface="Calibri"/>
                <a:cs typeface="Calibri"/>
              </a:defRPr>
            </a:lvl1pPr>
          </a:lstStyle>
          <a:p>
            <a:pPr>
              <a:defRPr/>
            </a:pPr>
            <a:endParaRPr lang="hr-HR" dirty="0"/>
          </a:p>
        </p:txBody>
      </p:sp>
      <p:sp>
        <p:nvSpPr>
          <p:cNvPr id="50183" name="Rectangle 7"/>
          <p:cNvSpPr>
            <a:spLocks noGrp="1" noChangeArrowheads="1"/>
          </p:cNvSpPr>
          <p:nvPr>
            <p:ph type="sldNum" sz="quarter" idx="5"/>
          </p:nvPr>
        </p:nvSpPr>
        <p:spPr bwMode="auto">
          <a:xfrm>
            <a:off x="3884613" y="9428163"/>
            <a:ext cx="2971800" cy="496887"/>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34" charset="0"/>
                <a:ea typeface="Calibri"/>
                <a:cs typeface="+mn-cs"/>
              </a:defRPr>
            </a:lvl1pPr>
          </a:lstStyle>
          <a:p>
            <a:pPr>
              <a:defRPr/>
            </a:pPr>
            <a:fld id="{18BC7AF2-005D-4E0F-9A86-73DAA2CAAA84}" type="slidenum">
              <a:rPr lang="hr-HR" smtClean="0"/>
              <a:pPr>
                <a:defRPr/>
              </a:pPr>
              <a:t>‹#›</a:t>
            </a:fld>
            <a:endParaRPr lang="hr-HR" dirty="0"/>
          </a:p>
        </p:txBody>
      </p:sp>
    </p:spTree>
    <p:extLst>
      <p:ext uri="{BB962C8B-B14F-4D97-AF65-F5344CB8AC3E}">
        <p14:creationId xmlns:p14="http://schemas.microsoft.com/office/powerpoint/2010/main" val="4176304969"/>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Arial" pitchFamily="34" charset="0"/>
        <a:ea typeface="Calibri"/>
        <a:cs typeface="Calibri"/>
      </a:defRPr>
    </a:lvl1pPr>
    <a:lvl2pPr marL="457200" algn="l" defTabSz="457200" rtl="0" eaLnBrk="0" fontAlgn="base" hangingPunct="0">
      <a:spcBef>
        <a:spcPct val="30000"/>
      </a:spcBef>
      <a:spcAft>
        <a:spcPct val="0"/>
      </a:spcAft>
      <a:defRPr sz="1200" kern="1200">
        <a:solidFill>
          <a:schemeClr val="tx1"/>
        </a:solidFill>
        <a:latin typeface="Arial" pitchFamily="34" charset="0"/>
        <a:ea typeface="Calibri"/>
        <a:cs typeface="Calibri"/>
      </a:defRPr>
    </a:lvl2pPr>
    <a:lvl3pPr marL="914400" algn="l" defTabSz="457200" rtl="0" eaLnBrk="0" fontAlgn="base" hangingPunct="0">
      <a:spcBef>
        <a:spcPct val="30000"/>
      </a:spcBef>
      <a:spcAft>
        <a:spcPct val="0"/>
      </a:spcAft>
      <a:defRPr sz="1200" kern="1200">
        <a:solidFill>
          <a:schemeClr val="tx1"/>
        </a:solidFill>
        <a:latin typeface="Arial" pitchFamily="34" charset="0"/>
        <a:ea typeface="Calibri"/>
        <a:cs typeface="Calibri"/>
      </a:defRPr>
    </a:lvl3pPr>
    <a:lvl4pPr marL="1371600" algn="l" defTabSz="457200" rtl="0" eaLnBrk="0" fontAlgn="base" hangingPunct="0">
      <a:spcBef>
        <a:spcPct val="30000"/>
      </a:spcBef>
      <a:spcAft>
        <a:spcPct val="0"/>
      </a:spcAft>
      <a:defRPr sz="1200" kern="1200">
        <a:solidFill>
          <a:schemeClr val="tx1"/>
        </a:solidFill>
        <a:latin typeface="Arial" pitchFamily="34" charset="0"/>
        <a:ea typeface="Calibri"/>
        <a:cs typeface="Calibri"/>
      </a:defRPr>
    </a:lvl4pPr>
    <a:lvl5pPr marL="1828800" algn="l" defTabSz="457200" rtl="0" eaLnBrk="0" fontAlgn="base" hangingPunct="0">
      <a:spcBef>
        <a:spcPct val="30000"/>
      </a:spcBef>
      <a:spcAft>
        <a:spcPct val="0"/>
      </a:spcAft>
      <a:defRPr sz="1200" kern="1200">
        <a:solidFill>
          <a:schemeClr val="tx1"/>
        </a:solidFill>
        <a:latin typeface="Arial" pitchFamily="34" charset="0"/>
        <a:ea typeface="Calibri"/>
        <a:cs typeface="Calibri"/>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1</a:t>
            </a:fld>
            <a:endParaRPr lang="hr-HR" dirty="0"/>
          </a:p>
        </p:txBody>
      </p:sp>
    </p:spTree>
    <p:extLst>
      <p:ext uri="{BB962C8B-B14F-4D97-AF65-F5344CB8AC3E}">
        <p14:creationId xmlns:p14="http://schemas.microsoft.com/office/powerpoint/2010/main" val="24215874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r>
              <a:rPr lang="hr-HR" dirty="0" err="1"/>
              <a:t>Osebe</a:t>
            </a:r>
            <a:r>
              <a:rPr lang="hr-HR" dirty="0"/>
              <a:t> z </a:t>
            </a:r>
            <a:r>
              <a:rPr lang="hr-HR" dirty="0" err="1"/>
              <a:t>ovirami</a:t>
            </a:r>
            <a:r>
              <a:rPr lang="hr-HR" dirty="0"/>
              <a:t> </a:t>
            </a:r>
            <a:r>
              <a:rPr lang="hr-HR" dirty="0" err="1"/>
              <a:t>niso</a:t>
            </a:r>
            <a:r>
              <a:rPr lang="hr-HR" dirty="0"/>
              <a:t> homogena skupina. </a:t>
            </a:r>
            <a:r>
              <a:rPr lang="hr-HR" dirty="0" err="1"/>
              <a:t>Vsaka</a:t>
            </a:r>
            <a:r>
              <a:rPr lang="hr-HR" dirty="0"/>
              <a:t> vrsta </a:t>
            </a:r>
            <a:r>
              <a:rPr lang="hr-HR" dirty="0" err="1"/>
              <a:t>oviranosti</a:t>
            </a:r>
            <a:r>
              <a:rPr lang="hr-HR" dirty="0"/>
              <a:t> ima svoje </a:t>
            </a:r>
            <a:r>
              <a:rPr lang="hr-HR" dirty="0" err="1"/>
              <a:t>značilnosti</a:t>
            </a:r>
            <a:r>
              <a:rPr lang="hr-HR" dirty="0"/>
              <a:t> </a:t>
            </a:r>
            <a:r>
              <a:rPr lang="hr-HR" dirty="0" err="1"/>
              <a:t>in</a:t>
            </a:r>
            <a:r>
              <a:rPr lang="hr-HR" dirty="0"/>
              <a:t> prinaša različne potrebe.</a:t>
            </a:r>
          </a:p>
          <a:p>
            <a:r>
              <a:rPr lang="hr-HR" dirty="0"/>
              <a:t>Zato je dobro spoznati individualne potrebe </a:t>
            </a:r>
            <a:r>
              <a:rPr lang="hr-HR" dirty="0" err="1"/>
              <a:t>posameznika</a:t>
            </a:r>
            <a:r>
              <a:rPr lang="hr-HR" dirty="0"/>
              <a:t> </a:t>
            </a:r>
            <a:r>
              <a:rPr lang="hr-HR" dirty="0" err="1"/>
              <a:t>in</a:t>
            </a:r>
            <a:r>
              <a:rPr lang="hr-HR" dirty="0"/>
              <a:t> </a:t>
            </a:r>
            <a:r>
              <a:rPr lang="hr-HR" dirty="0" err="1"/>
              <a:t>jih</a:t>
            </a:r>
            <a:r>
              <a:rPr lang="hr-HR" dirty="0"/>
              <a:t> ne </a:t>
            </a:r>
            <a:r>
              <a:rPr lang="hr-HR" dirty="0" err="1"/>
              <a:t>domnevati</a:t>
            </a:r>
            <a:r>
              <a:rPr lang="hr-HR" dirty="0"/>
              <a:t>.</a:t>
            </a:r>
          </a:p>
          <a:p>
            <a:r>
              <a:rPr lang="hr-HR" dirty="0" err="1"/>
              <a:t>Vseeno</a:t>
            </a:r>
            <a:r>
              <a:rPr lang="hr-HR" dirty="0"/>
              <a:t> pa </a:t>
            </a:r>
            <a:r>
              <a:rPr lang="hr-HR" dirty="0" err="1"/>
              <a:t>veljajo</a:t>
            </a:r>
            <a:r>
              <a:rPr lang="hr-HR" dirty="0"/>
              <a:t> </a:t>
            </a:r>
            <a:r>
              <a:rPr lang="hr-HR" dirty="0" err="1"/>
              <a:t>nekatera</a:t>
            </a:r>
            <a:r>
              <a:rPr lang="hr-HR" dirty="0"/>
              <a:t> </a:t>
            </a:r>
            <a:r>
              <a:rPr lang="hr-HR" dirty="0" err="1"/>
              <a:t>splošna</a:t>
            </a:r>
            <a:r>
              <a:rPr lang="hr-HR" dirty="0"/>
              <a:t> načela </a:t>
            </a:r>
            <a:r>
              <a:rPr lang="hr-HR" dirty="0" err="1"/>
              <a:t>pristopanja</a:t>
            </a:r>
            <a:r>
              <a:rPr lang="hr-HR" dirty="0"/>
              <a:t> k </a:t>
            </a:r>
            <a:r>
              <a:rPr lang="hr-HR" dirty="0" err="1"/>
              <a:t>osebam</a:t>
            </a:r>
            <a:r>
              <a:rPr lang="hr-HR" dirty="0"/>
              <a:t> z </a:t>
            </a:r>
            <a:r>
              <a:rPr lang="hr-HR" dirty="0" err="1"/>
              <a:t>ovirami</a:t>
            </a:r>
            <a:r>
              <a:rPr lang="hr-HR" dirty="0"/>
              <a:t>.</a:t>
            </a:r>
          </a:p>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10</a:t>
            </a:fld>
            <a:endParaRPr lang="hr-HR" dirty="0"/>
          </a:p>
        </p:txBody>
      </p:sp>
    </p:spTree>
    <p:extLst>
      <p:ext uri="{BB962C8B-B14F-4D97-AF65-F5344CB8AC3E}">
        <p14:creationId xmlns:p14="http://schemas.microsoft.com/office/powerpoint/2010/main" val="2633563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r>
              <a:rPr lang="hr-HR" dirty="0" err="1"/>
              <a:t>Ljudje</a:t>
            </a:r>
            <a:r>
              <a:rPr lang="hr-HR" dirty="0"/>
              <a:t> z </a:t>
            </a:r>
            <a:r>
              <a:rPr lang="hr-HR" dirty="0" err="1"/>
              <a:t>ovirami</a:t>
            </a:r>
            <a:r>
              <a:rPr lang="hr-HR" dirty="0"/>
              <a:t> </a:t>
            </a:r>
            <a:r>
              <a:rPr lang="hr-HR" dirty="0" err="1"/>
              <a:t>so</a:t>
            </a:r>
            <a:r>
              <a:rPr lang="hr-HR" dirty="0"/>
              <a:t> </a:t>
            </a:r>
            <a:r>
              <a:rPr lang="hr-HR" dirty="0" err="1"/>
              <a:t>kot</a:t>
            </a:r>
            <a:r>
              <a:rPr lang="hr-HR" dirty="0"/>
              <a:t> </a:t>
            </a:r>
            <a:r>
              <a:rPr lang="hr-HR" dirty="0" err="1"/>
              <a:t>vsi</a:t>
            </a:r>
            <a:r>
              <a:rPr lang="hr-HR" dirty="0"/>
              <a:t> drugi. Z uporabo jezika, </a:t>
            </a:r>
            <a:r>
              <a:rPr lang="hr-HR" dirty="0" err="1"/>
              <a:t>ki</a:t>
            </a:r>
            <a:r>
              <a:rPr lang="hr-HR" dirty="0"/>
              <a:t> na prvo </a:t>
            </a:r>
            <a:r>
              <a:rPr lang="hr-HR" dirty="0" err="1"/>
              <a:t>mesto</a:t>
            </a:r>
            <a:r>
              <a:rPr lang="hr-HR" dirty="0"/>
              <a:t> postavlja </a:t>
            </a:r>
            <a:r>
              <a:rPr lang="hr-HR" dirty="0" err="1"/>
              <a:t>osebo</a:t>
            </a:r>
            <a:r>
              <a:rPr lang="hr-HR" dirty="0"/>
              <a:t>, ne </a:t>
            </a:r>
            <a:r>
              <a:rPr lang="hr-HR" dirty="0" err="1"/>
              <a:t>oviranosti</a:t>
            </a:r>
            <a:r>
              <a:rPr lang="hr-HR" dirty="0"/>
              <a:t> (</a:t>
            </a:r>
            <a:r>
              <a:rPr lang="hr-HR" i="1" dirty="0" err="1"/>
              <a:t>People</a:t>
            </a:r>
            <a:r>
              <a:rPr lang="hr-HR" i="1" dirty="0"/>
              <a:t> First </a:t>
            </a:r>
            <a:r>
              <a:rPr lang="hr-HR" i="1" dirty="0" err="1"/>
              <a:t>Language</a:t>
            </a:r>
            <a:r>
              <a:rPr lang="hr-HR" i="1" dirty="0"/>
              <a:t>) </a:t>
            </a:r>
            <a:r>
              <a:rPr lang="hr-HR" i="0" dirty="0" err="1"/>
              <a:t>krepite</a:t>
            </a:r>
            <a:r>
              <a:rPr lang="hr-HR" i="0" dirty="0"/>
              <a:t> osnovno pravico ljudi z </a:t>
            </a:r>
            <a:r>
              <a:rPr lang="hr-HR" i="0" dirty="0" err="1"/>
              <a:t>ovirami</a:t>
            </a:r>
            <a:r>
              <a:rPr lang="hr-HR" i="0" dirty="0"/>
              <a:t>, da se </a:t>
            </a:r>
            <a:r>
              <a:rPr lang="hr-HR" i="0" dirty="0" err="1"/>
              <a:t>naslavlja</a:t>
            </a:r>
            <a:r>
              <a:rPr lang="hr-HR" i="0" dirty="0"/>
              <a:t> v prvi vrsti njih </a:t>
            </a:r>
            <a:r>
              <a:rPr lang="hr-HR" i="0" dirty="0" err="1"/>
              <a:t>kot</a:t>
            </a:r>
            <a:r>
              <a:rPr lang="hr-HR" i="0" dirty="0"/>
              <a:t> ljudi ne pa njihovo </a:t>
            </a:r>
            <a:r>
              <a:rPr lang="hr-HR" i="0" dirty="0" err="1"/>
              <a:t>oviranost</a:t>
            </a:r>
            <a:r>
              <a:rPr lang="hr-HR" i="0" dirty="0"/>
              <a:t>.</a:t>
            </a:r>
          </a:p>
          <a:p>
            <a:endParaRPr lang="hr-HR" dirty="0"/>
          </a:p>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11</a:t>
            </a:fld>
            <a:endParaRPr lang="hr-HR" dirty="0"/>
          </a:p>
        </p:txBody>
      </p:sp>
    </p:spTree>
    <p:extLst>
      <p:ext uri="{BB962C8B-B14F-4D97-AF65-F5344CB8AC3E}">
        <p14:creationId xmlns:p14="http://schemas.microsoft.com/office/powerpoint/2010/main" val="40001347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endParaRPr lang="hr-HR" dirty="0"/>
          </a:p>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12</a:t>
            </a:fld>
            <a:endParaRPr lang="hr-HR" dirty="0"/>
          </a:p>
        </p:txBody>
      </p:sp>
    </p:spTree>
    <p:extLst>
      <p:ext uri="{BB962C8B-B14F-4D97-AF65-F5344CB8AC3E}">
        <p14:creationId xmlns:p14="http://schemas.microsoft.com/office/powerpoint/2010/main" val="20605758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endParaRPr lang="hr-HR" dirty="0"/>
          </a:p>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13</a:t>
            </a:fld>
            <a:endParaRPr lang="hr-HR" dirty="0"/>
          </a:p>
        </p:txBody>
      </p:sp>
    </p:spTree>
    <p:extLst>
      <p:ext uri="{BB962C8B-B14F-4D97-AF65-F5344CB8AC3E}">
        <p14:creationId xmlns:p14="http://schemas.microsoft.com/office/powerpoint/2010/main" val="930812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endParaRPr lang="hr-HR" dirty="0"/>
          </a:p>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14</a:t>
            </a:fld>
            <a:endParaRPr lang="hr-HR" dirty="0"/>
          </a:p>
        </p:txBody>
      </p:sp>
    </p:spTree>
    <p:extLst>
      <p:ext uri="{BB962C8B-B14F-4D97-AF65-F5344CB8AC3E}">
        <p14:creationId xmlns:p14="http://schemas.microsoft.com/office/powerpoint/2010/main" val="14019301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endParaRPr lang="hr-HR" dirty="0"/>
          </a:p>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15</a:t>
            </a:fld>
            <a:endParaRPr lang="hr-HR" dirty="0"/>
          </a:p>
        </p:txBody>
      </p:sp>
    </p:spTree>
    <p:extLst>
      <p:ext uri="{BB962C8B-B14F-4D97-AF65-F5344CB8AC3E}">
        <p14:creationId xmlns:p14="http://schemas.microsoft.com/office/powerpoint/2010/main" val="18644135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endParaRPr lang="hr-HR" dirty="0"/>
          </a:p>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16</a:t>
            </a:fld>
            <a:endParaRPr lang="hr-HR" dirty="0"/>
          </a:p>
        </p:txBody>
      </p:sp>
    </p:spTree>
    <p:extLst>
      <p:ext uri="{BB962C8B-B14F-4D97-AF65-F5344CB8AC3E}">
        <p14:creationId xmlns:p14="http://schemas.microsoft.com/office/powerpoint/2010/main" val="9829240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endParaRPr lang="hr-HR" dirty="0"/>
          </a:p>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17</a:t>
            </a:fld>
            <a:endParaRPr lang="hr-HR" dirty="0"/>
          </a:p>
        </p:txBody>
      </p:sp>
    </p:spTree>
    <p:extLst>
      <p:ext uri="{BB962C8B-B14F-4D97-AF65-F5344CB8AC3E}">
        <p14:creationId xmlns:p14="http://schemas.microsoft.com/office/powerpoint/2010/main" val="27832975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endParaRPr lang="hr-HR" dirty="0"/>
          </a:p>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18</a:t>
            </a:fld>
            <a:endParaRPr lang="hr-HR" dirty="0"/>
          </a:p>
        </p:txBody>
      </p:sp>
    </p:spTree>
    <p:extLst>
      <p:ext uri="{BB962C8B-B14F-4D97-AF65-F5344CB8AC3E}">
        <p14:creationId xmlns:p14="http://schemas.microsoft.com/office/powerpoint/2010/main" val="32272831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endParaRPr lang="hr-HR" dirty="0"/>
          </a:p>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19</a:t>
            </a:fld>
            <a:endParaRPr lang="hr-HR" dirty="0"/>
          </a:p>
        </p:txBody>
      </p:sp>
    </p:spTree>
    <p:extLst>
      <p:ext uri="{BB962C8B-B14F-4D97-AF65-F5344CB8AC3E}">
        <p14:creationId xmlns:p14="http://schemas.microsoft.com/office/powerpoint/2010/main" val="128717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2</a:t>
            </a:fld>
            <a:endParaRPr lang="hr-HR" dirty="0"/>
          </a:p>
        </p:txBody>
      </p:sp>
    </p:spTree>
    <p:extLst>
      <p:ext uri="{BB962C8B-B14F-4D97-AF65-F5344CB8AC3E}">
        <p14:creationId xmlns:p14="http://schemas.microsoft.com/office/powerpoint/2010/main" val="23050554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endParaRPr lang="hr-HR" dirty="0"/>
          </a:p>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20</a:t>
            </a:fld>
            <a:endParaRPr lang="hr-HR" dirty="0"/>
          </a:p>
        </p:txBody>
      </p:sp>
    </p:spTree>
    <p:extLst>
      <p:ext uri="{BB962C8B-B14F-4D97-AF65-F5344CB8AC3E}">
        <p14:creationId xmlns:p14="http://schemas.microsoft.com/office/powerpoint/2010/main" val="21051002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endParaRPr lang="hr-HR" dirty="0"/>
          </a:p>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21</a:t>
            </a:fld>
            <a:endParaRPr lang="hr-HR" dirty="0"/>
          </a:p>
        </p:txBody>
      </p:sp>
    </p:spTree>
    <p:extLst>
      <p:ext uri="{BB962C8B-B14F-4D97-AF65-F5344CB8AC3E}">
        <p14:creationId xmlns:p14="http://schemas.microsoft.com/office/powerpoint/2010/main" val="13975737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endParaRPr lang="hr-HR" dirty="0"/>
          </a:p>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22</a:t>
            </a:fld>
            <a:endParaRPr lang="hr-HR" dirty="0"/>
          </a:p>
        </p:txBody>
      </p:sp>
    </p:spTree>
    <p:extLst>
      <p:ext uri="{BB962C8B-B14F-4D97-AF65-F5344CB8AC3E}">
        <p14:creationId xmlns:p14="http://schemas.microsoft.com/office/powerpoint/2010/main" val="19478889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endParaRPr lang="hr-HR" dirty="0"/>
          </a:p>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23</a:t>
            </a:fld>
            <a:endParaRPr lang="hr-HR" dirty="0"/>
          </a:p>
        </p:txBody>
      </p:sp>
    </p:spTree>
    <p:extLst>
      <p:ext uri="{BB962C8B-B14F-4D97-AF65-F5344CB8AC3E}">
        <p14:creationId xmlns:p14="http://schemas.microsoft.com/office/powerpoint/2010/main" val="2872263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xfrm>
            <a:off x="947738" y="744538"/>
            <a:ext cx="4962525" cy="3722687"/>
          </a:xfrm>
          <a:ln/>
        </p:spPr>
      </p:sp>
      <p:sp>
        <p:nvSpPr>
          <p:cNvPr id="8704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x-none" altLang="x-none" sz="1000" dirty="0">
              <a:latin typeface="Arial" charset="0"/>
            </a:endParaRPr>
          </a:p>
        </p:txBody>
      </p:sp>
    </p:spTree>
    <p:extLst>
      <p:ext uri="{BB962C8B-B14F-4D97-AF65-F5344CB8AC3E}">
        <p14:creationId xmlns:p14="http://schemas.microsoft.com/office/powerpoint/2010/main" val="826789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a:xfrm>
            <a:off x="947738" y="744538"/>
            <a:ext cx="4962525" cy="3722687"/>
          </a:xfrm>
          <a:ln/>
        </p:spPr>
      </p:sp>
      <p:sp>
        <p:nvSpPr>
          <p:cNvPr id="1505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l-SI" sz="1200" b="1" kern="1200" noProof="0" dirty="0">
                <a:solidFill>
                  <a:schemeClr val="tx1"/>
                </a:solidFill>
                <a:effectLst/>
                <a:latin typeface="Arial" pitchFamily="34" charset="0"/>
                <a:ea typeface="Calibri"/>
                <a:cs typeface="Calibri"/>
              </a:rPr>
              <a:t>Prvi stik/Uvodni razgovor </a:t>
            </a:r>
          </a:p>
          <a:p>
            <a:r>
              <a:rPr lang="sl-SI" sz="1200" kern="1200" noProof="0" dirty="0">
                <a:solidFill>
                  <a:schemeClr val="tx1"/>
                </a:solidFill>
                <a:effectLst/>
                <a:latin typeface="Arial" pitchFamily="34" charset="0"/>
                <a:ea typeface="Calibri"/>
                <a:cs typeface="Calibri"/>
              </a:rPr>
              <a:t>Prvi stik z osebo, ki je preživela travmo, poteka v obliki razgovora, ki ga s točno določenim namenom in ciljem vodi </a:t>
            </a:r>
            <a:r>
              <a:rPr lang="sl-SI" sz="1200" kern="1200" noProof="0" dirty="0" err="1">
                <a:solidFill>
                  <a:schemeClr val="tx1"/>
                </a:solidFill>
                <a:effectLst/>
                <a:latin typeface="Arial" pitchFamily="34" charset="0"/>
                <a:ea typeface="Calibri"/>
                <a:cs typeface="Calibri"/>
              </a:rPr>
              <a:t>strokovnjak_inja</a:t>
            </a:r>
            <a:r>
              <a:rPr lang="sl-SI" sz="1200" kern="1200" noProof="0" dirty="0">
                <a:solidFill>
                  <a:schemeClr val="tx1"/>
                </a:solidFill>
                <a:effectLst/>
                <a:latin typeface="Arial" pitchFamily="34" charset="0"/>
                <a:ea typeface="Calibri"/>
                <a:cs typeface="Calibri"/>
              </a:rPr>
              <a:t>.</a:t>
            </a:r>
          </a:p>
          <a:p>
            <a:r>
              <a:rPr lang="sl-SI" sz="1200" kern="1200" noProof="0" dirty="0">
                <a:solidFill>
                  <a:schemeClr val="tx1"/>
                </a:solidFill>
                <a:effectLst/>
                <a:latin typeface="Arial" pitchFamily="34" charset="0"/>
                <a:ea typeface="Calibri"/>
                <a:cs typeface="Calibri"/>
              </a:rPr>
              <a:t>Pri vodenju razgovora </a:t>
            </a:r>
            <a:r>
              <a:rPr lang="sl-SI" sz="1200" kern="1200" noProof="0" dirty="0" err="1">
                <a:solidFill>
                  <a:schemeClr val="tx1"/>
                </a:solidFill>
                <a:effectLst/>
                <a:latin typeface="Arial" pitchFamily="34" charset="0"/>
                <a:ea typeface="Calibri"/>
                <a:cs typeface="Calibri"/>
              </a:rPr>
              <a:t>strokovnjak_inja</a:t>
            </a:r>
            <a:r>
              <a:rPr lang="sl-SI" sz="1200" kern="1200" noProof="0" dirty="0">
                <a:solidFill>
                  <a:schemeClr val="tx1"/>
                </a:solidFill>
                <a:effectLst/>
                <a:latin typeface="Arial" pitchFamily="34" charset="0"/>
                <a:ea typeface="Calibri"/>
                <a:cs typeface="Calibri"/>
              </a:rPr>
              <a:t>:</a:t>
            </a:r>
          </a:p>
          <a:p>
            <a:endParaRPr lang="sl-SI" sz="1200" kern="1200" noProof="0" dirty="0">
              <a:solidFill>
                <a:schemeClr val="tx1"/>
              </a:solidFill>
              <a:effectLst/>
              <a:latin typeface="Arial" pitchFamily="34" charset="0"/>
              <a:ea typeface="Calibri"/>
              <a:cs typeface="Calibri"/>
            </a:endParaRPr>
          </a:p>
          <a:p>
            <a:pPr marL="171450" indent="-171450">
              <a:buFont typeface="Arial" panose="020B0604020202020204" pitchFamily="34" charset="0"/>
              <a:buChar char="•"/>
            </a:pPr>
            <a:r>
              <a:rPr lang="sl-SI" sz="1200" kern="1200" noProof="0" dirty="0">
                <a:solidFill>
                  <a:schemeClr val="tx1"/>
                </a:solidFill>
                <a:effectLst/>
                <a:latin typeface="Arial" pitchFamily="34" charset="0"/>
                <a:ea typeface="Calibri"/>
                <a:cs typeface="Calibri"/>
              </a:rPr>
              <a:t>Naj se zaveda, da je oseba, s katero se pogovarja, </a:t>
            </a:r>
            <a:r>
              <a:rPr lang="sl-SI" sz="1200" kern="1200" noProof="0" dirty="0" err="1">
                <a:solidFill>
                  <a:schemeClr val="tx1"/>
                </a:solidFill>
                <a:effectLst/>
                <a:latin typeface="Arial" pitchFamily="34" charset="0"/>
                <a:ea typeface="Calibri"/>
                <a:cs typeface="Calibri"/>
              </a:rPr>
              <a:t>edinstven_a</a:t>
            </a:r>
            <a:r>
              <a:rPr lang="sl-SI" sz="1200" kern="1200" noProof="0" dirty="0">
                <a:solidFill>
                  <a:schemeClr val="tx1"/>
                </a:solidFill>
                <a:effectLst/>
                <a:latin typeface="Arial" pitchFamily="34" charset="0"/>
                <a:ea typeface="Calibri"/>
                <a:cs typeface="Calibri"/>
              </a:rPr>
              <a:t> </a:t>
            </a:r>
            <a:r>
              <a:rPr lang="sl-SI" sz="1200" kern="1200" noProof="0" dirty="0" err="1">
                <a:solidFill>
                  <a:schemeClr val="tx1"/>
                </a:solidFill>
                <a:effectLst/>
                <a:latin typeface="Arial" pitchFamily="34" charset="0"/>
                <a:ea typeface="Calibri"/>
                <a:cs typeface="Calibri"/>
              </a:rPr>
              <a:t>posameznik_ca</a:t>
            </a:r>
            <a:r>
              <a:rPr lang="sl-SI" sz="1200" kern="1200" noProof="0" dirty="0">
                <a:solidFill>
                  <a:schemeClr val="tx1"/>
                </a:solidFill>
                <a:effectLst/>
                <a:latin typeface="Arial" pitchFamily="34" charset="0"/>
                <a:ea typeface="Calibri"/>
                <a:cs typeface="Calibri"/>
              </a:rPr>
              <a:t>.</a:t>
            </a:r>
          </a:p>
          <a:p>
            <a:pPr marL="171450" indent="-171450">
              <a:buFont typeface="Arial" panose="020B0604020202020204" pitchFamily="34" charset="0"/>
              <a:buChar char="•"/>
            </a:pPr>
            <a:r>
              <a:rPr lang="sl-SI" sz="1200" kern="1200" noProof="0" dirty="0">
                <a:solidFill>
                  <a:schemeClr val="tx1"/>
                </a:solidFill>
                <a:effectLst/>
                <a:latin typeface="Arial" pitchFamily="34" charset="0"/>
                <a:ea typeface="Calibri"/>
                <a:cs typeface="Calibri"/>
              </a:rPr>
              <a:t>Naj bo celostno </a:t>
            </a:r>
            <a:r>
              <a:rPr lang="sl-SI" sz="1200" kern="1200" noProof="0" dirty="0" err="1">
                <a:solidFill>
                  <a:schemeClr val="tx1"/>
                </a:solidFill>
                <a:effectLst/>
                <a:latin typeface="Arial" pitchFamily="34" charset="0"/>
                <a:ea typeface="Calibri"/>
                <a:cs typeface="Calibri"/>
              </a:rPr>
              <a:t>angažiran_a</a:t>
            </a:r>
            <a:r>
              <a:rPr lang="sl-SI" sz="1200" kern="1200" noProof="0" dirty="0">
                <a:solidFill>
                  <a:schemeClr val="tx1"/>
                </a:solidFill>
                <a:effectLst/>
                <a:latin typeface="Arial" pitchFamily="34" charset="0"/>
                <a:ea typeface="Calibri"/>
                <a:cs typeface="Calibri"/>
              </a:rPr>
              <a:t> in naj uporablja vse sestavine svojega vedenja (kognicijo, čustva, dejanja in neverbalno komunikacijo).</a:t>
            </a:r>
          </a:p>
          <a:p>
            <a:pPr marL="171450" indent="-171450">
              <a:buFont typeface="Arial" panose="020B0604020202020204" pitchFamily="34" charset="0"/>
              <a:buChar char="•"/>
            </a:pPr>
            <a:r>
              <a:rPr lang="sl-SI" sz="1200" kern="1200" noProof="0" dirty="0">
                <a:solidFill>
                  <a:schemeClr val="tx1"/>
                </a:solidFill>
                <a:effectLst/>
                <a:latin typeface="Arial" pitchFamily="34" charset="0"/>
                <a:ea typeface="Calibri"/>
                <a:cs typeface="Calibri"/>
              </a:rPr>
              <a:t>Izhaja naj iz eksistenčne pozicije "Jaz sem v redu, ti si v redu."</a:t>
            </a:r>
          </a:p>
          <a:p>
            <a:pPr marL="171450" indent="-171450">
              <a:buFont typeface="Arial" panose="020B0604020202020204" pitchFamily="34" charset="0"/>
              <a:buChar char="•"/>
            </a:pPr>
            <a:r>
              <a:rPr lang="sl-SI" sz="1200" kern="1200" noProof="0" dirty="0">
                <a:solidFill>
                  <a:schemeClr val="tx1"/>
                </a:solidFill>
                <a:effectLst/>
                <a:latin typeface="Arial" pitchFamily="34" charset="0"/>
                <a:ea typeface="Calibri"/>
                <a:cs typeface="Calibri"/>
              </a:rPr>
              <a:t>Zaveda naj se drugega in situacije ter naj tudi poskrbi zase.</a:t>
            </a:r>
          </a:p>
          <a:p>
            <a:pPr marL="171450" indent="-171450">
              <a:buFont typeface="Arial" panose="020B0604020202020204" pitchFamily="34" charset="0"/>
              <a:buChar char="•"/>
            </a:pPr>
            <a:r>
              <a:rPr lang="sl-SI" sz="1200" kern="1200" noProof="0" dirty="0">
                <a:solidFill>
                  <a:schemeClr val="tx1"/>
                </a:solidFill>
                <a:effectLst/>
                <a:latin typeface="Arial" pitchFamily="34" charset="0"/>
                <a:ea typeface="Calibri"/>
                <a:cs typeface="Calibri"/>
              </a:rPr>
              <a:t>Ne sme obsojati ali ocenjevati žrtve.</a:t>
            </a:r>
          </a:p>
          <a:p>
            <a:pPr marL="171450" indent="-171450">
              <a:buFont typeface="Arial" panose="020B0604020202020204" pitchFamily="34" charset="0"/>
              <a:buChar char="•"/>
            </a:pPr>
            <a:r>
              <a:rPr lang="sl-SI" sz="1200" kern="1200" noProof="0" dirty="0">
                <a:solidFill>
                  <a:schemeClr val="tx1"/>
                </a:solidFill>
                <a:effectLst/>
                <a:latin typeface="Arial" pitchFamily="34" charset="0"/>
                <a:ea typeface="Calibri"/>
                <a:cs typeface="Calibri"/>
              </a:rPr>
              <a:t>Poskrbeti mora za potrebe žrtve.</a:t>
            </a:r>
          </a:p>
          <a:p>
            <a:pPr marL="171450" indent="-171450">
              <a:buFont typeface="Arial" panose="020B0604020202020204" pitchFamily="34" charset="0"/>
              <a:buChar char="•"/>
            </a:pPr>
            <a:r>
              <a:rPr lang="sl-SI" sz="1200" kern="1200" noProof="0" dirty="0">
                <a:solidFill>
                  <a:srgbClr val="FF0000"/>
                </a:solidFill>
                <a:effectLst/>
                <a:latin typeface="Arial" pitchFamily="34" charset="0"/>
                <a:ea typeface="Calibri"/>
                <a:cs typeface="Calibri"/>
              </a:rPr>
              <a:t>Podatke, ki jih prejme od žrtve, bo tajno varoval.</a:t>
            </a:r>
          </a:p>
          <a:p>
            <a:r>
              <a:rPr lang="sl-SI" sz="1200" kern="1200" dirty="0">
                <a:solidFill>
                  <a:schemeClr val="tx1"/>
                </a:solidFill>
                <a:effectLst/>
                <a:latin typeface="Arial" pitchFamily="34" charset="0"/>
                <a:ea typeface="Calibri"/>
                <a:cs typeface="Calibri"/>
              </a:rPr>
              <a:t> </a:t>
            </a:r>
          </a:p>
          <a:p>
            <a:r>
              <a:rPr lang="sl-SI" sz="1200" b="0" kern="1200" noProof="0" dirty="0">
                <a:solidFill>
                  <a:schemeClr val="tx1"/>
                </a:solidFill>
                <a:effectLst/>
                <a:latin typeface="Arial" pitchFamily="34" charset="0"/>
                <a:ea typeface="Calibri"/>
                <a:cs typeface="Calibri"/>
              </a:rPr>
              <a:t>Najprej</a:t>
            </a:r>
            <a:r>
              <a:rPr lang="sl-SI" sz="1200" b="0" kern="1200" baseline="0" noProof="0" dirty="0">
                <a:solidFill>
                  <a:schemeClr val="tx1"/>
                </a:solidFill>
                <a:effectLst/>
                <a:latin typeface="Arial" pitchFamily="34" charset="0"/>
                <a:ea typeface="Calibri"/>
                <a:cs typeface="Calibri"/>
              </a:rPr>
              <a:t> </a:t>
            </a:r>
            <a:r>
              <a:rPr lang="sl-SI" sz="1200" b="0" kern="1200" noProof="0" dirty="0">
                <a:solidFill>
                  <a:schemeClr val="tx1"/>
                </a:solidFill>
                <a:effectLst/>
                <a:latin typeface="Arial" pitchFamily="34" charset="0"/>
                <a:ea typeface="Calibri"/>
                <a:cs typeface="Calibri"/>
              </a:rPr>
              <a:t>je potrebno ustvariti primerno vzdušje za skupno delo. Prav tako je nujno, da tako </a:t>
            </a:r>
            <a:r>
              <a:rPr lang="sl-SI" sz="1200" b="0" kern="1200" noProof="0" dirty="0" err="1">
                <a:solidFill>
                  <a:schemeClr val="tx1"/>
                </a:solidFill>
                <a:effectLst/>
                <a:latin typeface="Arial" pitchFamily="34" charset="0"/>
                <a:ea typeface="Calibri"/>
                <a:cs typeface="Calibri"/>
              </a:rPr>
              <a:t>strokovnjak_inja</a:t>
            </a:r>
            <a:r>
              <a:rPr lang="sl-SI" sz="1200" b="0" kern="1200" noProof="0" dirty="0">
                <a:solidFill>
                  <a:schemeClr val="tx1"/>
                </a:solidFill>
                <a:effectLst/>
                <a:latin typeface="Arial" pitchFamily="34" charset="0"/>
                <a:ea typeface="Calibri"/>
                <a:cs typeface="Calibri"/>
              </a:rPr>
              <a:t> kot žrtev</a:t>
            </a:r>
            <a:r>
              <a:rPr lang="sl-SI" sz="1200" b="0" kern="1200" baseline="0" noProof="0" dirty="0">
                <a:solidFill>
                  <a:schemeClr val="tx1"/>
                </a:solidFill>
                <a:effectLst/>
                <a:latin typeface="Arial" pitchFamily="34" charset="0"/>
                <a:ea typeface="Calibri"/>
                <a:cs typeface="Calibri"/>
              </a:rPr>
              <a:t> </a:t>
            </a:r>
            <a:r>
              <a:rPr lang="sl-SI" sz="1200" b="0" kern="1200" noProof="0" dirty="0">
                <a:solidFill>
                  <a:schemeClr val="tx1"/>
                </a:solidFill>
                <a:effectLst/>
                <a:latin typeface="Arial" pitchFamily="34" charset="0"/>
                <a:ea typeface="Calibri"/>
                <a:cs typeface="Calibri"/>
              </a:rPr>
              <a:t>vesta, kaj je namen pogovora/intervjuja. </a:t>
            </a:r>
            <a:r>
              <a:rPr lang="sl-SI" sz="1200" b="0" kern="1200" noProof="0" dirty="0" err="1">
                <a:solidFill>
                  <a:schemeClr val="tx1"/>
                </a:solidFill>
                <a:effectLst/>
                <a:latin typeface="Arial" pitchFamily="34" charset="0"/>
                <a:ea typeface="Calibri"/>
                <a:cs typeface="Calibri"/>
              </a:rPr>
              <a:t>Strokovnjak_inja</a:t>
            </a:r>
            <a:r>
              <a:rPr lang="sl-SI" sz="1200" b="0" kern="1200" noProof="0" dirty="0">
                <a:solidFill>
                  <a:schemeClr val="tx1"/>
                </a:solidFill>
                <a:effectLst/>
                <a:latin typeface="Arial" pitchFamily="34" charset="0"/>
                <a:ea typeface="Calibri"/>
                <a:cs typeface="Calibri"/>
              </a:rPr>
              <a:t> mora biti žrtvi v podporo in ji omogočiti, da </a:t>
            </a:r>
            <a:r>
              <a:rPr lang="sl-SI" sz="1200" b="1" kern="1200" noProof="0" dirty="0">
                <a:solidFill>
                  <a:schemeClr val="tx1"/>
                </a:solidFill>
                <a:effectLst/>
                <a:latin typeface="Arial" pitchFamily="34" charset="0"/>
                <a:ea typeface="Calibri"/>
                <a:cs typeface="Calibri"/>
              </a:rPr>
              <a:t>izrazi svoja čustva brez strahu pred obsojanjem ali posmehovanjem</a:t>
            </a:r>
            <a:r>
              <a:rPr lang="sl-SI" sz="1200" b="0" kern="1200" noProof="0" dirty="0">
                <a:solidFill>
                  <a:schemeClr val="tx1"/>
                </a:solidFill>
                <a:effectLst/>
                <a:latin typeface="Arial" pitchFamily="34" charset="0"/>
                <a:ea typeface="Calibri"/>
                <a:cs typeface="Calibri"/>
              </a:rPr>
              <a:t>. Kompetenten </a:t>
            </a:r>
            <a:r>
              <a:rPr lang="sl-SI" sz="1200" b="0" kern="1200" noProof="0" dirty="0" err="1">
                <a:solidFill>
                  <a:schemeClr val="tx1"/>
                </a:solidFill>
                <a:effectLst/>
                <a:latin typeface="Arial" pitchFamily="34" charset="0"/>
                <a:ea typeface="Calibri"/>
                <a:cs typeface="Calibri"/>
              </a:rPr>
              <a:t>strokovnjak_inja</a:t>
            </a:r>
            <a:r>
              <a:rPr lang="sl-SI" sz="1200" b="0" kern="1200" noProof="0" dirty="0">
                <a:solidFill>
                  <a:schemeClr val="tx1"/>
                </a:solidFill>
                <a:effectLst/>
                <a:latin typeface="Arial" pitchFamily="34" charset="0"/>
                <a:ea typeface="Calibri"/>
                <a:cs typeface="Calibri"/>
              </a:rPr>
              <a:t> ve, kako voditi razgovor, kako ohranjati prožnost in slediti žrtvi.</a:t>
            </a:r>
          </a:p>
          <a:p>
            <a:endParaRPr lang="sl-SI" sz="1200" b="0" kern="1200" dirty="0">
              <a:solidFill>
                <a:schemeClr val="tx1"/>
              </a:solidFill>
              <a:effectLst/>
              <a:latin typeface="Arial" pitchFamily="34" charset="0"/>
              <a:ea typeface="Calibri"/>
              <a:cs typeface="Calibri"/>
            </a:endParaRPr>
          </a:p>
          <a:p>
            <a:r>
              <a:rPr lang="sl-SI" sz="1200" kern="1200" dirty="0">
                <a:solidFill>
                  <a:schemeClr val="tx1"/>
                </a:solidFill>
                <a:effectLst/>
                <a:latin typeface="Arial" pitchFamily="34" charset="0"/>
                <a:ea typeface="Calibri"/>
                <a:cs typeface="Calibri"/>
              </a:rPr>
              <a:t>Razgovor je koristno začeti s tako imenovanimi odprtimi vprašanji, kot so: "Kakšna so vaša pričakovanja glede tega razgovora?"  "Kako bi vam lahko </a:t>
            </a:r>
            <a:r>
              <a:rPr lang="sl-SI" sz="1200" kern="1200" dirty="0" err="1">
                <a:solidFill>
                  <a:schemeClr val="tx1"/>
                </a:solidFill>
                <a:effectLst/>
                <a:latin typeface="Arial" pitchFamily="34" charset="0"/>
                <a:ea typeface="Calibri"/>
                <a:cs typeface="Calibri"/>
              </a:rPr>
              <a:t>pomagal_a</a:t>
            </a:r>
            <a:r>
              <a:rPr lang="sl-SI" sz="1200" kern="1200" dirty="0">
                <a:solidFill>
                  <a:schemeClr val="tx1"/>
                </a:solidFill>
                <a:effectLst/>
                <a:latin typeface="Arial" pitchFamily="34" charset="0"/>
                <a:ea typeface="Calibri"/>
                <a:cs typeface="Calibri"/>
              </a:rPr>
              <a:t>?" Odprta vprašanja dajejo osebi možnost, da navede, o čem bi se </a:t>
            </a:r>
            <a:r>
              <a:rPr lang="sl-SI" sz="1200" kern="1200" dirty="0" err="1">
                <a:solidFill>
                  <a:schemeClr val="tx1"/>
                </a:solidFill>
                <a:effectLst/>
                <a:latin typeface="Arial" pitchFamily="34" charset="0"/>
                <a:ea typeface="Calibri"/>
                <a:cs typeface="Calibri"/>
              </a:rPr>
              <a:t>rad_a</a:t>
            </a:r>
            <a:r>
              <a:rPr lang="sl-SI" sz="1200" kern="1200" dirty="0">
                <a:solidFill>
                  <a:schemeClr val="tx1"/>
                </a:solidFill>
                <a:effectLst/>
                <a:latin typeface="Arial" pitchFamily="34" charset="0"/>
                <a:ea typeface="Calibri"/>
                <a:cs typeface="Calibri"/>
              </a:rPr>
              <a:t> </a:t>
            </a:r>
            <a:r>
              <a:rPr lang="sl-SI" sz="1200" kern="1200" dirty="0" err="1">
                <a:solidFill>
                  <a:schemeClr val="tx1"/>
                </a:solidFill>
                <a:effectLst/>
                <a:latin typeface="Arial" pitchFamily="34" charset="0"/>
                <a:ea typeface="Calibri"/>
                <a:cs typeface="Calibri"/>
              </a:rPr>
              <a:t>pogovarjal_a</a:t>
            </a:r>
            <a:r>
              <a:rPr lang="sl-SI" sz="1200" kern="1200" dirty="0">
                <a:solidFill>
                  <a:schemeClr val="tx1"/>
                </a:solidFill>
                <a:effectLst/>
                <a:latin typeface="Arial" pitchFamily="34" charset="0"/>
                <a:ea typeface="Calibri"/>
                <a:cs typeface="Calibri"/>
              </a:rPr>
              <a:t>. Kasneje med razgovorom, ko se želi </a:t>
            </a:r>
            <a:r>
              <a:rPr lang="sl-SI" sz="1200" kern="1200" dirty="0" err="1">
                <a:solidFill>
                  <a:schemeClr val="tx1"/>
                </a:solidFill>
                <a:effectLst/>
                <a:latin typeface="Arial" pitchFamily="34" charset="0"/>
                <a:ea typeface="Calibri"/>
                <a:cs typeface="Calibri"/>
              </a:rPr>
              <a:t>strokovnjak_inja</a:t>
            </a:r>
            <a:r>
              <a:rPr lang="sl-SI" sz="1200" kern="1200" dirty="0">
                <a:solidFill>
                  <a:schemeClr val="tx1"/>
                </a:solidFill>
                <a:effectLst/>
                <a:latin typeface="Arial" pitchFamily="34" charset="0"/>
                <a:ea typeface="Calibri"/>
                <a:cs typeface="Calibri"/>
              </a:rPr>
              <a:t> poglobljeno lotiti določene teme, je koristno postaviti nekaj usmerjenih vprašanj. Po začetnih odprtih vprašanjih se razgovor vedno bolj osredotoča na težavo, o kateri želi govoriti žrtev. Ker je zbiranje informacij eden od ciljev razgovora, je pomembno, da se izognemo usmerjenim vprašanjem in pazimo, da ne vplivamo na odgovore s tonom glasu.</a:t>
            </a:r>
          </a:p>
          <a:p>
            <a:r>
              <a:rPr lang="sl-SI" sz="1200" kern="1200" dirty="0">
                <a:solidFill>
                  <a:schemeClr val="tx1"/>
                </a:solidFill>
                <a:effectLst/>
                <a:latin typeface="Arial" pitchFamily="34" charset="0"/>
                <a:ea typeface="Calibri"/>
                <a:cs typeface="Calibri"/>
              </a:rPr>
              <a:t> </a:t>
            </a:r>
          </a:p>
          <a:p>
            <a:r>
              <a:rPr lang="sl-SI" sz="1200" b="1" kern="1200" dirty="0">
                <a:solidFill>
                  <a:schemeClr val="tx1"/>
                </a:solidFill>
                <a:effectLst/>
                <a:latin typeface="Arial" pitchFamily="34" charset="0"/>
                <a:ea typeface="Calibri"/>
                <a:cs typeface="Calibri"/>
              </a:rPr>
              <a:t>Metode jasne komunikacije med</a:t>
            </a:r>
            <a:r>
              <a:rPr lang="sl-SI" sz="1200" b="1" kern="1200" baseline="0" dirty="0">
                <a:solidFill>
                  <a:schemeClr val="tx1"/>
                </a:solidFill>
                <a:effectLst/>
                <a:latin typeface="Arial" pitchFamily="34" charset="0"/>
                <a:ea typeface="Calibri"/>
                <a:cs typeface="Calibri"/>
              </a:rPr>
              <a:t> razgovorom</a:t>
            </a:r>
            <a:endParaRPr lang="sl-SI" sz="1200" kern="1200" dirty="0">
              <a:solidFill>
                <a:schemeClr val="tx1"/>
              </a:solidFill>
              <a:effectLst/>
              <a:latin typeface="Arial" pitchFamily="34" charset="0"/>
              <a:ea typeface="Calibri"/>
              <a:cs typeface="Calibri"/>
            </a:endParaRPr>
          </a:p>
          <a:p>
            <a:r>
              <a:rPr lang="sl-SI" sz="1200" b="1" kern="1200" dirty="0">
                <a:solidFill>
                  <a:schemeClr val="tx1"/>
                </a:solidFill>
                <a:effectLst/>
                <a:latin typeface="Arial" pitchFamily="34" charset="0"/>
                <a:ea typeface="Calibri"/>
                <a:cs typeface="Calibri"/>
              </a:rPr>
              <a:t> </a:t>
            </a:r>
            <a:endParaRPr lang="sl-SI" sz="1200" kern="1200" dirty="0">
              <a:solidFill>
                <a:schemeClr val="tx1"/>
              </a:solidFill>
              <a:effectLst/>
              <a:latin typeface="Arial" pitchFamily="34" charset="0"/>
              <a:ea typeface="Calibri"/>
              <a:cs typeface="Calibri"/>
            </a:endParaRPr>
          </a:p>
          <a:p>
            <a:r>
              <a:rPr lang="sl-SI" sz="1200" b="1" kern="1200" dirty="0">
                <a:solidFill>
                  <a:schemeClr val="tx1"/>
                </a:solidFill>
                <a:effectLst/>
                <a:latin typeface="Arial" pitchFamily="34" charset="0"/>
                <a:ea typeface="Calibri"/>
                <a:cs typeface="Calibri"/>
              </a:rPr>
              <a:t>Parafraziranje, razlaganje</a:t>
            </a:r>
            <a:r>
              <a:rPr lang="sl-SI" sz="1200" b="1" kern="1200" baseline="0" dirty="0">
                <a:solidFill>
                  <a:schemeClr val="tx1"/>
                </a:solidFill>
                <a:effectLst/>
                <a:latin typeface="Arial" pitchFamily="34" charset="0"/>
                <a:ea typeface="Calibri"/>
                <a:cs typeface="Calibri"/>
              </a:rPr>
              <a:t> in </a:t>
            </a:r>
            <a:r>
              <a:rPr lang="sl-SI" sz="1200" b="1" kern="1200" baseline="0" dirty="0" err="1">
                <a:solidFill>
                  <a:schemeClr val="tx1"/>
                </a:solidFill>
                <a:effectLst/>
                <a:latin typeface="Arial" pitchFamily="34" charset="0"/>
                <a:ea typeface="Calibri"/>
                <a:cs typeface="Calibri"/>
              </a:rPr>
              <a:t>reflektiranje</a:t>
            </a:r>
            <a:endParaRPr lang="sl-SI" sz="1200" kern="1200" dirty="0">
              <a:solidFill>
                <a:schemeClr val="tx1"/>
              </a:solidFill>
              <a:effectLst/>
              <a:latin typeface="Arial" pitchFamily="34" charset="0"/>
              <a:ea typeface="Calibri"/>
              <a:cs typeface="Calibri"/>
            </a:endParaRPr>
          </a:p>
          <a:p>
            <a:r>
              <a:rPr lang="sl-SI" sz="1200" kern="1200" baseline="0" noProof="0" dirty="0">
                <a:solidFill>
                  <a:schemeClr val="tx1"/>
                </a:solidFill>
                <a:effectLst/>
                <a:latin typeface="Arial" pitchFamily="34" charset="0"/>
                <a:ea typeface="Calibri"/>
                <a:cs typeface="Calibri"/>
              </a:rPr>
              <a:t>Parafraziranje je metoda, s katero </a:t>
            </a:r>
            <a:r>
              <a:rPr lang="sl-SI" sz="1200" kern="1200" baseline="0" noProof="0" dirty="0" err="1">
                <a:solidFill>
                  <a:schemeClr val="tx1"/>
                </a:solidFill>
                <a:effectLst/>
                <a:latin typeface="Arial" pitchFamily="34" charset="0"/>
                <a:ea typeface="Calibri"/>
                <a:cs typeface="Calibri"/>
              </a:rPr>
              <a:t>strokovnjak_inja</a:t>
            </a:r>
            <a:r>
              <a:rPr lang="sl-SI" sz="1200" kern="1200" baseline="0" noProof="0" dirty="0">
                <a:solidFill>
                  <a:schemeClr val="tx1"/>
                </a:solidFill>
                <a:effectLst/>
                <a:latin typeface="Arial" pitchFamily="34" charset="0"/>
                <a:ea typeface="Calibri"/>
                <a:cs typeface="Calibri"/>
              </a:rPr>
              <a:t> povzame žrtvine besede s svojimi besedami, ponavadi v skrajšani obliki. Namenov parafraziranja je več: </a:t>
            </a:r>
            <a:r>
              <a:rPr lang="sl-SI" sz="1200" kern="1200" baseline="0" noProof="0" dirty="0" err="1">
                <a:solidFill>
                  <a:schemeClr val="tx1"/>
                </a:solidFill>
                <a:effectLst/>
                <a:latin typeface="Arial" pitchFamily="34" charset="0"/>
                <a:ea typeface="Calibri"/>
                <a:cs typeface="Calibri"/>
              </a:rPr>
              <a:t>strokovnjak_inja</a:t>
            </a:r>
            <a:r>
              <a:rPr lang="sl-SI" sz="1200" kern="1200" baseline="0" noProof="0" dirty="0">
                <a:solidFill>
                  <a:schemeClr val="tx1"/>
                </a:solidFill>
                <a:effectLst/>
                <a:latin typeface="Arial" pitchFamily="34" charset="0"/>
                <a:ea typeface="Calibri"/>
                <a:cs typeface="Calibri"/>
              </a:rPr>
              <a:t> preveri, ali je pravilno </a:t>
            </a:r>
            <a:r>
              <a:rPr lang="sl-SI" sz="1200" kern="1200" baseline="0" noProof="0" dirty="0" err="1">
                <a:solidFill>
                  <a:schemeClr val="tx1"/>
                </a:solidFill>
                <a:effectLst/>
                <a:latin typeface="Arial" pitchFamily="34" charset="0"/>
                <a:ea typeface="Calibri"/>
                <a:cs typeface="Calibri"/>
              </a:rPr>
              <a:t>slišal_a</a:t>
            </a:r>
            <a:r>
              <a:rPr lang="sl-SI" sz="1200" kern="1200" baseline="0" noProof="0" dirty="0">
                <a:solidFill>
                  <a:schemeClr val="tx1"/>
                </a:solidFill>
                <a:effectLst/>
                <a:latin typeface="Arial" pitchFamily="34" charset="0"/>
                <a:ea typeface="Calibri"/>
                <a:cs typeface="Calibri"/>
              </a:rPr>
              <a:t> in </a:t>
            </a:r>
            <a:r>
              <a:rPr lang="sl-SI" sz="1200" kern="1200" baseline="0" noProof="0" dirty="0" err="1">
                <a:solidFill>
                  <a:schemeClr val="tx1"/>
                </a:solidFill>
                <a:effectLst/>
                <a:latin typeface="Arial" pitchFamily="34" charset="0"/>
                <a:ea typeface="Calibri"/>
                <a:cs typeface="Calibri"/>
              </a:rPr>
              <a:t>razumel_a</a:t>
            </a:r>
            <a:r>
              <a:rPr lang="sl-SI" sz="1200" kern="1200" baseline="0" noProof="0" dirty="0">
                <a:solidFill>
                  <a:schemeClr val="tx1"/>
                </a:solidFill>
                <a:effectLst/>
                <a:latin typeface="Arial" pitchFamily="34" charset="0"/>
                <a:ea typeface="Calibri"/>
                <a:cs typeface="Calibri"/>
              </a:rPr>
              <a:t> žrtev, žrtev pa sliši, kaj je </a:t>
            </a:r>
            <a:r>
              <a:rPr lang="sl-SI" sz="1200" kern="1200" baseline="0" noProof="0" dirty="0" err="1">
                <a:solidFill>
                  <a:schemeClr val="tx1"/>
                </a:solidFill>
                <a:effectLst/>
                <a:latin typeface="Arial" pitchFamily="34" charset="0"/>
                <a:ea typeface="Calibri"/>
                <a:cs typeface="Calibri"/>
              </a:rPr>
              <a:t>strokovnjak_inja</a:t>
            </a:r>
            <a:r>
              <a:rPr lang="sl-SI" sz="1200" kern="1200" baseline="0" noProof="0" dirty="0">
                <a:solidFill>
                  <a:schemeClr val="tx1"/>
                </a:solidFill>
                <a:effectLst/>
                <a:latin typeface="Arial" pitchFamily="34" charset="0"/>
                <a:ea typeface="Calibri"/>
                <a:cs typeface="Calibri"/>
              </a:rPr>
              <a:t> </a:t>
            </a:r>
            <a:r>
              <a:rPr lang="sl-SI" sz="1200" kern="1200" baseline="0" noProof="0" dirty="0" err="1">
                <a:solidFill>
                  <a:schemeClr val="tx1"/>
                </a:solidFill>
                <a:effectLst/>
                <a:latin typeface="Arial" pitchFamily="34" charset="0"/>
                <a:ea typeface="Calibri"/>
                <a:cs typeface="Calibri"/>
              </a:rPr>
              <a:t>povedal_a</a:t>
            </a:r>
            <a:r>
              <a:rPr lang="sl-SI" sz="1200" kern="1200" baseline="0" noProof="0" dirty="0">
                <a:solidFill>
                  <a:schemeClr val="tx1"/>
                </a:solidFill>
                <a:effectLst/>
                <a:latin typeface="Arial" pitchFamily="34" charset="0"/>
                <a:ea typeface="Calibri"/>
                <a:cs typeface="Calibri"/>
              </a:rPr>
              <a:t> in ima priložnost razmisliti o teh vprašanjih. Parafraziranje poglablja odnos med </a:t>
            </a:r>
            <a:r>
              <a:rPr lang="sl-SI" sz="1200" kern="1200" baseline="0" noProof="0" dirty="0" err="1">
                <a:solidFill>
                  <a:schemeClr val="tx1"/>
                </a:solidFill>
                <a:effectLst/>
                <a:latin typeface="Arial" pitchFamily="34" charset="0"/>
                <a:ea typeface="Calibri"/>
                <a:cs typeface="Calibri"/>
              </a:rPr>
              <a:t>strokovnjakom_injo</a:t>
            </a:r>
            <a:r>
              <a:rPr lang="sl-SI" sz="1200" kern="1200" baseline="0" noProof="0" dirty="0">
                <a:solidFill>
                  <a:schemeClr val="tx1"/>
                </a:solidFill>
                <a:effectLst/>
                <a:latin typeface="Arial" pitchFamily="34" charset="0"/>
                <a:ea typeface="Calibri"/>
                <a:cs typeface="Calibri"/>
              </a:rPr>
              <a:t> in žrtvijo, saj žrtev upravičeno meni, da je slišana in razumljena.</a:t>
            </a:r>
          </a:p>
          <a:p>
            <a:r>
              <a:rPr lang="sl-SI" sz="1200" kern="1200" noProof="0" dirty="0">
                <a:solidFill>
                  <a:schemeClr val="tx1"/>
                </a:solidFill>
                <a:effectLst/>
                <a:latin typeface="Arial" pitchFamily="34" charset="0"/>
                <a:ea typeface="Calibri"/>
                <a:cs typeface="Calibri"/>
              </a:rPr>
              <a:t> </a:t>
            </a:r>
          </a:p>
          <a:p>
            <a:r>
              <a:rPr lang="sl-SI" sz="1200" b="1" kern="1200" noProof="0" dirty="0">
                <a:solidFill>
                  <a:schemeClr val="tx1"/>
                </a:solidFill>
                <a:effectLst/>
                <a:latin typeface="Arial" pitchFamily="34" charset="0"/>
                <a:ea typeface="Calibri"/>
                <a:cs typeface="Calibri"/>
              </a:rPr>
              <a:t>Preverjanje</a:t>
            </a:r>
            <a:r>
              <a:rPr lang="sl-SI" sz="1200" b="1" kern="1200" baseline="0" noProof="0" dirty="0">
                <a:solidFill>
                  <a:schemeClr val="tx1"/>
                </a:solidFill>
                <a:effectLst/>
                <a:latin typeface="Arial" pitchFamily="34" charset="0"/>
                <a:ea typeface="Calibri"/>
                <a:cs typeface="Calibri"/>
              </a:rPr>
              <a:t> in osredotočanje</a:t>
            </a:r>
            <a:endParaRPr lang="sl-SI" sz="1200" kern="1200" noProof="0" dirty="0">
              <a:solidFill>
                <a:schemeClr val="tx1"/>
              </a:solidFill>
              <a:effectLst/>
              <a:latin typeface="Arial" pitchFamily="34" charset="0"/>
              <a:ea typeface="Calibri"/>
              <a:cs typeface="Calibri"/>
            </a:endParaRPr>
          </a:p>
          <a:p>
            <a:r>
              <a:rPr lang="sl-SI" sz="1200" kern="1200" noProof="0" dirty="0">
                <a:solidFill>
                  <a:schemeClr val="tx1"/>
                </a:solidFill>
                <a:effectLst/>
                <a:latin typeface="Arial" pitchFamily="34" charset="0"/>
                <a:ea typeface="Calibri"/>
                <a:cs typeface="Calibri"/>
              </a:rPr>
              <a:t>Med razgovorom mora </a:t>
            </a:r>
            <a:r>
              <a:rPr lang="sl-SI" sz="1200" kern="1200" noProof="0" dirty="0" err="1">
                <a:solidFill>
                  <a:schemeClr val="tx1"/>
                </a:solidFill>
                <a:effectLst/>
                <a:latin typeface="Arial" pitchFamily="34" charset="0"/>
                <a:ea typeface="Calibri"/>
                <a:cs typeface="Calibri"/>
              </a:rPr>
              <a:t>strokovnjak_inja</a:t>
            </a:r>
            <a:r>
              <a:rPr lang="sl-SI" sz="1200" kern="1200" noProof="0" dirty="0">
                <a:solidFill>
                  <a:schemeClr val="tx1"/>
                </a:solidFill>
                <a:effectLst/>
                <a:latin typeface="Arial" pitchFamily="34" charset="0"/>
                <a:ea typeface="Calibri"/>
                <a:cs typeface="Calibri"/>
              </a:rPr>
              <a:t> večkrat preveriti, ali tako </a:t>
            </a:r>
            <a:r>
              <a:rPr lang="sl-SI" sz="1200" kern="1200" noProof="0" dirty="0" err="1">
                <a:solidFill>
                  <a:schemeClr val="tx1"/>
                </a:solidFill>
                <a:effectLst/>
                <a:latin typeface="Arial" pitchFamily="34" charset="0"/>
                <a:ea typeface="Calibri"/>
                <a:cs typeface="Calibri"/>
              </a:rPr>
              <a:t>on_ona</a:t>
            </a:r>
            <a:r>
              <a:rPr lang="sl-SI" sz="1200" kern="1200" noProof="0" dirty="0">
                <a:solidFill>
                  <a:schemeClr val="tx1"/>
                </a:solidFill>
                <a:effectLst/>
                <a:latin typeface="Arial" pitchFamily="34" charset="0"/>
                <a:ea typeface="Calibri"/>
                <a:cs typeface="Calibri"/>
              </a:rPr>
              <a:t> kot žrtev enako razumeta določene izraze (ali imajo za </a:t>
            </a:r>
            <a:r>
              <a:rPr lang="sl-SI" sz="1200" kern="1200" noProof="0" dirty="0" err="1">
                <a:solidFill>
                  <a:schemeClr val="tx1"/>
                </a:solidFill>
                <a:effectLst/>
                <a:latin typeface="Arial" pitchFamily="34" charset="0"/>
                <a:ea typeface="Calibri"/>
                <a:cs typeface="Calibri"/>
              </a:rPr>
              <a:t>oba_e</a:t>
            </a:r>
            <a:r>
              <a:rPr lang="sl-SI" sz="1200" kern="1200" noProof="0" dirty="0">
                <a:solidFill>
                  <a:schemeClr val="tx1"/>
                </a:solidFill>
                <a:effectLst/>
                <a:latin typeface="Arial" pitchFamily="34" charset="0"/>
                <a:ea typeface="Calibri"/>
                <a:cs typeface="Calibri"/>
              </a:rPr>
              <a:t> enak pomen) ter tudi večkrat preveriti, ali pravilno razume, kaj želi žrtev sporočiti. Ko </a:t>
            </a:r>
            <a:r>
              <a:rPr lang="sl-SI" sz="1200" kern="1200" noProof="0" dirty="0" err="1">
                <a:solidFill>
                  <a:schemeClr val="tx1"/>
                </a:solidFill>
                <a:effectLst/>
                <a:latin typeface="Arial" pitchFamily="34" charset="0"/>
                <a:ea typeface="Calibri"/>
                <a:cs typeface="Calibri"/>
              </a:rPr>
              <a:t>strokovnjak_inja</a:t>
            </a:r>
            <a:r>
              <a:rPr lang="sl-SI" sz="1200" kern="1200" noProof="0" dirty="0">
                <a:solidFill>
                  <a:schemeClr val="tx1"/>
                </a:solidFill>
                <a:effectLst/>
                <a:latin typeface="Arial" pitchFamily="34" charset="0"/>
                <a:ea typeface="Calibri"/>
                <a:cs typeface="Calibri"/>
              </a:rPr>
              <a:t> domneva, da želi žrtev doseči določen cilj, je pomembno, da takšno domnevo preveri z žrtvijo. Šele ko predpostavko preveri v pogovoru z žrtvijo, jo lahko uporabi pri reševanju težave. Osredotočanje služi natančnejši in bolj ozki opredelitvi obsega in smeri skupnega dela. </a:t>
            </a:r>
          </a:p>
          <a:p>
            <a:endParaRPr lang="sl-SI" sz="1200" kern="1200" dirty="0">
              <a:solidFill>
                <a:schemeClr val="tx1"/>
              </a:solidFill>
              <a:effectLst/>
              <a:latin typeface="Arial" pitchFamily="34" charset="0"/>
              <a:ea typeface="Calibri"/>
              <a:cs typeface="Calibri"/>
            </a:endParaRPr>
          </a:p>
          <a:p>
            <a:r>
              <a:rPr lang="sl-SI" sz="1200" b="1" kern="1200" dirty="0">
                <a:solidFill>
                  <a:schemeClr val="tx1"/>
                </a:solidFill>
                <a:effectLst/>
                <a:latin typeface="Arial" pitchFamily="34" charset="0"/>
                <a:ea typeface="Calibri"/>
                <a:cs typeface="Calibri"/>
              </a:rPr>
              <a:t>Informiranje</a:t>
            </a:r>
          </a:p>
          <a:p>
            <a:r>
              <a:rPr lang="sl-SI" sz="1200" kern="1200" dirty="0" err="1">
                <a:solidFill>
                  <a:schemeClr val="tx1"/>
                </a:solidFill>
                <a:effectLst/>
                <a:latin typeface="Arial" pitchFamily="34" charset="0"/>
                <a:ea typeface="Calibri"/>
                <a:cs typeface="Calibri"/>
              </a:rPr>
              <a:t>Strokovnjak_inja</a:t>
            </a:r>
            <a:r>
              <a:rPr lang="sl-SI" sz="1200" kern="1200" dirty="0">
                <a:solidFill>
                  <a:schemeClr val="tx1"/>
                </a:solidFill>
                <a:effectLst/>
                <a:latin typeface="Arial" pitchFamily="34" charset="0"/>
                <a:ea typeface="Calibri"/>
                <a:cs typeface="Calibri"/>
              </a:rPr>
              <a:t> posreduje informacije žrtvi, da bi razširila znanje o svojih pravicah in o storitvah, ki so na voljo. Kadarkoli namerava </a:t>
            </a:r>
            <a:r>
              <a:rPr lang="sl-SI" sz="1200" kern="1200" dirty="0" err="1">
                <a:solidFill>
                  <a:schemeClr val="tx1"/>
                </a:solidFill>
                <a:effectLst/>
                <a:latin typeface="Arial" pitchFamily="34" charset="0"/>
                <a:ea typeface="Calibri"/>
                <a:cs typeface="Calibri"/>
              </a:rPr>
              <a:t>strokovnjak_inja</a:t>
            </a:r>
            <a:r>
              <a:rPr lang="sl-SI" sz="1200" kern="1200" dirty="0">
                <a:solidFill>
                  <a:schemeClr val="tx1"/>
                </a:solidFill>
                <a:effectLst/>
                <a:latin typeface="Arial" pitchFamily="34" charset="0"/>
                <a:ea typeface="Calibri"/>
                <a:cs typeface="Calibri"/>
              </a:rPr>
              <a:t> samostojno sprejeti ukrepe, za katere meni, da so koristni za žrtev, je treba žrtev o takšnih morebitnih dejanjih obvestiti in jo zaprositi za njeno privolitev.</a:t>
            </a:r>
          </a:p>
          <a:p>
            <a:endParaRPr lang="sl-SI" sz="1200" kern="1200" dirty="0">
              <a:solidFill>
                <a:schemeClr val="tx1"/>
              </a:solidFill>
              <a:effectLst/>
              <a:latin typeface="Arial" pitchFamily="34" charset="0"/>
              <a:ea typeface="Calibri"/>
              <a:cs typeface="Calibri"/>
            </a:endParaRPr>
          </a:p>
          <a:p>
            <a:r>
              <a:rPr lang="sl-SI" sz="1200" kern="1200" dirty="0">
                <a:solidFill>
                  <a:schemeClr val="tx1"/>
                </a:solidFill>
                <a:effectLst/>
                <a:latin typeface="Arial" pitchFamily="34" charset="0"/>
                <a:ea typeface="Calibri"/>
                <a:cs typeface="Calibri"/>
              </a:rPr>
              <a:t>Ključni elementi pri ustvarjanju vzdušja, ki spodbuja uspešno delo z žrtvami travme, so </a:t>
            </a:r>
            <a:r>
              <a:rPr lang="sl-SI" sz="1200" b="1" kern="1200" dirty="0">
                <a:solidFill>
                  <a:schemeClr val="tx1"/>
                </a:solidFill>
                <a:effectLst/>
                <a:latin typeface="Arial" pitchFamily="34" charset="0"/>
                <a:ea typeface="Calibri"/>
                <a:cs typeface="Calibri"/>
              </a:rPr>
              <a:t>zaupanje, zanimanje in odnos, ki temelji na enakosti.</a:t>
            </a:r>
          </a:p>
          <a:p>
            <a:r>
              <a:rPr lang="hr-HR" sz="1200" b="1" kern="1200" dirty="0">
                <a:solidFill>
                  <a:schemeClr val="tx1"/>
                </a:solidFill>
                <a:effectLst/>
                <a:latin typeface="Arial" pitchFamily="34" charset="0"/>
                <a:ea typeface="Calibri"/>
                <a:cs typeface="Calibri"/>
              </a:rPr>
              <a:t> </a:t>
            </a:r>
            <a:endParaRPr lang="hr-HR" sz="1200" kern="1200" dirty="0">
              <a:solidFill>
                <a:schemeClr val="tx1"/>
              </a:solidFill>
              <a:effectLst/>
              <a:latin typeface="Arial" pitchFamily="34" charset="0"/>
              <a:ea typeface="Calibri"/>
              <a:cs typeface="Calibri"/>
            </a:endParaRPr>
          </a:p>
          <a:p>
            <a:r>
              <a:rPr lang="sl-SI" sz="1200" b="1" kern="1200" dirty="0">
                <a:solidFill>
                  <a:schemeClr val="tx1"/>
                </a:solidFill>
                <a:effectLst/>
                <a:latin typeface="Arial" pitchFamily="34" charset="0"/>
                <a:ea typeface="Calibri"/>
                <a:cs typeface="Calibri"/>
              </a:rPr>
              <a:t>Posledice travme, ki lahko vplivajo na proces razgovora:</a:t>
            </a:r>
            <a:endParaRPr lang="hr-HR" sz="1200" b="1" kern="1200" dirty="0">
              <a:solidFill>
                <a:schemeClr val="tx1"/>
              </a:solidFill>
              <a:effectLst/>
              <a:latin typeface="Arial" pitchFamily="34" charset="0"/>
              <a:ea typeface="Calibri"/>
              <a:cs typeface="Calibri"/>
            </a:endParaRPr>
          </a:p>
          <a:p>
            <a:r>
              <a:rPr lang="hr-HR" sz="1200" b="1" kern="1200" dirty="0">
                <a:solidFill>
                  <a:schemeClr val="tx1"/>
                </a:solidFill>
                <a:effectLst/>
                <a:latin typeface="Arial" pitchFamily="34" charset="0"/>
                <a:ea typeface="Calibri"/>
                <a:cs typeface="Calibri"/>
              </a:rPr>
              <a:t> </a:t>
            </a:r>
            <a:endParaRPr lang="hr-HR" sz="1200" kern="1200" dirty="0">
              <a:solidFill>
                <a:schemeClr val="tx1"/>
              </a:solidFill>
              <a:effectLst/>
              <a:latin typeface="Arial" pitchFamily="34" charset="0"/>
              <a:ea typeface="Calibri"/>
              <a:cs typeface="Calibri"/>
            </a:endParaRPr>
          </a:p>
          <a:p>
            <a:r>
              <a:rPr lang="sl-SI" sz="1200" b="1" kern="1200" dirty="0">
                <a:solidFill>
                  <a:schemeClr val="tx1"/>
                </a:solidFill>
                <a:effectLst/>
                <a:latin typeface="Arial" pitchFamily="34" charset="0"/>
                <a:ea typeface="Calibri"/>
                <a:cs typeface="Calibri"/>
              </a:rPr>
              <a:t>Manko kronološkega zaporedja v pripovedi </a:t>
            </a:r>
          </a:p>
          <a:p>
            <a:r>
              <a:rPr lang="hr-HR" sz="1200" kern="1200" dirty="0">
                <a:solidFill>
                  <a:schemeClr val="tx1"/>
                </a:solidFill>
                <a:effectLst/>
                <a:latin typeface="Arial" pitchFamily="34" charset="0"/>
                <a:ea typeface="Calibri"/>
                <a:cs typeface="Calibri"/>
              </a:rPr>
              <a:t>Zaradi </a:t>
            </a:r>
            <a:r>
              <a:rPr lang="sl-SI" sz="1200" kern="1200" noProof="0" dirty="0">
                <a:solidFill>
                  <a:schemeClr val="tx1"/>
                </a:solidFill>
                <a:effectLst/>
                <a:latin typeface="Arial" pitchFamily="34" charset="0"/>
                <a:ea typeface="Calibri"/>
                <a:cs typeface="Calibri"/>
              </a:rPr>
              <a:t>razdrobljene narave travmatičnega spomina travmatična zgodba ni povezana ne vsebinsko ne časovno. V izjavi travmatizirane osebe se dogodki povezujejo glede na travmatske sprožilce in ne glede na časovno in vzročno-posledično logiko. </a:t>
            </a:r>
          </a:p>
          <a:p>
            <a:r>
              <a:rPr lang="sl-SI" sz="1200" kern="1200" noProof="0" dirty="0">
                <a:solidFill>
                  <a:schemeClr val="tx1"/>
                </a:solidFill>
                <a:effectLst/>
                <a:latin typeface="Arial" pitchFamily="34" charset="0"/>
                <a:ea typeface="Calibri"/>
                <a:cs typeface="Calibri"/>
              </a:rPr>
              <a:t> </a:t>
            </a:r>
          </a:p>
          <a:p>
            <a:r>
              <a:rPr lang="sl-SI" sz="1200" b="1" kern="1200" noProof="0" dirty="0">
                <a:solidFill>
                  <a:schemeClr val="tx1"/>
                </a:solidFill>
                <a:effectLst/>
                <a:latin typeface="Arial" pitchFamily="34" charset="0"/>
                <a:ea typeface="Calibri"/>
                <a:cs typeface="Calibri"/>
              </a:rPr>
              <a:t>Ponavljanje pripovedi o travmi </a:t>
            </a:r>
          </a:p>
          <a:p>
            <a:r>
              <a:rPr lang="sl-SI" sz="1200" kern="1200" noProof="0" dirty="0">
                <a:solidFill>
                  <a:schemeClr val="tx1"/>
                </a:solidFill>
                <a:effectLst/>
                <a:latin typeface="Arial" pitchFamily="34" charset="0"/>
                <a:ea typeface="Calibri"/>
                <a:cs typeface="Calibri"/>
              </a:rPr>
              <a:t>Travmatizirana oseba bo večkrat ponovila dele pripovedi o travmatičnem dogodku, dokler se ji ne bodo v pogovoru vzbudili isti ali podobni občutki, ki jih je doživela med travmatičnim dogodkom. Razlog za takšen odziv je čustveno olajšanje, ki ga človek doživlja v skladu z načelom "Kar se doživi drugič, omili eno od prvih izkušenj.„</a:t>
            </a:r>
            <a:r>
              <a:rPr lang="sl-SI" sz="1200" kern="1200" baseline="0" noProof="0" dirty="0">
                <a:solidFill>
                  <a:schemeClr val="tx1"/>
                </a:solidFill>
                <a:effectLst/>
                <a:latin typeface="Arial" pitchFamily="34" charset="0"/>
                <a:ea typeface="Calibri"/>
                <a:cs typeface="Calibri"/>
              </a:rPr>
              <a:t> </a:t>
            </a:r>
            <a:r>
              <a:rPr lang="sl-SI" sz="1200" kern="1200" noProof="0" dirty="0">
                <a:solidFill>
                  <a:schemeClr val="tx1"/>
                </a:solidFill>
                <a:effectLst/>
                <a:latin typeface="Arial" pitchFamily="34" charset="0"/>
                <a:ea typeface="Calibri"/>
                <a:cs typeface="Calibri"/>
              </a:rPr>
              <a:t>Zdravilna "korektivna izkušnja" takega postopka je, da oseba enaka ali podobna čustvena stanja ponovno doživi</a:t>
            </a:r>
            <a:r>
              <a:rPr lang="sl-SI" sz="1200" kern="1200" baseline="0" noProof="0" dirty="0">
                <a:solidFill>
                  <a:schemeClr val="tx1"/>
                </a:solidFill>
                <a:effectLst/>
                <a:latin typeface="Arial" pitchFamily="34" charset="0"/>
                <a:ea typeface="Calibri"/>
                <a:cs typeface="Calibri"/>
              </a:rPr>
              <a:t> </a:t>
            </a:r>
            <a:r>
              <a:rPr lang="sl-SI" sz="1200" kern="1200" noProof="0" dirty="0">
                <a:solidFill>
                  <a:schemeClr val="tx1"/>
                </a:solidFill>
                <a:effectLst/>
                <a:latin typeface="Arial" pitchFamily="34" charset="0"/>
                <a:ea typeface="Calibri"/>
                <a:cs typeface="Calibri"/>
              </a:rPr>
              <a:t>v varnem in nadzorovanem okolju, kar osebi omogoča, da postopoma okreva po travmatični izkušnji.</a:t>
            </a:r>
          </a:p>
          <a:p>
            <a:r>
              <a:rPr lang="sl-SI" sz="1200" kern="1200" noProof="0" dirty="0">
                <a:solidFill>
                  <a:schemeClr val="tx1"/>
                </a:solidFill>
                <a:effectLst/>
                <a:latin typeface="Arial" pitchFamily="34" charset="0"/>
                <a:ea typeface="Calibri"/>
                <a:cs typeface="Calibri"/>
              </a:rPr>
              <a:t> </a:t>
            </a:r>
          </a:p>
          <a:p>
            <a:r>
              <a:rPr lang="sl-SI" sz="1200" b="1" kern="1200" noProof="0" dirty="0">
                <a:solidFill>
                  <a:schemeClr val="tx1"/>
                </a:solidFill>
                <a:effectLst/>
                <a:latin typeface="Arial" pitchFamily="34" charset="0"/>
                <a:ea typeface="Calibri"/>
                <a:cs typeface="Calibri"/>
              </a:rPr>
              <a:t>Spoštovanje mej </a:t>
            </a:r>
          </a:p>
          <a:p>
            <a:r>
              <a:rPr lang="sl-SI" sz="1000" b="0" i="0" kern="1200" noProof="0" dirty="0">
                <a:solidFill>
                  <a:schemeClr val="tx1"/>
                </a:solidFill>
                <a:effectLst/>
                <a:latin typeface="+mn-lt"/>
                <a:ea typeface="Calibri"/>
                <a:cs typeface="Calibri"/>
              </a:rPr>
              <a:t>Ker je nekaterim žrtvam travma ogrozila telesno integriteto, je potrebna še posebna pazljivost pri vsakem, četudi dobronamernem, dotiku žrtve. Priporočljivo je, da se med razgovorom ne dotikate žrtve, čeprav gre za spontane, prijateljske dotike. Če pa se </a:t>
            </a:r>
            <a:r>
              <a:rPr lang="sl-SI" sz="1000" b="0" i="0" kern="1200" noProof="0" dirty="0" err="1">
                <a:solidFill>
                  <a:schemeClr val="tx1"/>
                </a:solidFill>
                <a:effectLst/>
                <a:latin typeface="+mn-lt"/>
                <a:ea typeface="Calibri"/>
                <a:cs typeface="Calibri"/>
              </a:rPr>
              <a:t>strokovnjak_inja</a:t>
            </a:r>
            <a:r>
              <a:rPr lang="sl-SI" sz="1000" b="0" i="0" kern="1200" noProof="0" dirty="0">
                <a:solidFill>
                  <a:schemeClr val="tx1"/>
                </a:solidFill>
                <a:effectLst/>
                <a:latin typeface="+mn-lt"/>
                <a:ea typeface="Calibri"/>
                <a:cs typeface="Calibri"/>
              </a:rPr>
              <a:t> želi, na primer, dotakniti roke žrtve ali jo objeti, da bi </a:t>
            </a:r>
            <a:r>
              <a:rPr lang="sl-SI" sz="1000" b="0" i="0" kern="1200" noProof="0" dirty="0" err="1">
                <a:solidFill>
                  <a:schemeClr val="tx1"/>
                </a:solidFill>
                <a:effectLst/>
                <a:latin typeface="+mn-lt"/>
                <a:ea typeface="Calibri"/>
                <a:cs typeface="Calibri"/>
              </a:rPr>
              <a:t>ustvaril_a</a:t>
            </a:r>
            <a:r>
              <a:rPr lang="sl-SI" sz="1000" b="0" i="0" kern="1200" noProof="0" dirty="0">
                <a:solidFill>
                  <a:schemeClr val="tx1"/>
                </a:solidFill>
                <a:effectLst/>
                <a:latin typeface="+mn-lt"/>
                <a:ea typeface="Calibri"/>
                <a:cs typeface="Calibri"/>
              </a:rPr>
              <a:t> dodaten občutek varnosti, naj predhodno vpraša žrtev za dovoljenje.</a:t>
            </a:r>
          </a:p>
        </p:txBody>
      </p:sp>
    </p:spTree>
    <p:extLst>
      <p:ext uri="{BB962C8B-B14F-4D97-AF65-F5344CB8AC3E}">
        <p14:creationId xmlns:p14="http://schemas.microsoft.com/office/powerpoint/2010/main" val="3569745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r>
              <a:rPr lang="sl-SI" noProof="0" dirty="0"/>
              <a:t>Posebna občutljivost je potrebna pri delu z žrtvami nasilja, saj so bile njihove meje v preteklosti najverjetneje pogosto kršene. Možno je, da so bile njihove meje kršene tako pogosto, da so obupale nad tem, da bi jih sploh še „branile". Zato je zanje pomembno, da se začnejo ponovno zavedajo zasebnosti, svojih mej in kršitev mej. Poudariti moramo, da so meje lahko tudi simbolične, torej da ne gre le za prostorske meje, temveč se nanašajo tudi na spoštovanje človekove zasebnosti, čustev in mnenj. Ljudi njihove meje določajo, vsaka oseba ima svoje meje, ki se razlikujejo od mej drugih oseb. Obsegajo celoten spekter različnih mej, ki jih določajo vedenje, vrednote, ideje, spomini itd., s katerimi se človek svobodno spoprijema s svetom, ki ga obdaja, kot tudi s svojim notranjim doživljanjem (</a:t>
            </a:r>
            <a:r>
              <a:rPr lang="sl-SI" noProof="0" dirty="0" err="1"/>
              <a:t>Polster</a:t>
            </a:r>
            <a:r>
              <a:rPr lang="sl-SI" noProof="0" dirty="0"/>
              <a:t> ad </a:t>
            </a:r>
            <a:r>
              <a:rPr lang="sl-SI" noProof="0" dirty="0" err="1"/>
              <a:t>Polster</a:t>
            </a:r>
            <a:r>
              <a:rPr lang="sl-SI" noProof="0" dirty="0"/>
              <a:t>, 1973). Prepustnost meja omogoča spremembe (osebnostno rast in razvoj), medtem ko njihova trdnost omogoča osebno avtonomijo.</a:t>
            </a:r>
          </a:p>
          <a:p>
            <a:endParaRPr lang="sl-SI" noProof="0" dirty="0"/>
          </a:p>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5</a:t>
            </a:fld>
            <a:endParaRPr lang="hr-HR" dirty="0"/>
          </a:p>
        </p:txBody>
      </p:sp>
    </p:spTree>
    <p:extLst>
      <p:ext uri="{BB962C8B-B14F-4D97-AF65-F5344CB8AC3E}">
        <p14:creationId xmlns:p14="http://schemas.microsoft.com/office/powerpoint/2010/main" val="3291415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pPr>
              <a:defRPr/>
            </a:pPr>
            <a:fld id="{18BC7AF2-005D-4E0F-9A86-73DAA2CAAA84}" type="slidenum">
              <a:rPr lang="hr-HR" smtClean="0"/>
              <a:pPr>
                <a:defRPr/>
              </a:pPr>
              <a:t>6</a:t>
            </a:fld>
            <a:endParaRPr lang="hr-HR" dirty="0"/>
          </a:p>
        </p:txBody>
      </p:sp>
    </p:spTree>
    <p:extLst>
      <p:ext uri="{BB962C8B-B14F-4D97-AF65-F5344CB8AC3E}">
        <p14:creationId xmlns:p14="http://schemas.microsoft.com/office/powerpoint/2010/main" val="3031361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7</a:t>
            </a:fld>
            <a:endParaRPr lang="hr-HR" dirty="0"/>
          </a:p>
        </p:txBody>
      </p:sp>
    </p:spTree>
    <p:extLst>
      <p:ext uri="{BB962C8B-B14F-4D97-AF65-F5344CB8AC3E}">
        <p14:creationId xmlns:p14="http://schemas.microsoft.com/office/powerpoint/2010/main" val="6021244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947738"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r-Latn-CS" altLang="sr-Latn-RS" dirty="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C7A631B-C09E-4392-ACB0-4C1D8E936FF5}" type="slidenum">
              <a:rPr lang="hr-HR" altLang="sr-Latn-RS">
                <a:solidFill>
                  <a:srgbClr val="7C7F87"/>
                </a:solidFill>
                <a:latin typeface="Arial" panose="020B0604020202020204" pitchFamily="34" charset="0"/>
              </a:rPr>
              <a:pPr>
                <a:spcBef>
                  <a:spcPct val="0"/>
                </a:spcBef>
              </a:pPr>
              <a:t>8</a:t>
            </a:fld>
            <a:endParaRPr lang="hr-HR" altLang="sr-Latn-RS">
              <a:solidFill>
                <a:srgbClr val="7C7F87"/>
              </a:solidFill>
              <a:latin typeface="Arial" panose="020B0604020202020204" pitchFamily="34" charset="0"/>
            </a:endParaRPr>
          </a:p>
        </p:txBody>
      </p:sp>
    </p:spTree>
    <p:extLst>
      <p:ext uri="{BB962C8B-B14F-4D97-AF65-F5344CB8AC3E}">
        <p14:creationId xmlns:p14="http://schemas.microsoft.com/office/powerpoint/2010/main" val="537505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9</a:t>
            </a:fld>
            <a:endParaRPr lang="hr-HR" dirty="0"/>
          </a:p>
        </p:txBody>
      </p:sp>
    </p:spTree>
    <p:extLst>
      <p:ext uri="{BB962C8B-B14F-4D97-AF65-F5344CB8AC3E}">
        <p14:creationId xmlns:p14="http://schemas.microsoft.com/office/powerpoint/2010/main" val="1007102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6"/>
            <a:ext cx="7772400" cy="1470025"/>
          </a:xfrm>
        </p:spPr>
        <p:txBody>
          <a:bodyPr/>
          <a:lstStyle/>
          <a:p>
            <a:r>
              <a:rPr lang="hr-HR"/>
              <a:t>Uredite stil naslova matrice</a:t>
            </a:r>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a:t>Uredite stil podnaslova matrice</a:t>
            </a:r>
          </a:p>
        </p:txBody>
      </p:sp>
      <p:sp>
        <p:nvSpPr>
          <p:cNvPr id="4" name="Rezervirano mjesto datuma 3"/>
          <p:cNvSpPr>
            <a:spLocks noGrp="1"/>
          </p:cNvSpPr>
          <p:nvPr>
            <p:ph type="dt" sz="half" idx="10"/>
          </p:nvPr>
        </p:nvSpPr>
        <p:spPr/>
        <p:txBody>
          <a:bodyPr/>
          <a:lstStyle/>
          <a:p>
            <a:pPr>
              <a:defRPr/>
            </a:pPr>
            <a:r>
              <a:rPr lang="ta-IN"/>
              <a:t>13.03.2012.</a:t>
            </a:r>
            <a:endParaRPr lang="hr-HR" dirty="0"/>
          </a:p>
        </p:txBody>
      </p:sp>
      <p:sp>
        <p:nvSpPr>
          <p:cNvPr id="5" name="Rezervirano mjesto podnožja 4"/>
          <p:cNvSpPr>
            <a:spLocks noGrp="1"/>
          </p:cNvSpPr>
          <p:nvPr>
            <p:ph type="ftr" sz="quarter" idx="11"/>
          </p:nvPr>
        </p:nvSpPr>
        <p:spPr/>
        <p:txBody>
          <a:bodyPr/>
          <a:lstStyle/>
          <a:p>
            <a:pPr>
              <a:defRPr/>
            </a:pPr>
            <a:endParaRPr lang="hr-HR" dirty="0"/>
          </a:p>
        </p:txBody>
      </p:sp>
      <p:sp>
        <p:nvSpPr>
          <p:cNvPr id="6" name="Rezervirano mjesto broja slajda 5"/>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28883281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okomitog teksta 2"/>
          <p:cNvSpPr>
            <a:spLocks noGrp="1"/>
          </p:cNvSpPr>
          <p:nvPr>
            <p:ph type="body" orient="vert" idx="1"/>
          </p:nvPr>
        </p:nvSpPr>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pPr>
              <a:defRPr/>
            </a:pPr>
            <a:r>
              <a:rPr lang="ta-IN"/>
              <a:t>13.03.2012.</a:t>
            </a:r>
            <a:endParaRPr lang="hr-HR" dirty="0"/>
          </a:p>
        </p:txBody>
      </p:sp>
      <p:sp>
        <p:nvSpPr>
          <p:cNvPr id="5" name="Rezervirano mjesto podnožja 4"/>
          <p:cNvSpPr>
            <a:spLocks noGrp="1"/>
          </p:cNvSpPr>
          <p:nvPr>
            <p:ph type="ftr" sz="quarter" idx="11"/>
          </p:nvPr>
        </p:nvSpPr>
        <p:spPr/>
        <p:txBody>
          <a:bodyPr/>
          <a:lstStyle/>
          <a:p>
            <a:pPr>
              <a:defRPr/>
            </a:pPr>
            <a:endParaRPr lang="hr-HR" dirty="0"/>
          </a:p>
        </p:txBody>
      </p:sp>
      <p:sp>
        <p:nvSpPr>
          <p:cNvPr id="6" name="Rezervirano mjesto broja slajda 5"/>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424373285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9"/>
            <a:ext cx="2057400" cy="5851525"/>
          </a:xfrm>
        </p:spPr>
        <p:txBody>
          <a:bodyPr vert="eaVert"/>
          <a:lstStyle/>
          <a:p>
            <a:r>
              <a:rPr lang="hr-HR"/>
              <a:t>Uredite stil naslova matrice</a:t>
            </a:r>
          </a:p>
        </p:txBody>
      </p:sp>
      <p:sp>
        <p:nvSpPr>
          <p:cNvPr id="3" name="Rezervirano mjesto okomitog teksta 2"/>
          <p:cNvSpPr>
            <a:spLocks noGrp="1"/>
          </p:cNvSpPr>
          <p:nvPr>
            <p:ph type="body" orient="vert" idx="1"/>
          </p:nvPr>
        </p:nvSpPr>
        <p:spPr>
          <a:xfrm>
            <a:off x="457200" y="274639"/>
            <a:ext cx="6019800" cy="5851525"/>
          </a:xfrm>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pPr>
              <a:defRPr/>
            </a:pPr>
            <a:r>
              <a:rPr lang="ta-IN"/>
              <a:t>13.03.2012.</a:t>
            </a:r>
            <a:endParaRPr lang="hr-HR" dirty="0"/>
          </a:p>
        </p:txBody>
      </p:sp>
      <p:sp>
        <p:nvSpPr>
          <p:cNvPr id="5" name="Rezervirano mjesto podnožja 4"/>
          <p:cNvSpPr>
            <a:spLocks noGrp="1"/>
          </p:cNvSpPr>
          <p:nvPr>
            <p:ph type="ftr" sz="quarter" idx="11"/>
          </p:nvPr>
        </p:nvSpPr>
        <p:spPr/>
        <p:txBody>
          <a:bodyPr/>
          <a:lstStyle/>
          <a:p>
            <a:pPr>
              <a:defRPr/>
            </a:pPr>
            <a:endParaRPr lang="hr-HR" dirty="0"/>
          </a:p>
        </p:txBody>
      </p:sp>
      <p:sp>
        <p:nvSpPr>
          <p:cNvPr id="6" name="Rezervirano mjesto broja slajda 5"/>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111887090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51A99-653B-4722-B5D3-B404A86992D4}"/>
              </a:ext>
            </a:extLst>
          </p:cNvPr>
          <p:cNvSpPr>
            <a:spLocks noGrp="1"/>
          </p:cNvSpPr>
          <p:nvPr>
            <p:ph type="ctrTitle"/>
          </p:nvPr>
        </p:nvSpPr>
        <p:spPr>
          <a:xfrm>
            <a:off x="1143000" y="1688901"/>
            <a:ext cx="6858000" cy="2015352"/>
          </a:xfrm>
        </p:spPr>
        <p:txBody>
          <a:bodyPr anchor="b"/>
          <a:lstStyle>
            <a:lvl1pPr algn="ctr">
              <a:defRPr sz="6000"/>
            </a:lvl1pPr>
          </a:lstStyle>
          <a:p>
            <a:r>
              <a:rPr lang="en-US" dirty="0"/>
              <a:t>Click to edit Master title style</a:t>
            </a:r>
            <a:endParaRPr lang="hr-HR" dirty="0"/>
          </a:p>
        </p:txBody>
      </p:sp>
      <p:sp>
        <p:nvSpPr>
          <p:cNvPr id="3" name="Subtitle 2">
            <a:extLst>
              <a:ext uri="{FF2B5EF4-FFF2-40B4-BE49-F238E27FC236}">
                <a16:creationId xmlns:a16="http://schemas.microsoft.com/office/drawing/2014/main" id="{F1C66E31-35D4-42FB-9FA9-0F96E893CE03}"/>
              </a:ext>
            </a:extLst>
          </p:cNvPr>
          <p:cNvSpPr>
            <a:spLocks noGrp="1"/>
          </p:cNvSpPr>
          <p:nvPr>
            <p:ph type="subTitle" idx="1"/>
          </p:nvPr>
        </p:nvSpPr>
        <p:spPr>
          <a:xfrm>
            <a:off x="1143000" y="3855450"/>
            <a:ext cx="6858000" cy="153879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hr-HR" dirty="0"/>
          </a:p>
        </p:txBody>
      </p:sp>
      <p:sp>
        <p:nvSpPr>
          <p:cNvPr id="16" name="Rectangle 9">
            <a:extLst>
              <a:ext uri="{FF2B5EF4-FFF2-40B4-BE49-F238E27FC236}">
                <a16:creationId xmlns:a16="http://schemas.microsoft.com/office/drawing/2014/main" id="{602DFA63-6BA1-45F2-A8BE-651424C12458}"/>
              </a:ext>
            </a:extLst>
          </p:cNvPr>
          <p:cNvSpPr>
            <a:spLocks noChangeArrowheads="1"/>
          </p:cNvSpPr>
          <p:nvPr userDrawn="1"/>
        </p:nvSpPr>
        <p:spPr bwMode="auto">
          <a:xfrm>
            <a:off x="-686992" y="1128549"/>
            <a:ext cx="1069555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eaLnBrk="0" hangingPunct="0"/>
            <a:r>
              <a:rPr lang="hr-HR" altLang="sr-Latn-RS" sz="900" b="1" dirty="0">
                <a:solidFill>
                  <a:prstClr val="black"/>
                </a:solidFill>
                <a:latin typeface="Calibri" panose="020F0502020204030204" pitchFamily="34" charset="0"/>
                <a:ea typeface="Calibri" panose="020F0502020204030204" pitchFamily="34" charset="0"/>
                <a:cs typeface="Calibri" panose="020F0502020204030204" pitchFamily="34" charset="0"/>
              </a:rPr>
              <a:t>Coordinator: Croatian Law Centre (HR). Other beneficiaries: Association for Nonviolent Communication (SI), Centre for Legal Resources (RO), Government Office For Human Rights And Rights Of National Minorities (HR), </a:t>
            </a:r>
          </a:p>
          <a:p>
            <a:pPr algn="ctr" eaLnBrk="0" hangingPunct="0"/>
            <a:r>
              <a:rPr lang="hr-HR" altLang="sr-Latn-RS" sz="900" b="1" dirty="0">
                <a:solidFill>
                  <a:prstClr val="black"/>
                </a:solidFill>
                <a:latin typeface="Calibri" panose="020F0502020204030204" pitchFamily="34" charset="0"/>
                <a:ea typeface="Calibri" panose="020F0502020204030204" pitchFamily="34" charset="0"/>
                <a:cs typeface="Calibri" panose="020F0502020204030204" pitchFamily="34" charset="0"/>
              </a:rPr>
              <a:t>Ministry of Justice of the Republic of Croatia (HR), Patent Association (HU), and Peace Institute (SI).</a:t>
            </a:r>
            <a:endParaRPr lang="hr-HR" altLang="sr-Latn-RS" dirty="0">
              <a:solidFill>
                <a:prstClr val="black"/>
              </a:solidFill>
              <a:latin typeface="Arial" panose="020B0604020202020204" pitchFamily="34" charset="0"/>
              <a:ea typeface="+mn-ea"/>
            </a:endParaRPr>
          </a:p>
        </p:txBody>
      </p:sp>
      <p:graphicFrame>
        <p:nvGraphicFramePr>
          <p:cNvPr id="17" name="Table 16">
            <a:extLst>
              <a:ext uri="{FF2B5EF4-FFF2-40B4-BE49-F238E27FC236}">
                <a16:creationId xmlns:a16="http://schemas.microsoft.com/office/drawing/2014/main" id="{4057D223-0091-438D-88BD-50561C4291FA}"/>
              </a:ext>
            </a:extLst>
          </p:cNvPr>
          <p:cNvGraphicFramePr>
            <a:graphicFrameLocks noGrp="1"/>
          </p:cNvGraphicFramePr>
          <p:nvPr userDrawn="1">
            <p:extLst>
              <p:ext uri="{D42A27DB-BD31-4B8C-83A1-F6EECF244321}">
                <p14:modId xmlns:p14="http://schemas.microsoft.com/office/powerpoint/2010/main" val="4142062475"/>
              </p:ext>
            </p:extLst>
          </p:nvPr>
        </p:nvGraphicFramePr>
        <p:xfrm>
          <a:off x="2213237" y="96865"/>
          <a:ext cx="4315777" cy="2129409"/>
        </p:xfrm>
        <a:graphic>
          <a:graphicData uri="http://schemas.openxmlformats.org/drawingml/2006/table">
            <a:tbl>
              <a:tblPr firstRow="1" firstCol="1" bandRow="1">
                <a:tableStyleId>{5C22544A-7EE6-4342-B048-85BDC9FD1C3A}</a:tableStyleId>
              </a:tblPr>
              <a:tblGrid>
                <a:gridCol w="1145381">
                  <a:extLst>
                    <a:ext uri="{9D8B030D-6E8A-4147-A177-3AD203B41FA5}">
                      <a16:colId xmlns:a16="http://schemas.microsoft.com/office/drawing/2014/main" val="1901555181"/>
                    </a:ext>
                  </a:extLst>
                </a:gridCol>
                <a:gridCol w="3170396">
                  <a:extLst>
                    <a:ext uri="{9D8B030D-6E8A-4147-A177-3AD203B41FA5}">
                      <a16:colId xmlns:a16="http://schemas.microsoft.com/office/drawing/2014/main" val="3890164870"/>
                    </a:ext>
                  </a:extLst>
                </a:gridCol>
              </a:tblGrid>
              <a:tr h="2129409">
                <a:tc>
                  <a:txBody>
                    <a:bodyPr/>
                    <a:lstStyle/>
                    <a:p>
                      <a:pPr algn="l">
                        <a:lnSpc>
                          <a:spcPct val="115000"/>
                        </a:lnSpc>
                        <a:spcAft>
                          <a:spcPts val="0"/>
                        </a:spcAft>
                      </a:pPr>
                      <a:r>
                        <a:rPr lang="hr-HR" sz="2400" baseline="0" dirty="0">
                          <a:solidFill>
                            <a:schemeClr val="tx1"/>
                          </a:solidFill>
                          <a:effectLst/>
                        </a:rPr>
                        <a:t>VICATIS</a:t>
                      </a:r>
                      <a:endParaRPr lang="hr-HR" sz="1100" baseline="0" dirty="0">
                        <a:solidFill>
                          <a:schemeClr val="tx1"/>
                        </a:solidFill>
                        <a:effectLst/>
                      </a:endParaRPr>
                    </a:p>
                    <a:p>
                      <a:pPr algn="l">
                        <a:lnSpc>
                          <a:spcPct val="115000"/>
                        </a:lnSpc>
                        <a:spcAft>
                          <a:spcPts val="0"/>
                        </a:spcAft>
                      </a:pPr>
                      <a:r>
                        <a:rPr lang="hr-HR" sz="1000" baseline="0" dirty="0">
                          <a:solidFill>
                            <a:schemeClr val="tx1"/>
                          </a:solidFill>
                          <a:effectLst/>
                        </a:rPr>
                        <a:t>Victim-centered approach to improving support services</a:t>
                      </a:r>
                      <a:endParaRPr lang="hr-HR" sz="1100" baseline="0" dirty="0">
                        <a:solidFill>
                          <a:schemeClr val="tx1"/>
                        </a:solidFill>
                        <a:effectLst/>
                      </a:endParaRPr>
                    </a:p>
                    <a:p>
                      <a:pPr algn="l">
                        <a:lnSpc>
                          <a:spcPct val="115000"/>
                        </a:lnSpc>
                        <a:spcAft>
                          <a:spcPts val="0"/>
                        </a:spcAft>
                      </a:pPr>
                      <a:r>
                        <a:rPr lang="hr-HR" sz="500" dirty="0">
                          <a:effectLst/>
                        </a:rPr>
                        <a:t> </a:t>
                      </a:r>
                      <a:endParaRPr lang="hr-HR" sz="1100" dirty="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noFill/>
                  </a:tcPr>
                </a:tc>
                <a:tc>
                  <a:txBody>
                    <a:bodyPr/>
                    <a:lstStyle/>
                    <a:p>
                      <a:pPr algn="ctr">
                        <a:lnSpc>
                          <a:spcPct val="115000"/>
                        </a:lnSpc>
                        <a:spcAft>
                          <a:spcPts val="0"/>
                        </a:spcAft>
                      </a:pPr>
                      <a:endParaRPr lang="hr-HR" sz="1100" dirty="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noFill/>
                  </a:tcPr>
                </a:tc>
                <a:extLst>
                  <a:ext uri="{0D108BD9-81ED-4DB2-BD59-A6C34878D82A}">
                    <a16:rowId xmlns:a16="http://schemas.microsoft.com/office/drawing/2014/main" val="3726682855"/>
                  </a:ext>
                </a:extLst>
              </a:tr>
            </a:tbl>
          </a:graphicData>
        </a:graphic>
      </p:graphicFrame>
      <p:grpSp>
        <p:nvGrpSpPr>
          <p:cNvPr id="8" name="Group 7">
            <a:extLst>
              <a:ext uri="{FF2B5EF4-FFF2-40B4-BE49-F238E27FC236}">
                <a16:creationId xmlns:a16="http://schemas.microsoft.com/office/drawing/2014/main" id="{A79E5D45-E7FA-4E0D-BBCA-6DD7989CE262}"/>
              </a:ext>
            </a:extLst>
          </p:cNvPr>
          <p:cNvGrpSpPr/>
          <p:nvPr userDrawn="1"/>
        </p:nvGrpSpPr>
        <p:grpSpPr>
          <a:xfrm>
            <a:off x="3456693" y="96866"/>
            <a:ext cx="2977753" cy="1106487"/>
            <a:chOff x="0" y="0"/>
            <a:chExt cx="3970020" cy="1106170"/>
          </a:xfrm>
        </p:grpSpPr>
        <p:pic>
          <p:nvPicPr>
            <p:cNvPr id="9" name="Picture 8" descr="C:\Users\User\AppData\Local\Microsoft\Windows\Temporary Internet Files\Content.Word\LOGO.BMP">
              <a:extLst>
                <a:ext uri="{FF2B5EF4-FFF2-40B4-BE49-F238E27FC236}">
                  <a16:creationId xmlns:a16="http://schemas.microsoft.com/office/drawing/2014/main" id="{62EA5F23-55A2-4059-9E06-A5AFAE5EF50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87880" y="617220"/>
              <a:ext cx="1504315" cy="323850"/>
            </a:xfrm>
            <a:prstGeom prst="rect">
              <a:avLst/>
            </a:prstGeom>
            <a:noFill/>
            <a:ln>
              <a:noFill/>
            </a:ln>
          </p:spPr>
        </p:pic>
        <p:pic>
          <p:nvPicPr>
            <p:cNvPr id="10" name="Picture 9" descr="C:\Users\User\AppData\Local\Microsoft\Windows\Temporary Internet Files\Content.Word\crj-en-lq2.jpg">
              <a:extLst>
                <a:ext uri="{FF2B5EF4-FFF2-40B4-BE49-F238E27FC236}">
                  <a16:creationId xmlns:a16="http://schemas.microsoft.com/office/drawing/2014/main" id="{CEE7B383-6211-4741-857D-8D7D2B5C5FE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44880" y="0"/>
              <a:ext cx="755650" cy="582930"/>
            </a:xfrm>
            <a:prstGeom prst="rect">
              <a:avLst/>
            </a:prstGeom>
            <a:noFill/>
            <a:ln>
              <a:noFill/>
            </a:ln>
          </p:spPr>
        </p:pic>
        <p:pic>
          <p:nvPicPr>
            <p:cNvPr id="11" name="Picture 10" descr="C:\Users\User\AppData\Local\Microsoft\Windows\Temporary Internet Files\Content.Word\patent_logo_1-01.png">
              <a:extLst>
                <a:ext uri="{FF2B5EF4-FFF2-40B4-BE49-F238E27FC236}">
                  <a16:creationId xmlns:a16="http://schemas.microsoft.com/office/drawing/2014/main" id="{8FB559C6-3352-4CE5-B2EE-7AEC12DFD8A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287780" y="541020"/>
              <a:ext cx="798830" cy="565150"/>
            </a:xfrm>
            <a:prstGeom prst="rect">
              <a:avLst/>
            </a:prstGeom>
            <a:noFill/>
            <a:ln>
              <a:noFill/>
            </a:ln>
          </p:spPr>
        </p:pic>
        <p:pic>
          <p:nvPicPr>
            <p:cNvPr id="12" name="Picture 11" descr="C:\Users\User\AppData\Local\Microsoft\Windows\Temporary Internet Files\Content.Word\DNK_blok.jpg">
              <a:extLst>
                <a:ext uri="{FF2B5EF4-FFF2-40B4-BE49-F238E27FC236}">
                  <a16:creationId xmlns:a16="http://schemas.microsoft.com/office/drawing/2014/main" id="{49CF09B1-C91C-4D3B-B075-5CC16A8C842A}"/>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0" y="99060"/>
              <a:ext cx="852805" cy="345440"/>
            </a:xfrm>
            <a:prstGeom prst="rect">
              <a:avLst/>
            </a:prstGeom>
            <a:noFill/>
            <a:ln>
              <a:noFill/>
            </a:ln>
          </p:spPr>
        </p:pic>
        <p:pic>
          <p:nvPicPr>
            <p:cNvPr id="13" name="Picture 12">
              <a:extLst>
                <a:ext uri="{FF2B5EF4-FFF2-40B4-BE49-F238E27FC236}">
                  <a16:creationId xmlns:a16="http://schemas.microsoft.com/office/drawing/2014/main" id="{1DB05585-B95C-4AD5-86DF-4F9D67F0FDE0}"/>
                </a:ext>
              </a:extLst>
            </p:cNvPr>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744980" y="30480"/>
              <a:ext cx="791845" cy="481965"/>
            </a:xfrm>
            <a:prstGeom prst="rect">
              <a:avLst/>
            </a:prstGeom>
            <a:noFill/>
            <a:ln>
              <a:noFill/>
            </a:ln>
          </p:spPr>
        </p:pic>
        <p:pic>
          <p:nvPicPr>
            <p:cNvPr id="14" name="Picture 13" descr="C:\Users\User\AppData\Local\Microsoft\Windows\Temporary Internet Files\Content.Word\Min pravos RH eng final.jpg">
              <a:extLst>
                <a:ext uri="{FF2B5EF4-FFF2-40B4-BE49-F238E27FC236}">
                  <a16:creationId xmlns:a16="http://schemas.microsoft.com/office/drawing/2014/main" id="{78641385-5F30-4751-9A8F-668D0A967F2F}"/>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2667000" y="129540"/>
              <a:ext cx="1303020" cy="309245"/>
            </a:xfrm>
            <a:prstGeom prst="rect">
              <a:avLst/>
            </a:prstGeom>
            <a:noFill/>
            <a:ln>
              <a:noFill/>
            </a:ln>
          </p:spPr>
        </p:pic>
        <p:pic>
          <p:nvPicPr>
            <p:cNvPr id="15" name="Picture 14" descr="C:\Users\User\AppData\Local\Microsoft\Windows\Temporary Internet Files\Content.Word\PNG-logo-ULJPPNM-eng.png">
              <a:extLst>
                <a:ext uri="{FF2B5EF4-FFF2-40B4-BE49-F238E27FC236}">
                  <a16:creationId xmlns:a16="http://schemas.microsoft.com/office/drawing/2014/main" id="{B891A21B-E746-4BCF-9310-27E97EF791F9}"/>
                </a:ext>
              </a:extLst>
            </p:cNvPr>
            <p:cNvPicPr>
              <a:picLocks noChangeAspect="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60960" y="609600"/>
              <a:ext cx="1288415" cy="427990"/>
            </a:xfrm>
            <a:prstGeom prst="rect">
              <a:avLst/>
            </a:prstGeom>
            <a:noFill/>
            <a:ln>
              <a:noFill/>
            </a:ln>
          </p:spPr>
        </p:pic>
      </p:grpSp>
      <p:sp>
        <p:nvSpPr>
          <p:cNvPr id="26" name="Rectangle 19">
            <a:extLst>
              <a:ext uri="{FF2B5EF4-FFF2-40B4-BE49-F238E27FC236}">
                <a16:creationId xmlns:a16="http://schemas.microsoft.com/office/drawing/2014/main" id="{8B250F15-67E3-4939-9A0D-B3ABF096C12B}"/>
              </a:ext>
            </a:extLst>
          </p:cNvPr>
          <p:cNvSpPr>
            <a:spLocks noChangeArrowheads="1"/>
          </p:cNvSpPr>
          <p:nvPr userDrawn="1"/>
        </p:nvSpPr>
        <p:spPr bwMode="auto">
          <a:xfrm>
            <a:off x="2"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auto">
              <a:spcBef>
                <a:spcPts val="0"/>
              </a:spcBef>
              <a:spcAft>
                <a:spcPts val="0"/>
              </a:spcAft>
            </a:pPr>
            <a:endParaRPr lang="hr-HR">
              <a:solidFill>
                <a:prstClr val="black"/>
              </a:solidFill>
              <a:latin typeface="Calibri" panose="020F0502020204030204"/>
              <a:ea typeface="+mn-ea"/>
            </a:endParaRPr>
          </a:p>
        </p:txBody>
      </p:sp>
      <p:sp>
        <p:nvSpPr>
          <p:cNvPr id="7" name="Date Placeholder 6"/>
          <p:cNvSpPr>
            <a:spLocks noGrp="1"/>
          </p:cNvSpPr>
          <p:nvPr>
            <p:ph type="dt" sz="half" idx="10"/>
          </p:nvPr>
        </p:nvSpPr>
        <p:spPr/>
        <p:txBody>
          <a:bodyPr/>
          <a:lstStyle/>
          <a:p>
            <a:fld id="{AE9DC33C-4DAA-4123-84EA-44C086CFE537}" type="datetimeFigureOut">
              <a:rPr lang="hr-HR" smtClean="0">
                <a:solidFill>
                  <a:prstClr val="black">
                    <a:tint val="75000"/>
                  </a:prstClr>
                </a:solidFill>
              </a:rPr>
              <a:pPr/>
              <a:t>31.8.2021.</a:t>
            </a:fld>
            <a:endParaRPr lang="hr-HR">
              <a:solidFill>
                <a:prstClr val="black">
                  <a:tint val="75000"/>
                </a:prstClr>
              </a:solidFill>
            </a:endParaRPr>
          </a:p>
        </p:txBody>
      </p:sp>
      <p:sp>
        <p:nvSpPr>
          <p:cNvPr id="18" name="Footer Placeholder 17"/>
          <p:cNvSpPr>
            <a:spLocks noGrp="1"/>
          </p:cNvSpPr>
          <p:nvPr>
            <p:ph type="ftr" sz="quarter" idx="11"/>
          </p:nvPr>
        </p:nvSpPr>
        <p:spPr/>
        <p:txBody>
          <a:bodyPr/>
          <a:lstStyle/>
          <a:p>
            <a:endParaRPr lang="hr-HR" dirty="0">
              <a:solidFill>
                <a:prstClr val="black">
                  <a:tint val="75000"/>
                </a:prstClr>
              </a:solidFill>
            </a:endParaRPr>
          </a:p>
        </p:txBody>
      </p:sp>
      <p:sp>
        <p:nvSpPr>
          <p:cNvPr id="19" name="Slide Number Placeholder 18"/>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pic>
        <p:nvPicPr>
          <p:cNvPr id="30" name="Picture 33">
            <a:extLst>
              <a:ext uri="{FF2B5EF4-FFF2-40B4-BE49-F238E27FC236}">
                <a16:creationId xmlns:a16="http://schemas.microsoft.com/office/drawing/2014/main" id="{CDC64682-9546-4A95-866F-A5182FC3C7E0}"/>
              </a:ext>
            </a:extLst>
          </p:cNvPr>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flipV="1">
            <a:off x="4263791" y="5649834"/>
            <a:ext cx="624320" cy="504785"/>
          </a:xfrm>
          <a:prstGeom prst="rect">
            <a:avLst/>
          </a:prstGeom>
          <a:noFill/>
          <a:extLst>
            <a:ext uri="{909E8E84-426E-40DD-AFC4-6F175D3DCCD1}">
              <a14:hiddenFill xmlns:a14="http://schemas.microsoft.com/office/drawing/2010/main">
                <a:solidFill>
                  <a:srgbClr val="FFFFFF"/>
                </a:solidFill>
              </a14:hiddenFill>
            </a:ext>
          </a:extLst>
        </p:spPr>
      </p:pic>
      <p:sp>
        <p:nvSpPr>
          <p:cNvPr id="31" name="Rectangle 30">
            <a:extLst>
              <a:ext uri="{FF2B5EF4-FFF2-40B4-BE49-F238E27FC236}">
                <a16:creationId xmlns:a16="http://schemas.microsoft.com/office/drawing/2014/main" id="{E1529CDD-AE69-4913-939E-B0B308BD3C09}"/>
              </a:ext>
            </a:extLst>
          </p:cNvPr>
          <p:cNvSpPr/>
          <p:nvPr userDrawn="1"/>
        </p:nvSpPr>
        <p:spPr>
          <a:xfrm>
            <a:off x="1228725" y="6210300"/>
            <a:ext cx="6772275" cy="553998"/>
          </a:xfrm>
          <a:prstGeom prst="rect">
            <a:avLst/>
          </a:prstGeom>
        </p:spPr>
        <p:txBody>
          <a:bodyPr wrap="square">
            <a:spAutoFit/>
          </a:bodyPr>
          <a:lstStyle/>
          <a:p>
            <a:pPr algn="ctr" eaLnBrk="0" hangingPunct="0"/>
            <a:r>
              <a:rPr lang="hr-HR" altLang="sr-Latn-RS" sz="1000" b="1" dirty="0">
                <a:solidFill>
                  <a:prstClr val="black"/>
                </a:solidFill>
                <a:latin typeface="Calibri" panose="020F0502020204030204"/>
                <a:ea typeface="Calibri" panose="020F0502020204030204" pitchFamily="34" charset="0"/>
                <a:cs typeface="Calibri" panose="020F0502020204030204" pitchFamily="34" charset="0"/>
              </a:rPr>
              <a:t>This project is funded by the European Union’s Justice Programme (2014-2020). </a:t>
            </a:r>
            <a:endParaRPr lang="hr-HR" altLang="sr-Latn-RS" sz="1000" dirty="0">
              <a:solidFill>
                <a:prstClr val="black"/>
              </a:solidFill>
              <a:latin typeface="Calibri" panose="020F0502020204030204"/>
              <a:ea typeface="+mn-ea"/>
            </a:endParaRPr>
          </a:p>
          <a:p>
            <a:pPr algn="ctr" eaLnBrk="0" hangingPunct="0"/>
            <a:r>
              <a:rPr lang="hr-HR" altLang="sr-Latn-RS" sz="1000" b="1" dirty="0">
                <a:solidFill>
                  <a:prstClr val="black"/>
                </a:solidFill>
                <a:latin typeface="Calibri" panose="020F0502020204030204"/>
                <a:ea typeface="Calibri" panose="020F0502020204030204" pitchFamily="34" charset="0"/>
                <a:cs typeface="Calibri" panose="020F0502020204030204" pitchFamily="34" charset="0"/>
              </a:rPr>
              <a:t>The content of this document represents the views of the authors only and is their sole responsibility. The European Commission does not accept any responsibility for use that may be made of the information it contains.</a:t>
            </a:r>
            <a:endParaRPr lang="hr-HR" altLang="sr-Latn-RS" sz="1000" dirty="0">
              <a:solidFill>
                <a:prstClr val="black"/>
              </a:solidFill>
              <a:latin typeface="Arial" panose="020B0604020202020204" pitchFamily="34" charset="0"/>
              <a:ea typeface="+mn-ea"/>
            </a:endParaRPr>
          </a:p>
        </p:txBody>
      </p:sp>
    </p:spTree>
    <p:extLst>
      <p:ext uri="{BB962C8B-B14F-4D97-AF65-F5344CB8AC3E}">
        <p14:creationId xmlns:p14="http://schemas.microsoft.com/office/powerpoint/2010/main" val="24729113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C89AC-E298-4D4E-92DE-85192B2C3F4D}"/>
              </a:ext>
            </a:extLst>
          </p:cNvPr>
          <p:cNvSpPr>
            <a:spLocks noGrp="1"/>
          </p:cNvSpPr>
          <p:nvPr>
            <p:ph type="title"/>
          </p:nvPr>
        </p:nvSpPr>
        <p:spPr/>
        <p:txBody>
          <a:bodyPr/>
          <a:lstStyle/>
          <a:p>
            <a:r>
              <a:rPr lang="en-US"/>
              <a:t>Click to edit Master title style</a:t>
            </a:r>
            <a:endParaRPr lang="hr-HR"/>
          </a:p>
        </p:txBody>
      </p:sp>
      <p:sp>
        <p:nvSpPr>
          <p:cNvPr id="3" name="Content Placeholder 2">
            <a:extLst>
              <a:ext uri="{FF2B5EF4-FFF2-40B4-BE49-F238E27FC236}">
                <a16:creationId xmlns:a16="http://schemas.microsoft.com/office/drawing/2014/main" id="{C37C88F4-4803-4902-87EC-97D745F2195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a:extLst>
              <a:ext uri="{FF2B5EF4-FFF2-40B4-BE49-F238E27FC236}">
                <a16:creationId xmlns:a16="http://schemas.microsoft.com/office/drawing/2014/main" id="{3498BA45-C93F-422B-865F-3642D173BF61}"/>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31.8.2021.</a:t>
            </a:fld>
            <a:endParaRPr lang="hr-HR">
              <a:solidFill>
                <a:prstClr val="black">
                  <a:tint val="75000"/>
                </a:prstClr>
              </a:solidFill>
            </a:endParaRPr>
          </a:p>
        </p:txBody>
      </p:sp>
      <p:sp>
        <p:nvSpPr>
          <p:cNvPr id="5" name="Footer Placeholder 4">
            <a:extLst>
              <a:ext uri="{FF2B5EF4-FFF2-40B4-BE49-F238E27FC236}">
                <a16:creationId xmlns:a16="http://schemas.microsoft.com/office/drawing/2014/main" id="{6E63B535-9B5E-4AD4-8448-41360F2411BC}"/>
              </a:ext>
            </a:extLst>
          </p:cNvPr>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a:extLst>
              <a:ext uri="{FF2B5EF4-FFF2-40B4-BE49-F238E27FC236}">
                <a16:creationId xmlns:a16="http://schemas.microsoft.com/office/drawing/2014/main" id="{1EED33AD-523C-4B00-89F7-8ADD1C118520}"/>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7995132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10C60-3CDA-40C1-AB8F-A53C8EE8CEF5}"/>
              </a:ext>
            </a:extLst>
          </p:cNvPr>
          <p:cNvSpPr>
            <a:spLocks noGrp="1"/>
          </p:cNvSpPr>
          <p:nvPr>
            <p:ph type="title"/>
          </p:nvPr>
        </p:nvSpPr>
        <p:spPr>
          <a:xfrm>
            <a:off x="623889" y="1709740"/>
            <a:ext cx="7886700" cy="2852737"/>
          </a:xfrm>
        </p:spPr>
        <p:txBody>
          <a:bodyPr anchor="b"/>
          <a:lstStyle>
            <a:lvl1pPr>
              <a:defRPr sz="6000"/>
            </a:lvl1pPr>
          </a:lstStyle>
          <a:p>
            <a:r>
              <a:rPr lang="en-US"/>
              <a:t>Click to edit Master title style</a:t>
            </a:r>
            <a:endParaRPr lang="hr-HR"/>
          </a:p>
        </p:txBody>
      </p:sp>
      <p:sp>
        <p:nvSpPr>
          <p:cNvPr id="3" name="Text Placeholder 2">
            <a:extLst>
              <a:ext uri="{FF2B5EF4-FFF2-40B4-BE49-F238E27FC236}">
                <a16:creationId xmlns:a16="http://schemas.microsoft.com/office/drawing/2014/main" id="{5413760D-7F4D-4D7A-AC3E-B8AD58DF517B}"/>
              </a:ext>
            </a:extLst>
          </p:cNvPr>
          <p:cNvSpPr>
            <a:spLocks noGrp="1"/>
          </p:cNvSpPr>
          <p:nvPr>
            <p:ph type="body" idx="1"/>
          </p:nvPr>
        </p:nvSpPr>
        <p:spPr>
          <a:xfrm>
            <a:off x="623889" y="4589465"/>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9382D9B-DC39-4185-A39B-7FD33EF76666}"/>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31.8.2021.</a:t>
            </a:fld>
            <a:endParaRPr lang="hr-HR">
              <a:solidFill>
                <a:prstClr val="black">
                  <a:tint val="75000"/>
                </a:prstClr>
              </a:solidFill>
            </a:endParaRPr>
          </a:p>
        </p:txBody>
      </p:sp>
      <p:sp>
        <p:nvSpPr>
          <p:cNvPr id="5" name="Footer Placeholder 4">
            <a:extLst>
              <a:ext uri="{FF2B5EF4-FFF2-40B4-BE49-F238E27FC236}">
                <a16:creationId xmlns:a16="http://schemas.microsoft.com/office/drawing/2014/main" id="{D3D68632-51CB-4568-9DA8-53BC2E604D6D}"/>
              </a:ext>
            </a:extLst>
          </p:cNvPr>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a:extLst>
              <a:ext uri="{FF2B5EF4-FFF2-40B4-BE49-F238E27FC236}">
                <a16:creationId xmlns:a16="http://schemas.microsoft.com/office/drawing/2014/main" id="{F30CD1C4-99E3-44F3-A3BF-7E2BBFB930ED}"/>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40597596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F07B2-19E6-4CE1-913C-7450B78AD5B6}"/>
              </a:ext>
            </a:extLst>
          </p:cNvPr>
          <p:cNvSpPr>
            <a:spLocks noGrp="1"/>
          </p:cNvSpPr>
          <p:nvPr>
            <p:ph type="title"/>
          </p:nvPr>
        </p:nvSpPr>
        <p:spPr/>
        <p:txBody>
          <a:bodyPr/>
          <a:lstStyle/>
          <a:p>
            <a:r>
              <a:rPr lang="en-US"/>
              <a:t>Click to edit Master title style</a:t>
            </a:r>
            <a:endParaRPr lang="hr-HR"/>
          </a:p>
        </p:txBody>
      </p:sp>
      <p:sp>
        <p:nvSpPr>
          <p:cNvPr id="3" name="Content Placeholder 2">
            <a:extLst>
              <a:ext uri="{FF2B5EF4-FFF2-40B4-BE49-F238E27FC236}">
                <a16:creationId xmlns:a16="http://schemas.microsoft.com/office/drawing/2014/main" id="{52A402F9-E331-423B-88DE-D379D4A67B09}"/>
              </a:ext>
            </a:extLst>
          </p:cNvPr>
          <p:cNvSpPr>
            <a:spLocks noGrp="1"/>
          </p:cNvSpPr>
          <p:nvPr>
            <p:ph sz="half" idx="1"/>
          </p:nvPr>
        </p:nvSpPr>
        <p:spPr>
          <a:xfrm>
            <a:off x="628651"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a:extLst>
              <a:ext uri="{FF2B5EF4-FFF2-40B4-BE49-F238E27FC236}">
                <a16:creationId xmlns:a16="http://schemas.microsoft.com/office/drawing/2014/main" id="{883D04EB-91E8-44B4-8734-2CB2A35B5A63}"/>
              </a:ext>
            </a:extLst>
          </p:cNvPr>
          <p:cNvSpPr>
            <a:spLocks noGrp="1"/>
          </p:cNvSpPr>
          <p:nvPr>
            <p:ph sz="half" idx="2"/>
          </p:nvPr>
        </p:nvSpPr>
        <p:spPr>
          <a:xfrm>
            <a:off x="4629151"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Date Placeholder 4">
            <a:extLst>
              <a:ext uri="{FF2B5EF4-FFF2-40B4-BE49-F238E27FC236}">
                <a16:creationId xmlns:a16="http://schemas.microsoft.com/office/drawing/2014/main" id="{13F63E46-ED89-499F-AE61-9B386B6A7F44}"/>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31.8.2021.</a:t>
            </a:fld>
            <a:endParaRPr lang="hr-HR">
              <a:solidFill>
                <a:prstClr val="black">
                  <a:tint val="75000"/>
                </a:prstClr>
              </a:solidFill>
            </a:endParaRPr>
          </a:p>
        </p:txBody>
      </p:sp>
      <p:sp>
        <p:nvSpPr>
          <p:cNvPr id="6" name="Footer Placeholder 5">
            <a:extLst>
              <a:ext uri="{FF2B5EF4-FFF2-40B4-BE49-F238E27FC236}">
                <a16:creationId xmlns:a16="http://schemas.microsoft.com/office/drawing/2014/main" id="{687118B3-3AE4-49E7-9A63-089166813896}"/>
              </a:ext>
            </a:extLst>
          </p:cNvPr>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a:extLst>
              <a:ext uri="{FF2B5EF4-FFF2-40B4-BE49-F238E27FC236}">
                <a16:creationId xmlns:a16="http://schemas.microsoft.com/office/drawing/2014/main" id="{7418B7A6-8152-4C8C-A7CC-A1526AA859BD}"/>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8113565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38A81-2B0F-484A-92DF-6C460077B5C5}"/>
              </a:ext>
            </a:extLst>
          </p:cNvPr>
          <p:cNvSpPr>
            <a:spLocks noGrp="1"/>
          </p:cNvSpPr>
          <p:nvPr>
            <p:ph type="title"/>
          </p:nvPr>
        </p:nvSpPr>
        <p:spPr>
          <a:xfrm>
            <a:off x="629842" y="365127"/>
            <a:ext cx="7886700" cy="1325563"/>
          </a:xfrm>
        </p:spPr>
        <p:txBody>
          <a:bodyPr/>
          <a:lstStyle/>
          <a:p>
            <a:r>
              <a:rPr lang="en-US"/>
              <a:t>Click to edit Master title style</a:t>
            </a:r>
            <a:endParaRPr lang="hr-HR"/>
          </a:p>
        </p:txBody>
      </p:sp>
      <p:sp>
        <p:nvSpPr>
          <p:cNvPr id="3" name="Text Placeholder 2">
            <a:extLst>
              <a:ext uri="{FF2B5EF4-FFF2-40B4-BE49-F238E27FC236}">
                <a16:creationId xmlns:a16="http://schemas.microsoft.com/office/drawing/2014/main" id="{EF994A4B-5D71-43E2-B927-4A78A42EF740}"/>
              </a:ext>
            </a:extLst>
          </p:cNvPr>
          <p:cNvSpPr>
            <a:spLocks noGrp="1"/>
          </p:cNvSpPr>
          <p:nvPr>
            <p:ph type="body" idx="1"/>
          </p:nvPr>
        </p:nvSpPr>
        <p:spPr>
          <a:xfrm>
            <a:off x="629842" y="1681164"/>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7767306-47A4-4EFC-B002-F17FBEA590E0}"/>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a:extLst>
              <a:ext uri="{FF2B5EF4-FFF2-40B4-BE49-F238E27FC236}">
                <a16:creationId xmlns:a16="http://schemas.microsoft.com/office/drawing/2014/main" id="{4E210739-D9AF-4BAB-B461-9E660D9D74BC}"/>
              </a:ext>
            </a:extLst>
          </p:cNvPr>
          <p:cNvSpPr>
            <a:spLocks noGrp="1"/>
          </p:cNvSpPr>
          <p:nvPr>
            <p:ph type="body" sz="quarter" idx="3"/>
          </p:nvPr>
        </p:nvSpPr>
        <p:spPr>
          <a:xfrm>
            <a:off x="4629151" y="1681164"/>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366C576-C5C2-47D9-87E2-85B64C4D2785}"/>
              </a:ext>
            </a:extLst>
          </p:cNvPr>
          <p:cNvSpPr>
            <a:spLocks noGrp="1"/>
          </p:cNvSpPr>
          <p:nvPr>
            <p:ph sz="quarter" idx="4"/>
          </p:nvPr>
        </p:nvSpPr>
        <p:spPr>
          <a:xfrm>
            <a:off x="4629151"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Date Placeholder 6">
            <a:extLst>
              <a:ext uri="{FF2B5EF4-FFF2-40B4-BE49-F238E27FC236}">
                <a16:creationId xmlns:a16="http://schemas.microsoft.com/office/drawing/2014/main" id="{3ECB9716-136B-41C9-AE3B-A793210CA718}"/>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31.8.2021.</a:t>
            </a:fld>
            <a:endParaRPr lang="hr-HR">
              <a:solidFill>
                <a:prstClr val="black">
                  <a:tint val="75000"/>
                </a:prstClr>
              </a:solidFill>
            </a:endParaRPr>
          </a:p>
        </p:txBody>
      </p:sp>
      <p:sp>
        <p:nvSpPr>
          <p:cNvPr id="8" name="Footer Placeholder 7">
            <a:extLst>
              <a:ext uri="{FF2B5EF4-FFF2-40B4-BE49-F238E27FC236}">
                <a16:creationId xmlns:a16="http://schemas.microsoft.com/office/drawing/2014/main" id="{B817AEB3-A05B-4A8A-8CE0-3CC2892020CB}"/>
              </a:ext>
            </a:extLst>
          </p:cNvPr>
          <p:cNvSpPr>
            <a:spLocks noGrp="1"/>
          </p:cNvSpPr>
          <p:nvPr>
            <p:ph type="ftr" sz="quarter" idx="11"/>
          </p:nvPr>
        </p:nvSpPr>
        <p:spPr/>
        <p:txBody>
          <a:bodyPr/>
          <a:lstStyle/>
          <a:p>
            <a:endParaRPr lang="hr-HR">
              <a:solidFill>
                <a:prstClr val="black">
                  <a:tint val="75000"/>
                </a:prstClr>
              </a:solidFill>
            </a:endParaRPr>
          </a:p>
        </p:txBody>
      </p:sp>
      <p:sp>
        <p:nvSpPr>
          <p:cNvPr id="9" name="Slide Number Placeholder 8">
            <a:extLst>
              <a:ext uri="{FF2B5EF4-FFF2-40B4-BE49-F238E27FC236}">
                <a16:creationId xmlns:a16="http://schemas.microsoft.com/office/drawing/2014/main" id="{6EDD32F5-7BE4-441D-B936-FB2AE0BBE0C9}"/>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2306537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66914-397F-436B-907E-D63A7FC70E42}"/>
              </a:ext>
            </a:extLst>
          </p:cNvPr>
          <p:cNvSpPr>
            <a:spLocks noGrp="1"/>
          </p:cNvSpPr>
          <p:nvPr>
            <p:ph type="title"/>
          </p:nvPr>
        </p:nvSpPr>
        <p:spPr/>
        <p:txBody>
          <a:bodyPr/>
          <a:lstStyle/>
          <a:p>
            <a:r>
              <a:rPr lang="en-US"/>
              <a:t>Click to edit Master title style</a:t>
            </a:r>
            <a:endParaRPr lang="hr-HR"/>
          </a:p>
        </p:txBody>
      </p:sp>
      <p:sp>
        <p:nvSpPr>
          <p:cNvPr id="3" name="Date Placeholder 2">
            <a:extLst>
              <a:ext uri="{FF2B5EF4-FFF2-40B4-BE49-F238E27FC236}">
                <a16:creationId xmlns:a16="http://schemas.microsoft.com/office/drawing/2014/main" id="{44BC120D-A836-41B6-8761-2BD9B609D405}"/>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31.8.2021.</a:t>
            </a:fld>
            <a:endParaRPr lang="hr-HR">
              <a:solidFill>
                <a:prstClr val="black">
                  <a:tint val="75000"/>
                </a:prstClr>
              </a:solidFill>
            </a:endParaRPr>
          </a:p>
        </p:txBody>
      </p:sp>
      <p:sp>
        <p:nvSpPr>
          <p:cNvPr id="4" name="Footer Placeholder 3">
            <a:extLst>
              <a:ext uri="{FF2B5EF4-FFF2-40B4-BE49-F238E27FC236}">
                <a16:creationId xmlns:a16="http://schemas.microsoft.com/office/drawing/2014/main" id="{54707402-66C1-4BF2-8087-59CA5B526397}"/>
              </a:ext>
            </a:extLst>
          </p:cNvPr>
          <p:cNvSpPr>
            <a:spLocks noGrp="1"/>
          </p:cNvSpPr>
          <p:nvPr>
            <p:ph type="ftr" sz="quarter" idx="11"/>
          </p:nvPr>
        </p:nvSpPr>
        <p:spPr/>
        <p:txBody>
          <a:bodyPr/>
          <a:lstStyle/>
          <a:p>
            <a:endParaRPr lang="hr-HR">
              <a:solidFill>
                <a:prstClr val="black">
                  <a:tint val="75000"/>
                </a:prstClr>
              </a:solidFill>
            </a:endParaRPr>
          </a:p>
        </p:txBody>
      </p:sp>
      <p:sp>
        <p:nvSpPr>
          <p:cNvPr id="5" name="Slide Number Placeholder 4">
            <a:extLst>
              <a:ext uri="{FF2B5EF4-FFF2-40B4-BE49-F238E27FC236}">
                <a16:creationId xmlns:a16="http://schemas.microsoft.com/office/drawing/2014/main" id="{E4F9ABC9-18D7-4F59-AFD8-965580E4259F}"/>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20563592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22511B-A0B3-4063-AB96-10ED97D8C5B5}"/>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31.8.2021.</a:t>
            </a:fld>
            <a:endParaRPr lang="hr-HR">
              <a:solidFill>
                <a:prstClr val="black">
                  <a:tint val="75000"/>
                </a:prstClr>
              </a:solidFill>
            </a:endParaRPr>
          </a:p>
        </p:txBody>
      </p:sp>
      <p:sp>
        <p:nvSpPr>
          <p:cNvPr id="3" name="Footer Placeholder 2">
            <a:extLst>
              <a:ext uri="{FF2B5EF4-FFF2-40B4-BE49-F238E27FC236}">
                <a16:creationId xmlns:a16="http://schemas.microsoft.com/office/drawing/2014/main" id="{E3813EAB-C9FA-4762-ACE3-A432755D112B}"/>
              </a:ext>
            </a:extLst>
          </p:cNvPr>
          <p:cNvSpPr>
            <a:spLocks noGrp="1"/>
          </p:cNvSpPr>
          <p:nvPr>
            <p:ph type="ftr" sz="quarter" idx="11"/>
          </p:nvPr>
        </p:nvSpPr>
        <p:spPr/>
        <p:txBody>
          <a:bodyPr/>
          <a:lstStyle/>
          <a:p>
            <a:endParaRPr lang="hr-HR">
              <a:solidFill>
                <a:prstClr val="black">
                  <a:tint val="75000"/>
                </a:prstClr>
              </a:solidFill>
            </a:endParaRPr>
          </a:p>
        </p:txBody>
      </p:sp>
      <p:sp>
        <p:nvSpPr>
          <p:cNvPr id="4" name="Slide Number Placeholder 3">
            <a:extLst>
              <a:ext uri="{FF2B5EF4-FFF2-40B4-BE49-F238E27FC236}">
                <a16:creationId xmlns:a16="http://schemas.microsoft.com/office/drawing/2014/main" id="{540ABD53-6195-4F57-827D-487FEF78AC6B}"/>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23008392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24622-134A-4562-8E94-18BE219C7EDF}"/>
              </a:ext>
            </a:extLst>
          </p:cNvPr>
          <p:cNvSpPr>
            <a:spLocks noGrp="1"/>
          </p:cNvSpPr>
          <p:nvPr>
            <p:ph type="title"/>
          </p:nvPr>
        </p:nvSpPr>
        <p:spPr>
          <a:xfrm>
            <a:off x="629841" y="457200"/>
            <a:ext cx="2949179" cy="1600200"/>
          </a:xfrm>
        </p:spPr>
        <p:txBody>
          <a:bodyPr anchor="b"/>
          <a:lstStyle>
            <a:lvl1pPr>
              <a:defRPr sz="3200"/>
            </a:lvl1pPr>
          </a:lstStyle>
          <a:p>
            <a:r>
              <a:rPr lang="en-US"/>
              <a:t>Click to edit Master title style</a:t>
            </a:r>
            <a:endParaRPr lang="hr-HR"/>
          </a:p>
        </p:txBody>
      </p:sp>
      <p:sp>
        <p:nvSpPr>
          <p:cNvPr id="3" name="Content Placeholder 2">
            <a:extLst>
              <a:ext uri="{FF2B5EF4-FFF2-40B4-BE49-F238E27FC236}">
                <a16:creationId xmlns:a16="http://schemas.microsoft.com/office/drawing/2014/main" id="{486AC8D4-014D-44AA-B70F-9679F1FE2AA9}"/>
              </a:ext>
            </a:extLst>
          </p:cNvPr>
          <p:cNvSpPr>
            <a:spLocks noGrp="1"/>
          </p:cNvSpPr>
          <p:nvPr>
            <p:ph idx="1"/>
          </p:nvPr>
        </p:nvSpPr>
        <p:spPr>
          <a:xfrm>
            <a:off x="3887391" y="987427"/>
            <a:ext cx="462915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a:extLst>
              <a:ext uri="{FF2B5EF4-FFF2-40B4-BE49-F238E27FC236}">
                <a16:creationId xmlns:a16="http://schemas.microsoft.com/office/drawing/2014/main" id="{7A93D352-3D7A-4182-BE37-BEBB1167C5AB}"/>
              </a:ext>
            </a:extLst>
          </p:cNvPr>
          <p:cNvSpPr>
            <a:spLocks noGrp="1"/>
          </p:cNvSpPr>
          <p:nvPr>
            <p:ph type="body" sz="half" idx="2"/>
          </p:nvPr>
        </p:nvSpPr>
        <p:spPr>
          <a:xfrm>
            <a:off x="629841" y="2057400"/>
            <a:ext cx="2949179"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523C6FC-027E-4DB3-A3AC-AED282ACFC5A}"/>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31.8.2021.</a:t>
            </a:fld>
            <a:endParaRPr lang="hr-HR">
              <a:solidFill>
                <a:prstClr val="black">
                  <a:tint val="75000"/>
                </a:prstClr>
              </a:solidFill>
            </a:endParaRPr>
          </a:p>
        </p:txBody>
      </p:sp>
      <p:sp>
        <p:nvSpPr>
          <p:cNvPr id="6" name="Footer Placeholder 5">
            <a:extLst>
              <a:ext uri="{FF2B5EF4-FFF2-40B4-BE49-F238E27FC236}">
                <a16:creationId xmlns:a16="http://schemas.microsoft.com/office/drawing/2014/main" id="{88F26B45-3FC0-4041-8CC6-EADCE9EB778D}"/>
              </a:ext>
            </a:extLst>
          </p:cNvPr>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a:extLst>
              <a:ext uri="{FF2B5EF4-FFF2-40B4-BE49-F238E27FC236}">
                <a16:creationId xmlns:a16="http://schemas.microsoft.com/office/drawing/2014/main" id="{21460B33-DC03-4CD0-BFB1-41BA2274FDC1}"/>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900820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sadržaja 2"/>
          <p:cNvSpPr>
            <a:spLocks noGrp="1"/>
          </p:cNvSpPr>
          <p:nvPr>
            <p:ph idx="1"/>
          </p:nvPr>
        </p:nvSpPr>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pPr>
              <a:defRPr/>
            </a:pPr>
            <a:r>
              <a:rPr lang="ta-IN"/>
              <a:t>13.03.2012.</a:t>
            </a:r>
            <a:endParaRPr lang="hr-HR" dirty="0"/>
          </a:p>
        </p:txBody>
      </p:sp>
      <p:sp>
        <p:nvSpPr>
          <p:cNvPr id="5" name="Rezervirano mjesto podnožja 4"/>
          <p:cNvSpPr>
            <a:spLocks noGrp="1"/>
          </p:cNvSpPr>
          <p:nvPr>
            <p:ph type="ftr" sz="quarter" idx="11"/>
          </p:nvPr>
        </p:nvSpPr>
        <p:spPr/>
        <p:txBody>
          <a:bodyPr/>
          <a:lstStyle/>
          <a:p>
            <a:pPr>
              <a:defRPr/>
            </a:pPr>
            <a:endParaRPr lang="hr-HR" dirty="0"/>
          </a:p>
        </p:txBody>
      </p:sp>
      <p:sp>
        <p:nvSpPr>
          <p:cNvPr id="6" name="Rezervirano mjesto broja slajda 5"/>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1638861320"/>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0276C-B412-4225-8659-7F9CFDB81533}"/>
              </a:ext>
            </a:extLst>
          </p:cNvPr>
          <p:cNvSpPr>
            <a:spLocks noGrp="1"/>
          </p:cNvSpPr>
          <p:nvPr>
            <p:ph type="title"/>
          </p:nvPr>
        </p:nvSpPr>
        <p:spPr>
          <a:xfrm>
            <a:off x="629841" y="457200"/>
            <a:ext cx="2949179" cy="1600200"/>
          </a:xfrm>
        </p:spPr>
        <p:txBody>
          <a:bodyPr anchor="b"/>
          <a:lstStyle>
            <a:lvl1pPr>
              <a:defRPr sz="3200"/>
            </a:lvl1pPr>
          </a:lstStyle>
          <a:p>
            <a:r>
              <a:rPr lang="en-US"/>
              <a:t>Click to edit Master title style</a:t>
            </a:r>
            <a:endParaRPr lang="hr-HR"/>
          </a:p>
        </p:txBody>
      </p:sp>
      <p:sp>
        <p:nvSpPr>
          <p:cNvPr id="3" name="Picture Placeholder 2">
            <a:extLst>
              <a:ext uri="{FF2B5EF4-FFF2-40B4-BE49-F238E27FC236}">
                <a16:creationId xmlns:a16="http://schemas.microsoft.com/office/drawing/2014/main" id="{A2149D02-178B-482F-A839-E4A776142C3F}"/>
              </a:ext>
            </a:extLst>
          </p:cNvPr>
          <p:cNvSpPr>
            <a:spLocks noGrp="1"/>
          </p:cNvSpPr>
          <p:nvPr>
            <p:ph type="pic" idx="1"/>
          </p:nvPr>
        </p:nvSpPr>
        <p:spPr>
          <a:xfrm>
            <a:off x="3887391" y="987427"/>
            <a:ext cx="4629151"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a:extLst>
              <a:ext uri="{FF2B5EF4-FFF2-40B4-BE49-F238E27FC236}">
                <a16:creationId xmlns:a16="http://schemas.microsoft.com/office/drawing/2014/main" id="{8DE469DA-4F32-4B6A-8EDA-005551318438}"/>
              </a:ext>
            </a:extLst>
          </p:cNvPr>
          <p:cNvSpPr>
            <a:spLocks noGrp="1"/>
          </p:cNvSpPr>
          <p:nvPr>
            <p:ph type="body" sz="half" idx="2"/>
          </p:nvPr>
        </p:nvSpPr>
        <p:spPr>
          <a:xfrm>
            <a:off x="629841" y="2057400"/>
            <a:ext cx="2949179"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E0013DA-81DB-46B3-AC6F-ED3BBB620C9C}"/>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31.8.2021.</a:t>
            </a:fld>
            <a:endParaRPr lang="hr-HR">
              <a:solidFill>
                <a:prstClr val="black">
                  <a:tint val="75000"/>
                </a:prstClr>
              </a:solidFill>
            </a:endParaRPr>
          </a:p>
        </p:txBody>
      </p:sp>
      <p:sp>
        <p:nvSpPr>
          <p:cNvPr id="6" name="Footer Placeholder 5">
            <a:extLst>
              <a:ext uri="{FF2B5EF4-FFF2-40B4-BE49-F238E27FC236}">
                <a16:creationId xmlns:a16="http://schemas.microsoft.com/office/drawing/2014/main" id="{1510B69B-F035-47AB-BEE9-921ECBA45617}"/>
              </a:ext>
            </a:extLst>
          </p:cNvPr>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a:extLst>
              <a:ext uri="{FF2B5EF4-FFF2-40B4-BE49-F238E27FC236}">
                <a16:creationId xmlns:a16="http://schemas.microsoft.com/office/drawing/2014/main" id="{43756005-CD3C-4944-B669-E92126986FEE}"/>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2540407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0242A-3442-4ED9-9BB0-A5FAB879C1EB}"/>
              </a:ext>
            </a:extLst>
          </p:cNvPr>
          <p:cNvSpPr>
            <a:spLocks noGrp="1"/>
          </p:cNvSpPr>
          <p:nvPr>
            <p:ph type="title"/>
          </p:nvPr>
        </p:nvSpPr>
        <p:spPr/>
        <p:txBody>
          <a:bodyPr/>
          <a:lstStyle/>
          <a:p>
            <a:r>
              <a:rPr lang="en-US"/>
              <a:t>Click to edit Master title style</a:t>
            </a:r>
            <a:endParaRPr lang="hr-HR"/>
          </a:p>
        </p:txBody>
      </p:sp>
      <p:sp>
        <p:nvSpPr>
          <p:cNvPr id="3" name="Vertical Text Placeholder 2">
            <a:extLst>
              <a:ext uri="{FF2B5EF4-FFF2-40B4-BE49-F238E27FC236}">
                <a16:creationId xmlns:a16="http://schemas.microsoft.com/office/drawing/2014/main" id="{5D5E9873-6F2C-4B7C-BEF1-9CD1DE7C107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a:extLst>
              <a:ext uri="{FF2B5EF4-FFF2-40B4-BE49-F238E27FC236}">
                <a16:creationId xmlns:a16="http://schemas.microsoft.com/office/drawing/2014/main" id="{717CC292-FD42-4B32-902D-61825AEC56A8}"/>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31.8.2021.</a:t>
            </a:fld>
            <a:endParaRPr lang="hr-HR">
              <a:solidFill>
                <a:prstClr val="black">
                  <a:tint val="75000"/>
                </a:prstClr>
              </a:solidFill>
            </a:endParaRPr>
          </a:p>
        </p:txBody>
      </p:sp>
      <p:sp>
        <p:nvSpPr>
          <p:cNvPr id="5" name="Footer Placeholder 4">
            <a:extLst>
              <a:ext uri="{FF2B5EF4-FFF2-40B4-BE49-F238E27FC236}">
                <a16:creationId xmlns:a16="http://schemas.microsoft.com/office/drawing/2014/main" id="{4D14D106-7734-4F8F-B991-CD07EDDC441C}"/>
              </a:ext>
            </a:extLst>
          </p:cNvPr>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a:extLst>
              <a:ext uri="{FF2B5EF4-FFF2-40B4-BE49-F238E27FC236}">
                <a16:creationId xmlns:a16="http://schemas.microsoft.com/office/drawing/2014/main" id="{0A1B8921-5152-48DE-BBF7-F6547E17A339}"/>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3882726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E7D36C-3E67-4E95-B000-3D18EDDE7EED}"/>
              </a:ext>
            </a:extLst>
          </p:cNvPr>
          <p:cNvSpPr>
            <a:spLocks noGrp="1"/>
          </p:cNvSpPr>
          <p:nvPr>
            <p:ph type="title" orient="vert"/>
          </p:nvPr>
        </p:nvSpPr>
        <p:spPr>
          <a:xfrm>
            <a:off x="6543676" y="365126"/>
            <a:ext cx="1971675" cy="5811838"/>
          </a:xfrm>
        </p:spPr>
        <p:txBody>
          <a:bodyPr vert="eaVert"/>
          <a:lstStyle/>
          <a:p>
            <a:r>
              <a:rPr lang="en-US"/>
              <a:t>Click to edit Master title style</a:t>
            </a:r>
            <a:endParaRPr lang="hr-HR"/>
          </a:p>
        </p:txBody>
      </p:sp>
      <p:sp>
        <p:nvSpPr>
          <p:cNvPr id="3" name="Vertical Text Placeholder 2">
            <a:extLst>
              <a:ext uri="{FF2B5EF4-FFF2-40B4-BE49-F238E27FC236}">
                <a16:creationId xmlns:a16="http://schemas.microsoft.com/office/drawing/2014/main" id="{E2109BD0-3CE9-4CD3-BA11-D56C3C981C72}"/>
              </a:ext>
            </a:extLst>
          </p:cNvPr>
          <p:cNvSpPr>
            <a:spLocks noGrp="1"/>
          </p:cNvSpPr>
          <p:nvPr>
            <p:ph type="body" orient="vert" idx="1"/>
          </p:nvPr>
        </p:nvSpPr>
        <p:spPr>
          <a:xfrm>
            <a:off x="628651" y="365126"/>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a:extLst>
              <a:ext uri="{FF2B5EF4-FFF2-40B4-BE49-F238E27FC236}">
                <a16:creationId xmlns:a16="http://schemas.microsoft.com/office/drawing/2014/main" id="{595D455C-470E-44C7-9DB8-948B333F1A4E}"/>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31.8.2021.</a:t>
            </a:fld>
            <a:endParaRPr lang="hr-HR">
              <a:solidFill>
                <a:prstClr val="black">
                  <a:tint val="75000"/>
                </a:prstClr>
              </a:solidFill>
            </a:endParaRPr>
          </a:p>
        </p:txBody>
      </p:sp>
      <p:sp>
        <p:nvSpPr>
          <p:cNvPr id="5" name="Footer Placeholder 4">
            <a:extLst>
              <a:ext uri="{FF2B5EF4-FFF2-40B4-BE49-F238E27FC236}">
                <a16:creationId xmlns:a16="http://schemas.microsoft.com/office/drawing/2014/main" id="{25D26DCB-4607-4F0D-BFD4-BB270503F3E6}"/>
              </a:ext>
            </a:extLst>
          </p:cNvPr>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a:extLst>
              <a:ext uri="{FF2B5EF4-FFF2-40B4-BE49-F238E27FC236}">
                <a16:creationId xmlns:a16="http://schemas.microsoft.com/office/drawing/2014/main" id="{75AAF4D5-00F0-49CD-9316-43AD86C5C056}"/>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752890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a:t>Uredite stil naslova matrice</a:t>
            </a:r>
          </a:p>
        </p:txBody>
      </p:sp>
      <p:sp>
        <p:nvSpPr>
          <p:cNvPr id="3" name="Rezervirano mjesto teksta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Rezervirano mjesto datuma 3"/>
          <p:cNvSpPr>
            <a:spLocks noGrp="1"/>
          </p:cNvSpPr>
          <p:nvPr>
            <p:ph type="dt" sz="half" idx="10"/>
          </p:nvPr>
        </p:nvSpPr>
        <p:spPr/>
        <p:txBody>
          <a:bodyPr/>
          <a:lstStyle/>
          <a:p>
            <a:pPr>
              <a:defRPr/>
            </a:pPr>
            <a:r>
              <a:rPr lang="ta-IN"/>
              <a:t>13.03.2012.</a:t>
            </a:r>
            <a:endParaRPr lang="hr-HR" dirty="0"/>
          </a:p>
        </p:txBody>
      </p:sp>
      <p:sp>
        <p:nvSpPr>
          <p:cNvPr id="5" name="Rezervirano mjesto podnožja 4"/>
          <p:cNvSpPr>
            <a:spLocks noGrp="1"/>
          </p:cNvSpPr>
          <p:nvPr>
            <p:ph type="ftr" sz="quarter" idx="11"/>
          </p:nvPr>
        </p:nvSpPr>
        <p:spPr/>
        <p:txBody>
          <a:bodyPr/>
          <a:lstStyle/>
          <a:p>
            <a:pPr>
              <a:defRPr/>
            </a:pPr>
            <a:endParaRPr lang="hr-HR" dirty="0"/>
          </a:p>
        </p:txBody>
      </p:sp>
      <p:sp>
        <p:nvSpPr>
          <p:cNvPr id="6" name="Rezervirano mjesto broja slajda 5"/>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88624636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sadržaja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sadržaja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datuma 4"/>
          <p:cNvSpPr>
            <a:spLocks noGrp="1"/>
          </p:cNvSpPr>
          <p:nvPr>
            <p:ph type="dt" sz="half" idx="10"/>
          </p:nvPr>
        </p:nvSpPr>
        <p:spPr/>
        <p:txBody>
          <a:bodyPr/>
          <a:lstStyle/>
          <a:p>
            <a:pPr>
              <a:defRPr/>
            </a:pPr>
            <a:r>
              <a:rPr lang="ta-IN"/>
              <a:t>13.03.2012.</a:t>
            </a:r>
            <a:endParaRPr lang="hr-HR" dirty="0"/>
          </a:p>
        </p:txBody>
      </p:sp>
      <p:sp>
        <p:nvSpPr>
          <p:cNvPr id="6" name="Rezervirano mjesto podnožja 5"/>
          <p:cNvSpPr>
            <a:spLocks noGrp="1"/>
          </p:cNvSpPr>
          <p:nvPr>
            <p:ph type="ftr" sz="quarter" idx="11"/>
          </p:nvPr>
        </p:nvSpPr>
        <p:spPr/>
        <p:txBody>
          <a:bodyPr/>
          <a:lstStyle/>
          <a:p>
            <a:pPr>
              <a:defRPr/>
            </a:pPr>
            <a:endParaRPr lang="hr-HR" dirty="0"/>
          </a:p>
        </p:txBody>
      </p:sp>
      <p:sp>
        <p:nvSpPr>
          <p:cNvPr id="7" name="Rezervirano mjesto broja slajda 6"/>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433200036"/>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hr-HR"/>
              <a:t>Uredite stil naslova matrice</a:t>
            </a:r>
          </a:p>
        </p:txBody>
      </p:sp>
      <p:sp>
        <p:nvSpPr>
          <p:cNvPr id="3" name="Rezervirano mjesto teksta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4" name="Rezervirano mjesto sadržaja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teksta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6" name="Rezervirano mjesto sadržaja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7" name="Rezervirano mjesto datuma 6"/>
          <p:cNvSpPr>
            <a:spLocks noGrp="1"/>
          </p:cNvSpPr>
          <p:nvPr>
            <p:ph type="dt" sz="half" idx="10"/>
          </p:nvPr>
        </p:nvSpPr>
        <p:spPr/>
        <p:txBody>
          <a:bodyPr/>
          <a:lstStyle/>
          <a:p>
            <a:pPr>
              <a:defRPr/>
            </a:pPr>
            <a:r>
              <a:rPr lang="ta-IN"/>
              <a:t>13.03.2012.</a:t>
            </a:r>
            <a:endParaRPr lang="hr-HR" dirty="0"/>
          </a:p>
        </p:txBody>
      </p:sp>
      <p:sp>
        <p:nvSpPr>
          <p:cNvPr id="8" name="Rezervirano mjesto podnožja 7"/>
          <p:cNvSpPr>
            <a:spLocks noGrp="1"/>
          </p:cNvSpPr>
          <p:nvPr>
            <p:ph type="ftr" sz="quarter" idx="11"/>
          </p:nvPr>
        </p:nvSpPr>
        <p:spPr/>
        <p:txBody>
          <a:bodyPr/>
          <a:lstStyle/>
          <a:p>
            <a:pPr>
              <a:defRPr/>
            </a:pPr>
            <a:endParaRPr lang="hr-HR" dirty="0"/>
          </a:p>
        </p:txBody>
      </p:sp>
      <p:sp>
        <p:nvSpPr>
          <p:cNvPr id="9" name="Rezervirano mjesto broja slajda 8"/>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320560810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datuma 2"/>
          <p:cNvSpPr>
            <a:spLocks noGrp="1"/>
          </p:cNvSpPr>
          <p:nvPr>
            <p:ph type="dt" sz="half" idx="10"/>
          </p:nvPr>
        </p:nvSpPr>
        <p:spPr/>
        <p:txBody>
          <a:bodyPr/>
          <a:lstStyle/>
          <a:p>
            <a:pPr>
              <a:defRPr/>
            </a:pPr>
            <a:r>
              <a:rPr lang="ta-IN"/>
              <a:t>13.03.2012.</a:t>
            </a:r>
            <a:endParaRPr lang="hr-HR" dirty="0"/>
          </a:p>
        </p:txBody>
      </p:sp>
      <p:sp>
        <p:nvSpPr>
          <p:cNvPr id="4" name="Rezervirano mjesto podnožja 3"/>
          <p:cNvSpPr>
            <a:spLocks noGrp="1"/>
          </p:cNvSpPr>
          <p:nvPr>
            <p:ph type="ftr" sz="quarter" idx="11"/>
          </p:nvPr>
        </p:nvSpPr>
        <p:spPr/>
        <p:txBody>
          <a:bodyPr/>
          <a:lstStyle/>
          <a:p>
            <a:pPr>
              <a:defRPr/>
            </a:pPr>
            <a:endParaRPr lang="hr-HR" dirty="0"/>
          </a:p>
        </p:txBody>
      </p:sp>
      <p:sp>
        <p:nvSpPr>
          <p:cNvPr id="5" name="Rezervirano mjesto broja slajda 4"/>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419042677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pPr>
              <a:defRPr/>
            </a:pPr>
            <a:r>
              <a:rPr lang="ta-IN"/>
              <a:t>13.03.2012.</a:t>
            </a:r>
            <a:endParaRPr lang="hr-HR" dirty="0"/>
          </a:p>
        </p:txBody>
      </p:sp>
      <p:sp>
        <p:nvSpPr>
          <p:cNvPr id="3" name="Rezervirano mjesto podnožja 2"/>
          <p:cNvSpPr>
            <a:spLocks noGrp="1"/>
          </p:cNvSpPr>
          <p:nvPr>
            <p:ph type="ftr" sz="quarter" idx="11"/>
          </p:nvPr>
        </p:nvSpPr>
        <p:spPr/>
        <p:txBody>
          <a:bodyPr/>
          <a:lstStyle/>
          <a:p>
            <a:pPr>
              <a:defRPr/>
            </a:pPr>
            <a:endParaRPr lang="hr-HR" dirty="0"/>
          </a:p>
        </p:txBody>
      </p:sp>
      <p:sp>
        <p:nvSpPr>
          <p:cNvPr id="4" name="Rezervirano mjesto broja slajda 3"/>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291079257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1" y="273050"/>
            <a:ext cx="3008313" cy="1162050"/>
          </a:xfrm>
        </p:spPr>
        <p:txBody>
          <a:bodyPr anchor="b"/>
          <a:lstStyle>
            <a:lvl1pPr algn="l">
              <a:defRPr sz="2000" b="1"/>
            </a:lvl1pPr>
          </a:lstStyle>
          <a:p>
            <a:r>
              <a:rPr lang="hr-HR"/>
              <a:t>Uredite stil naslova matrice</a:t>
            </a:r>
          </a:p>
        </p:txBody>
      </p:sp>
      <p:sp>
        <p:nvSpPr>
          <p:cNvPr id="3" name="Rezervirano mjesto sadržaja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teksta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5" name="Rezervirano mjesto datuma 4"/>
          <p:cNvSpPr>
            <a:spLocks noGrp="1"/>
          </p:cNvSpPr>
          <p:nvPr>
            <p:ph type="dt" sz="half" idx="10"/>
          </p:nvPr>
        </p:nvSpPr>
        <p:spPr/>
        <p:txBody>
          <a:bodyPr/>
          <a:lstStyle/>
          <a:p>
            <a:pPr>
              <a:defRPr/>
            </a:pPr>
            <a:r>
              <a:rPr lang="ta-IN"/>
              <a:t>13.03.2012.</a:t>
            </a:r>
            <a:endParaRPr lang="hr-HR" dirty="0"/>
          </a:p>
        </p:txBody>
      </p:sp>
      <p:sp>
        <p:nvSpPr>
          <p:cNvPr id="6" name="Rezervirano mjesto podnožja 5"/>
          <p:cNvSpPr>
            <a:spLocks noGrp="1"/>
          </p:cNvSpPr>
          <p:nvPr>
            <p:ph type="ftr" sz="quarter" idx="11"/>
          </p:nvPr>
        </p:nvSpPr>
        <p:spPr/>
        <p:txBody>
          <a:bodyPr/>
          <a:lstStyle/>
          <a:p>
            <a:pPr>
              <a:defRPr/>
            </a:pPr>
            <a:endParaRPr lang="hr-HR" dirty="0"/>
          </a:p>
        </p:txBody>
      </p:sp>
      <p:sp>
        <p:nvSpPr>
          <p:cNvPr id="7" name="Rezervirano mjesto broja slajda 6"/>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262934981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1"/>
            <a:ext cx="5486400" cy="566738"/>
          </a:xfrm>
        </p:spPr>
        <p:txBody>
          <a:bodyPr anchor="b"/>
          <a:lstStyle>
            <a:lvl1pPr algn="l">
              <a:defRPr sz="2000" b="1"/>
            </a:lvl1pPr>
          </a:lstStyle>
          <a:p>
            <a:r>
              <a:rPr lang="hr-HR"/>
              <a:t>Uredite stil naslova matrice</a:t>
            </a:r>
          </a:p>
        </p:txBody>
      </p:sp>
      <p:sp>
        <p:nvSpPr>
          <p:cNvPr id="3" name="Rezervirano mjesto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5" name="Rezervirano mjesto datuma 4"/>
          <p:cNvSpPr>
            <a:spLocks noGrp="1"/>
          </p:cNvSpPr>
          <p:nvPr>
            <p:ph type="dt" sz="half" idx="10"/>
          </p:nvPr>
        </p:nvSpPr>
        <p:spPr/>
        <p:txBody>
          <a:bodyPr/>
          <a:lstStyle/>
          <a:p>
            <a:pPr>
              <a:defRPr/>
            </a:pPr>
            <a:r>
              <a:rPr lang="ta-IN"/>
              <a:t>13.03.2012.</a:t>
            </a:r>
            <a:endParaRPr lang="hr-HR" dirty="0"/>
          </a:p>
        </p:txBody>
      </p:sp>
      <p:sp>
        <p:nvSpPr>
          <p:cNvPr id="6" name="Rezervirano mjesto podnožja 5"/>
          <p:cNvSpPr>
            <a:spLocks noGrp="1"/>
          </p:cNvSpPr>
          <p:nvPr>
            <p:ph type="ftr" sz="quarter" idx="11"/>
          </p:nvPr>
        </p:nvSpPr>
        <p:spPr/>
        <p:txBody>
          <a:bodyPr/>
          <a:lstStyle/>
          <a:p>
            <a:pPr>
              <a:defRPr/>
            </a:pPr>
            <a:endParaRPr lang="hr-HR" dirty="0"/>
          </a:p>
        </p:txBody>
      </p:sp>
      <p:sp>
        <p:nvSpPr>
          <p:cNvPr id="7" name="Rezervirano mjesto broja slajda 6"/>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132580221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r-HR"/>
              <a:t>Uredite stil naslova matrice</a:t>
            </a:r>
          </a:p>
        </p:txBody>
      </p:sp>
      <p:sp>
        <p:nvSpPr>
          <p:cNvPr id="3" name="Rezervirano mjesto teksta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ta-IN"/>
              <a:t>13.03.2012.</a:t>
            </a:r>
            <a:endParaRPr lang="hr-HR" dirty="0"/>
          </a:p>
        </p:txBody>
      </p:sp>
      <p:sp>
        <p:nvSpPr>
          <p:cNvPr id="5" name="Rezervirano mjesto podnožja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hr-HR" dirty="0"/>
          </a:p>
        </p:txBody>
      </p:sp>
      <p:sp>
        <p:nvSpPr>
          <p:cNvPr id="6" name="Rezervirano mjesto broja slajda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1944002242"/>
      </p:ext>
    </p:extLst>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E8681F-CB57-435C-B515-7899EF122F30}"/>
              </a:ext>
            </a:extLst>
          </p:cNvPr>
          <p:cNvSpPr>
            <a:spLocks noGrp="1"/>
          </p:cNvSpPr>
          <p:nvPr>
            <p:ph type="title"/>
          </p:nvPr>
        </p:nvSpPr>
        <p:spPr>
          <a:xfrm>
            <a:off x="628651" y="365127"/>
            <a:ext cx="7886700" cy="1325563"/>
          </a:xfrm>
          <a:prstGeom prst="rect">
            <a:avLst/>
          </a:prstGeom>
        </p:spPr>
        <p:txBody>
          <a:bodyPr vert="horz" lIns="91440" tIns="45720" rIns="91440" bIns="45720" rtlCol="0" anchor="ctr">
            <a:normAutofit/>
          </a:bodyPr>
          <a:lstStyle/>
          <a:p>
            <a:r>
              <a:rPr lang="en-US"/>
              <a:t>Click to edit Master title style</a:t>
            </a:r>
            <a:endParaRPr lang="hr-HR"/>
          </a:p>
        </p:txBody>
      </p:sp>
      <p:sp>
        <p:nvSpPr>
          <p:cNvPr id="3" name="Text Placeholder 2">
            <a:extLst>
              <a:ext uri="{FF2B5EF4-FFF2-40B4-BE49-F238E27FC236}">
                <a16:creationId xmlns:a16="http://schemas.microsoft.com/office/drawing/2014/main" id="{644606CF-A9EA-42AA-8C3B-2A4209DD041E}"/>
              </a:ext>
            </a:extLst>
          </p:cNvPr>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a:extLst>
              <a:ext uri="{FF2B5EF4-FFF2-40B4-BE49-F238E27FC236}">
                <a16:creationId xmlns:a16="http://schemas.microsoft.com/office/drawing/2014/main" id="{8ABB5FC8-E96D-4849-A291-E0DE6733F9C3}"/>
              </a:ext>
            </a:extLst>
          </p:cNvPr>
          <p:cNvSpPr>
            <a:spLocks noGrp="1"/>
          </p:cNvSpPr>
          <p:nvPr>
            <p:ph type="dt" sz="half" idx="2"/>
          </p:nvPr>
        </p:nvSpPr>
        <p:spPr>
          <a:xfrm>
            <a:off x="628651" y="6356352"/>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AE9DC33C-4DAA-4123-84EA-44C086CFE537}" type="datetimeFigureOut">
              <a:rPr lang="hr-HR" smtClean="0">
                <a:solidFill>
                  <a:prstClr val="black">
                    <a:tint val="75000"/>
                  </a:prstClr>
                </a:solidFill>
                <a:latin typeface="Calibri" panose="020F0502020204030204"/>
                <a:ea typeface="+mn-ea"/>
              </a:rPr>
              <a:pPr fontAlgn="auto">
                <a:spcBef>
                  <a:spcPts val="0"/>
                </a:spcBef>
                <a:spcAft>
                  <a:spcPts val="0"/>
                </a:spcAft>
              </a:pPr>
              <a:t>31.8.2021.</a:t>
            </a:fld>
            <a:endParaRPr lang="hr-HR">
              <a:solidFill>
                <a:prstClr val="black">
                  <a:tint val="75000"/>
                </a:prstClr>
              </a:solidFill>
              <a:latin typeface="Calibri" panose="020F0502020204030204"/>
              <a:ea typeface="+mn-ea"/>
            </a:endParaRPr>
          </a:p>
        </p:txBody>
      </p:sp>
      <p:sp>
        <p:nvSpPr>
          <p:cNvPr id="5" name="Footer Placeholder 4">
            <a:extLst>
              <a:ext uri="{FF2B5EF4-FFF2-40B4-BE49-F238E27FC236}">
                <a16:creationId xmlns:a16="http://schemas.microsoft.com/office/drawing/2014/main" id="{EAC02D7E-1492-4979-A9C2-A5EBAF83BD1B}"/>
              </a:ext>
            </a:extLst>
          </p:cNvPr>
          <p:cNvSpPr>
            <a:spLocks noGrp="1"/>
          </p:cNvSpPr>
          <p:nvPr>
            <p:ph type="ftr" sz="quarter" idx="3"/>
          </p:nvPr>
        </p:nvSpPr>
        <p:spPr>
          <a:xfrm>
            <a:off x="3028951" y="6356352"/>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hr-HR">
              <a:solidFill>
                <a:prstClr val="black">
                  <a:tint val="75000"/>
                </a:prstClr>
              </a:solidFill>
              <a:latin typeface="Calibri" panose="020F0502020204030204"/>
              <a:ea typeface="+mn-ea"/>
            </a:endParaRPr>
          </a:p>
        </p:txBody>
      </p:sp>
      <p:sp>
        <p:nvSpPr>
          <p:cNvPr id="6" name="Slide Number Placeholder 5">
            <a:extLst>
              <a:ext uri="{FF2B5EF4-FFF2-40B4-BE49-F238E27FC236}">
                <a16:creationId xmlns:a16="http://schemas.microsoft.com/office/drawing/2014/main" id="{E3C4E826-602B-4514-95DB-6B056599DD2B}"/>
              </a:ext>
            </a:extLst>
          </p:cNvPr>
          <p:cNvSpPr>
            <a:spLocks noGrp="1"/>
          </p:cNvSpPr>
          <p:nvPr>
            <p:ph type="sldNum" sz="quarter" idx="4"/>
          </p:nvPr>
        </p:nvSpPr>
        <p:spPr>
          <a:xfrm>
            <a:off x="6457951" y="6356352"/>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A9A9FB5D-4340-4E90-A9F8-D262E83000B0}" type="slidenum">
              <a:rPr lang="hr-HR" smtClean="0">
                <a:solidFill>
                  <a:prstClr val="black">
                    <a:tint val="75000"/>
                  </a:prstClr>
                </a:solidFill>
                <a:latin typeface="Calibri" panose="020F0502020204030204"/>
                <a:ea typeface="+mn-ea"/>
              </a:rPr>
              <a:pPr fontAlgn="auto">
                <a:spcBef>
                  <a:spcPts val="0"/>
                </a:spcBef>
                <a:spcAft>
                  <a:spcPts val="0"/>
                </a:spcAft>
              </a:pPr>
              <a:t>‹#›</a:t>
            </a:fld>
            <a:endParaRPr lang="hr-HR">
              <a:solidFill>
                <a:prstClr val="black">
                  <a:tint val="75000"/>
                </a:prstClr>
              </a:solidFill>
              <a:latin typeface="Calibri" panose="020F0502020204030204"/>
              <a:ea typeface="+mn-ea"/>
            </a:endParaRPr>
          </a:p>
        </p:txBody>
      </p:sp>
    </p:spTree>
    <p:extLst>
      <p:ext uri="{BB962C8B-B14F-4D97-AF65-F5344CB8AC3E}">
        <p14:creationId xmlns:p14="http://schemas.microsoft.com/office/powerpoint/2010/main" val="4168659209"/>
      </p:ext>
    </p:extLst>
  </p:cSld>
  <p:clrMap bg1="lt1" tx1="dk1" bg2="lt2" tx2="dk2" accent1="accent1" accent2="accent2" accent3="accent3" accent4="accent4" accent5="accent5" accent6="accent6" hlink="hlink" folHlink="folHlink"/>
  <p:sldLayoutIdLst>
    <p:sldLayoutId id="2147483884" r:id="rId1"/>
    <p:sldLayoutId id="2147483885" r:id="rId2"/>
    <p:sldLayoutId id="2147483886" r:id="rId3"/>
    <p:sldLayoutId id="2147483887" r:id="rId4"/>
    <p:sldLayoutId id="2147483888" r:id="rId5"/>
    <p:sldLayoutId id="2147483889" r:id="rId6"/>
    <p:sldLayoutId id="2147483890" r:id="rId7"/>
    <p:sldLayoutId id="2147483891" r:id="rId8"/>
    <p:sldLayoutId id="2147483892" r:id="rId9"/>
    <p:sldLayoutId id="2147483893" r:id="rId10"/>
    <p:sldLayoutId id="214748389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3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4565" y="5566123"/>
            <a:ext cx="842963" cy="511175"/>
          </a:xfrm>
          <a:prstGeom prst="rect">
            <a:avLst/>
          </a:prstGeom>
          <a:noFill/>
          <a:extLst>
            <a:ext uri="{909E8E84-426E-40DD-AFC4-6F175D3DCCD1}">
              <a14:hiddenFill xmlns:a14="http://schemas.microsoft.com/office/drawing/2010/main">
                <a:solidFill>
                  <a:srgbClr val="FFFFFF"/>
                </a:solidFill>
              </a14:hiddenFill>
            </a:ext>
          </a:extLst>
        </p:spPr>
      </p:pic>
      <p:sp>
        <p:nvSpPr>
          <p:cNvPr id="16" name="Title 1">
            <a:extLst>
              <a:ext uri="{FF2B5EF4-FFF2-40B4-BE49-F238E27FC236}">
                <a16:creationId xmlns:a16="http://schemas.microsoft.com/office/drawing/2014/main" id="{F0177A49-7AC1-4787-A58B-DDB9B25FC456}"/>
              </a:ext>
            </a:extLst>
          </p:cNvPr>
          <p:cNvSpPr txBox="1">
            <a:spLocks/>
          </p:cNvSpPr>
          <p:nvPr/>
        </p:nvSpPr>
        <p:spPr>
          <a:xfrm>
            <a:off x="1148007" y="2578908"/>
            <a:ext cx="6858000" cy="201535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hr-HR" sz="6000" b="1" dirty="0"/>
              <a:t>Kako </a:t>
            </a:r>
            <a:r>
              <a:rPr lang="sl-SI" sz="6000" b="1" dirty="0"/>
              <a:t>pristopiti</a:t>
            </a:r>
            <a:r>
              <a:rPr lang="hr-HR" sz="6000" b="1" dirty="0"/>
              <a:t> k </a:t>
            </a:r>
            <a:r>
              <a:rPr lang="hr-HR" sz="6000" b="1" dirty="0" err="1"/>
              <a:t>žrtvam</a:t>
            </a:r>
            <a:r>
              <a:rPr lang="hr-HR" sz="6000" b="1" dirty="0"/>
              <a:t> </a:t>
            </a:r>
            <a:r>
              <a:rPr lang="hr-HR" sz="6000" b="1" dirty="0" err="1"/>
              <a:t>kaznivih</a:t>
            </a:r>
            <a:r>
              <a:rPr lang="hr-HR" sz="6000" b="1" dirty="0"/>
              <a:t> </a:t>
            </a:r>
            <a:r>
              <a:rPr lang="hr-HR" sz="6000" b="1" dirty="0" err="1"/>
              <a:t>dejanj</a:t>
            </a:r>
            <a:endParaRPr lang="hr-HR" sz="6000" b="1" dirty="0"/>
          </a:p>
        </p:txBody>
      </p:sp>
    </p:spTree>
    <p:extLst>
      <p:ext uri="{BB962C8B-B14F-4D97-AF65-F5344CB8AC3E}">
        <p14:creationId xmlns:p14="http://schemas.microsoft.com/office/powerpoint/2010/main" val="2753274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dirty="0"/>
              <a:t>KAKO PRISTOPITI K ŽRTVAM, KI SO OSEBE Z OVIRAMI</a:t>
            </a:r>
          </a:p>
        </p:txBody>
      </p:sp>
      <p:sp>
        <p:nvSpPr>
          <p:cNvPr id="3" name="Content Placeholder 2"/>
          <p:cNvSpPr>
            <a:spLocks noGrp="1"/>
          </p:cNvSpPr>
          <p:nvPr>
            <p:ph idx="1"/>
          </p:nvPr>
        </p:nvSpPr>
        <p:spPr>
          <a:xfrm>
            <a:off x="457200" y="1340769"/>
            <a:ext cx="8229600" cy="4785395"/>
          </a:xfrm>
        </p:spPr>
        <p:txBody>
          <a:bodyPr>
            <a:normAutofit lnSpcReduction="10000"/>
          </a:bodyPr>
          <a:lstStyle/>
          <a:p>
            <a:pPr marL="0" indent="0">
              <a:buNone/>
            </a:pPr>
            <a:r>
              <a:rPr lang="sl-SI" sz="3500" dirty="0"/>
              <a:t>SPLOŠNA NAČELA PRISTOPANJA K OSEBAM Z OVIRAMI:</a:t>
            </a:r>
          </a:p>
          <a:p>
            <a:r>
              <a:rPr lang="sl-SI" sz="2800" dirty="0"/>
              <a:t>NE STRMITE, TO VSAKOGAR SPRAVI V NELAGODJE</a:t>
            </a:r>
          </a:p>
          <a:p>
            <a:r>
              <a:rPr lang="sl-SI" sz="2800" dirty="0"/>
              <a:t>IZOGIBAJTE SE POMILOVANJU</a:t>
            </a:r>
          </a:p>
          <a:p>
            <a:r>
              <a:rPr lang="sl-SI" sz="2800" dirty="0"/>
              <a:t>KOMUNICIRAJTE NEPOSREDNO Z OSEBO, TUDI ČE JE POLEG NJEGOV/NJEN OSEBNI ASISTENT_KA ALI DRUG SPREMLJEVALEC_KA</a:t>
            </a:r>
          </a:p>
          <a:p>
            <a:r>
              <a:rPr lang="sl-SI" sz="2800" dirty="0"/>
              <a:t>VPRAŠAJTE, ALI OSEBA POTREBUJE POMOČ, PREDEN POMAGATE – NEPOTREBNA ALI NEŽELENA POMOČ LAHKO KRNI DOSTOJANSTVO IN VARNOST OSEBE</a:t>
            </a:r>
          </a:p>
        </p:txBody>
      </p:sp>
    </p:spTree>
    <p:extLst>
      <p:ext uri="{BB962C8B-B14F-4D97-AF65-F5344CB8AC3E}">
        <p14:creationId xmlns:p14="http://schemas.microsoft.com/office/powerpoint/2010/main" val="3812624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dirty="0"/>
              <a:t>UPORABLJAJTE JEZIK, KI NA PRVO MESTO POSTAVI ČLOVEKA, NE OVIRANOSTI</a:t>
            </a:r>
          </a:p>
        </p:txBody>
      </p:sp>
      <p:sp>
        <p:nvSpPr>
          <p:cNvPr id="3" name="Content Placeholder 2"/>
          <p:cNvSpPr>
            <a:spLocks noGrp="1"/>
          </p:cNvSpPr>
          <p:nvPr>
            <p:ph idx="1"/>
          </p:nvPr>
        </p:nvSpPr>
        <p:spPr>
          <a:xfrm>
            <a:off x="457200" y="1844824"/>
            <a:ext cx="8229600" cy="4209331"/>
          </a:xfrm>
        </p:spPr>
        <p:txBody>
          <a:bodyPr>
            <a:normAutofit fontScale="62500" lnSpcReduction="20000"/>
          </a:bodyPr>
          <a:lstStyle/>
          <a:p>
            <a:pPr marL="0" indent="0">
              <a:buNone/>
            </a:pPr>
            <a:r>
              <a:rPr lang="sl-SI" sz="2800" dirty="0"/>
              <a:t>„</a:t>
            </a:r>
            <a:r>
              <a:rPr lang="sl-SI" sz="2800" b="1" dirty="0">
                <a:solidFill>
                  <a:srgbClr val="00B050"/>
                </a:solidFill>
              </a:rPr>
              <a:t>Osebe z ovirami</a:t>
            </a:r>
            <a:r>
              <a:rPr lang="sl-SI" sz="2800" dirty="0"/>
              <a:t>“                             in ne                  „</a:t>
            </a:r>
            <a:r>
              <a:rPr lang="sl-SI" sz="2800" dirty="0">
                <a:solidFill>
                  <a:srgbClr val="FF0000"/>
                </a:solidFill>
              </a:rPr>
              <a:t>invalidi</a:t>
            </a:r>
            <a:r>
              <a:rPr lang="sl-SI" sz="2800" dirty="0"/>
              <a:t>“</a:t>
            </a:r>
          </a:p>
          <a:p>
            <a:pPr marL="0" indent="0">
              <a:buNone/>
            </a:pPr>
            <a:endParaRPr lang="sl-SI" sz="2800" dirty="0"/>
          </a:p>
          <a:p>
            <a:pPr marL="0" indent="0">
              <a:buNone/>
            </a:pPr>
            <a:r>
              <a:rPr lang="sl-SI" sz="2800" dirty="0"/>
              <a:t>„</a:t>
            </a:r>
            <a:r>
              <a:rPr lang="sl-SI" sz="2800" b="1" dirty="0">
                <a:solidFill>
                  <a:srgbClr val="00B050"/>
                </a:solidFill>
              </a:rPr>
              <a:t>Ljudje, ki ne vidijo</a:t>
            </a:r>
            <a:r>
              <a:rPr lang="sl-SI" sz="2800" dirty="0"/>
              <a:t>“                          in ne                  „</a:t>
            </a:r>
            <a:r>
              <a:rPr lang="sl-SI" sz="2800" dirty="0">
                <a:solidFill>
                  <a:srgbClr val="FF0000"/>
                </a:solidFill>
              </a:rPr>
              <a:t>slepi</a:t>
            </a:r>
            <a:r>
              <a:rPr lang="sl-SI" sz="2800" dirty="0"/>
              <a:t>“</a:t>
            </a:r>
          </a:p>
          <a:p>
            <a:pPr marL="0" indent="0">
              <a:buNone/>
            </a:pPr>
            <a:endParaRPr lang="sl-SI" sz="2800" dirty="0"/>
          </a:p>
          <a:p>
            <a:pPr marL="0" indent="0">
              <a:buNone/>
            </a:pPr>
            <a:r>
              <a:rPr lang="sl-SI" sz="2800" dirty="0"/>
              <a:t>„</a:t>
            </a:r>
            <a:r>
              <a:rPr lang="sl-SI" sz="2800" b="1" dirty="0">
                <a:solidFill>
                  <a:srgbClr val="00B050"/>
                </a:solidFill>
              </a:rPr>
              <a:t>Ljudje, ki ne morejo govoriti</a:t>
            </a:r>
            <a:r>
              <a:rPr lang="sl-SI" sz="2800" dirty="0"/>
              <a:t>“        in ne                  „</a:t>
            </a:r>
            <a:r>
              <a:rPr lang="sl-SI" sz="2800" dirty="0">
                <a:solidFill>
                  <a:srgbClr val="FF0000"/>
                </a:solidFill>
              </a:rPr>
              <a:t>nemi</a:t>
            </a:r>
            <a:r>
              <a:rPr lang="sl-SI" sz="2800" dirty="0"/>
              <a:t>“</a:t>
            </a:r>
          </a:p>
          <a:p>
            <a:pPr marL="0" indent="0">
              <a:buNone/>
            </a:pPr>
            <a:endParaRPr lang="sl-SI" sz="2800" dirty="0"/>
          </a:p>
          <a:p>
            <a:pPr marL="0" indent="0">
              <a:buNone/>
            </a:pPr>
            <a:r>
              <a:rPr lang="sl-SI" sz="2800" dirty="0"/>
              <a:t>„</a:t>
            </a:r>
            <a:r>
              <a:rPr lang="sl-SI" sz="2800" b="1" dirty="0">
                <a:solidFill>
                  <a:srgbClr val="00B050"/>
                </a:solidFill>
              </a:rPr>
              <a:t>G. Novak ima diabetes</a:t>
            </a:r>
            <a:r>
              <a:rPr lang="sl-SI" sz="2800" dirty="0"/>
              <a:t>“                  in ne                  „</a:t>
            </a:r>
            <a:r>
              <a:rPr lang="sl-SI" sz="2800" dirty="0">
                <a:solidFill>
                  <a:srgbClr val="FF0000"/>
                </a:solidFill>
              </a:rPr>
              <a:t>G. Novak je diabetik</a:t>
            </a:r>
            <a:r>
              <a:rPr lang="sl-SI" sz="2800" dirty="0"/>
              <a:t>“</a:t>
            </a:r>
            <a:br>
              <a:rPr lang="sl-SI" sz="2800" dirty="0"/>
            </a:br>
            <a:endParaRPr lang="sl-SI" sz="2800" dirty="0"/>
          </a:p>
          <a:p>
            <a:pPr marL="0" indent="0">
              <a:buNone/>
            </a:pPr>
            <a:r>
              <a:rPr lang="sl-SI" sz="2800" dirty="0"/>
              <a:t>„</a:t>
            </a:r>
            <a:r>
              <a:rPr lang="sl-SI" sz="2800" b="1" dirty="0">
                <a:solidFill>
                  <a:srgbClr val="00B050"/>
                </a:solidFill>
              </a:rPr>
              <a:t>Fizična oviranost</a:t>
            </a:r>
            <a:r>
              <a:rPr lang="sl-SI" sz="2800" dirty="0"/>
              <a:t>“                             in ne                  „</a:t>
            </a:r>
            <a:r>
              <a:rPr lang="sl-SI" sz="2800" dirty="0">
                <a:solidFill>
                  <a:srgbClr val="FF0000"/>
                </a:solidFill>
              </a:rPr>
              <a:t>fizična deformacija</a:t>
            </a:r>
            <a:r>
              <a:rPr lang="sl-SI" sz="2800" dirty="0"/>
              <a:t>“</a:t>
            </a:r>
          </a:p>
          <a:p>
            <a:pPr marL="0" indent="0">
              <a:buNone/>
            </a:pPr>
            <a:endParaRPr lang="sl-SI" sz="2800" dirty="0"/>
          </a:p>
          <a:p>
            <a:pPr marL="0" indent="0">
              <a:buNone/>
            </a:pPr>
            <a:r>
              <a:rPr lang="sl-SI" sz="2800" dirty="0"/>
              <a:t>„</a:t>
            </a:r>
            <a:r>
              <a:rPr lang="sl-SI" sz="2800" b="1" dirty="0">
                <a:solidFill>
                  <a:srgbClr val="00B050"/>
                </a:solidFill>
              </a:rPr>
              <a:t>Ljudje s težavami v duševnem zdravju</a:t>
            </a:r>
            <a:r>
              <a:rPr lang="sl-SI" sz="2800" dirty="0"/>
              <a:t>“                  „</a:t>
            </a:r>
            <a:r>
              <a:rPr lang="sl-SI" sz="2800" dirty="0">
                <a:solidFill>
                  <a:srgbClr val="FF0000"/>
                </a:solidFill>
              </a:rPr>
              <a:t>duševno bolni</a:t>
            </a:r>
            <a:r>
              <a:rPr lang="sl-SI" sz="2800" dirty="0"/>
              <a:t>“</a:t>
            </a:r>
          </a:p>
          <a:p>
            <a:pPr marL="0" indent="0">
              <a:buNone/>
            </a:pPr>
            <a:r>
              <a:rPr lang="sl-SI" sz="2800" dirty="0"/>
              <a:t>                                                               in ne</a:t>
            </a:r>
          </a:p>
          <a:p>
            <a:pPr marL="0" indent="0">
              <a:buNone/>
            </a:pPr>
            <a:endParaRPr lang="sl-SI" sz="2800" dirty="0"/>
          </a:p>
          <a:p>
            <a:pPr marL="0" indent="0">
              <a:buNone/>
            </a:pPr>
            <a:r>
              <a:rPr lang="sl-SI" sz="2800" dirty="0"/>
              <a:t> </a:t>
            </a:r>
          </a:p>
        </p:txBody>
      </p:sp>
    </p:spTree>
    <p:extLst>
      <p:ext uri="{BB962C8B-B14F-4D97-AF65-F5344CB8AC3E}">
        <p14:creationId xmlns:p14="http://schemas.microsoft.com/office/powerpoint/2010/main" val="68594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dirty="0"/>
              <a:t>KAKO PRISTOPITI K ŽRTVAM, KI NE VIDIJO ALI SLABO VIDIJO (I)</a:t>
            </a:r>
          </a:p>
        </p:txBody>
      </p:sp>
      <p:sp>
        <p:nvSpPr>
          <p:cNvPr id="3" name="Content Placeholder 2"/>
          <p:cNvSpPr>
            <a:spLocks noGrp="1"/>
          </p:cNvSpPr>
          <p:nvPr>
            <p:ph idx="1"/>
          </p:nvPr>
        </p:nvSpPr>
        <p:spPr>
          <a:xfrm>
            <a:off x="457200" y="1556792"/>
            <a:ext cx="8229600" cy="4497363"/>
          </a:xfrm>
        </p:spPr>
        <p:txBody>
          <a:bodyPr>
            <a:normAutofit/>
          </a:bodyPr>
          <a:lstStyle/>
          <a:p>
            <a:pPr marL="0" indent="0">
              <a:buNone/>
            </a:pPr>
            <a:endParaRPr lang="sl-SI" sz="2800" dirty="0"/>
          </a:p>
          <a:p>
            <a:pPr marL="0" indent="0">
              <a:buNone/>
            </a:pPr>
            <a:r>
              <a:rPr lang="sl-SI" sz="2800" dirty="0"/>
              <a:t> </a:t>
            </a:r>
          </a:p>
        </p:txBody>
      </p:sp>
      <p:sp>
        <p:nvSpPr>
          <p:cNvPr id="4" name="Content Placeholder 2">
            <a:extLst>
              <a:ext uri="{FF2B5EF4-FFF2-40B4-BE49-F238E27FC236}">
                <a16:creationId xmlns:a16="http://schemas.microsoft.com/office/drawing/2014/main" id="{8D556CF1-8B4A-4443-9963-7ED15551935A}"/>
              </a:ext>
            </a:extLst>
          </p:cNvPr>
          <p:cNvSpPr txBox="1">
            <a:spLocks/>
          </p:cNvSpPr>
          <p:nvPr/>
        </p:nvSpPr>
        <p:spPr>
          <a:xfrm>
            <a:off x="457200" y="1340769"/>
            <a:ext cx="8229600" cy="4785395"/>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pPr>
            <a:r>
              <a:rPr lang="sl-SI" sz="3500" dirty="0"/>
              <a:t>Predstavite se</a:t>
            </a:r>
          </a:p>
          <a:p>
            <a:pPr fontAlgn="auto">
              <a:spcAft>
                <a:spcPts val="0"/>
              </a:spcAft>
            </a:pPr>
            <a:r>
              <a:rPr lang="sl-SI" sz="3500" dirty="0"/>
              <a:t>Opišite prostor, v katerem se  nahajate - bodite natančni: „Miza je pred vami“ in ne „Miza je tu“</a:t>
            </a:r>
          </a:p>
          <a:p>
            <a:pPr fontAlgn="auto">
              <a:spcAft>
                <a:spcPts val="0"/>
              </a:spcAft>
            </a:pPr>
            <a:r>
              <a:rPr lang="sl-SI" sz="3500" dirty="0"/>
              <a:t>Če je v prostoru več ljudi, naj se vsak predstavi, vsakega, ki mu date besedo, naslovite z imenom</a:t>
            </a:r>
          </a:p>
          <a:p>
            <a:pPr fontAlgn="auto">
              <a:spcAft>
                <a:spcPts val="0"/>
              </a:spcAft>
            </a:pPr>
            <a:r>
              <a:rPr lang="sl-SI" sz="3500" dirty="0"/>
              <a:t>Govorite naravno, ni potrebe po glasnem govorjenju</a:t>
            </a:r>
          </a:p>
          <a:p>
            <a:pPr fontAlgn="auto">
              <a:spcAft>
                <a:spcPts val="0"/>
              </a:spcAft>
            </a:pPr>
            <a:r>
              <a:rPr lang="sl-SI" sz="3500" dirty="0"/>
              <a:t>Zagotovite pa, da ne boste v glasnem prostoru, da vas bo oseba lahko dobro slišala</a:t>
            </a:r>
          </a:p>
          <a:p>
            <a:pPr fontAlgn="auto">
              <a:spcAft>
                <a:spcPts val="0"/>
              </a:spcAft>
            </a:pPr>
            <a:endParaRPr lang="sl-SI" sz="3500" dirty="0"/>
          </a:p>
          <a:p>
            <a:pPr marL="0" indent="0" fontAlgn="auto">
              <a:spcAft>
                <a:spcPts val="0"/>
              </a:spcAft>
              <a:buFont typeface="Arial" panose="020B0604020202020204" pitchFamily="34" charset="0"/>
              <a:buNone/>
            </a:pPr>
            <a:endParaRPr lang="sl-SI" sz="2800" dirty="0"/>
          </a:p>
        </p:txBody>
      </p:sp>
    </p:spTree>
    <p:extLst>
      <p:ext uri="{BB962C8B-B14F-4D97-AF65-F5344CB8AC3E}">
        <p14:creationId xmlns:p14="http://schemas.microsoft.com/office/powerpoint/2010/main" val="3920842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dirty="0"/>
              <a:t>KAKO PRISTOPITI K ŽRTVAM, KI NE VIDIJO ALI SLABO VIDIJO(II)</a:t>
            </a:r>
          </a:p>
        </p:txBody>
      </p:sp>
      <p:sp>
        <p:nvSpPr>
          <p:cNvPr id="3" name="Content Placeholder 2"/>
          <p:cNvSpPr>
            <a:spLocks noGrp="1"/>
          </p:cNvSpPr>
          <p:nvPr>
            <p:ph idx="1"/>
          </p:nvPr>
        </p:nvSpPr>
        <p:spPr>
          <a:xfrm>
            <a:off x="457200" y="1556792"/>
            <a:ext cx="8229600" cy="4497363"/>
          </a:xfrm>
        </p:spPr>
        <p:txBody>
          <a:bodyPr>
            <a:normAutofit/>
          </a:bodyPr>
          <a:lstStyle/>
          <a:p>
            <a:pPr marL="0" indent="0">
              <a:buNone/>
            </a:pPr>
            <a:endParaRPr lang="sl-SI" sz="2800" dirty="0"/>
          </a:p>
          <a:p>
            <a:pPr marL="0" indent="0">
              <a:buNone/>
            </a:pPr>
            <a:r>
              <a:rPr lang="sl-SI" sz="2800" dirty="0"/>
              <a:t> </a:t>
            </a:r>
          </a:p>
        </p:txBody>
      </p:sp>
      <p:sp>
        <p:nvSpPr>
          <p:cNvPr id="4" name="Content Placeholder 2">
            <a:extLst>
              <a:ext uri="{FF2B5EF4-FFF2-40B4-BE49-F238E27FC236}">
                <a16:creationId xmlns:a16="http://schemas.microsoft.com/office/drawing/2014/main" id="{8D556CF1-8B4A-4443-9963-7ED15551935A}"/>
              </a:ext>
            </a:extLst>
          </p:cNvPr>
          <p:cNvSpPr txBox="1">
            <a:spLocks/>
          </p:cNvSpPr>
          <p:nvPr/>
        </p:nvSpPr>
        <p:spPr>
          <a:xfrm>
            <a:off x="457200" y="1340769"/>
            <a:ext cx="8229600" cy="4785395"/>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pPr>
            <a:r>
              <a:rPr lang="sl-SI" sz="3500" dirty="0"/>
              <a:t>KO VODITE OSEBO, KI NE VIDI ALI SLABO VIDI:</a:t>
            </a:r>
          </a:p>
          <a:p>
            <a:pPr fontAlgn="auto">
              <a:spcAft>
                <a:spcPts val="0"/>
              </a:spcAft>
            </a:pPr>
            <a:r>
              <a:rPr lang="sl-SI" sz="3500" dirty="0"/>
              <a:t>Hodite </a:t>
            </a:r>
            <a:r>
              <a:rPr lang="pl-PL" sz="3500" dirty="0"/>
              <a:t>ob njej, pol koraka pred njo</a:t>
            </a:r>
            <a:endParaRPr lang="sl-SI" sz="3500" dirty="0"/>
          </a:p>
          <a:p>
            <a:pPr fontAlgn="auto">
              <a:spcAft>
                <a:spcPts val="0"/>
              </a:spcAft>
            </a:pPr>
            <a:r>
              <a:rPr lang="sl-SI" sz="3500" dirty="0"/>
              <a:t>Ne primite je za roko, dovolite njej, da vas prime za roko</a:t>
            </a:r>
          </a:p>
          <a:p>
            <a:pPr fontAlgn="auto">
              <a:spcAft>
                <a:spcPts val="0"/>
              </a:spcAft>
            </a:pPr>
            <a:r>
              <a:rPr lang="sl-SI" sz="3500" dirty="0"/>
              <a:t>KO VODITE OSEBO, KI NE VIDI K SEDIŠČU</a:t>
            </a:r>
          </a:p>
          <a:p>
            <a:pPr fontAlgn="auto">
              <a:spcAft>
                <a:spcPts val="0"/>
              </a:spcAft>
            </a:pPr>
            <a:r>
              <a:rPr lang="sl-SI" sz="3500" dirty="0"/>
              <a:t>Najprej vprašajte, ali jo lahko k sedišču vodite tako, da nanj položite njeno dlan. Če se strinja, položite njeno roko na hrbtišče stola, da se bo lahko usedla</a:t>
            </a:r>
          </a:p>
          <a:p>
            <a:pPr fontAlgn="auto">
              <a:spcAft>
                <a:spcPts val="0"/>
              </a:spcAft>
            </a:pPr>
            <a:r>
              <a:rPr lang="sl-SI" sz="3100" dirty="0"/>
              <a:t>Če stol nima hrbtišča, položite njeno roko na sedišče </a:t>
            </a:r>
          </a:p>
          <a:p>
            <a:pPr fontAlgn="auto">
              <a:spcAft>
                <a:spcPts val="0"/>
              </a:spcAft>
            </a:pPr>
            <a:endParaRPr lang="sl-SI" sz="3500" dirty="0"/>
          </a:p>
          <a:p>
            <a:pPr marL="0" indent="0" fontAlgn="auto">
              <a:spcAft>
                <a:spcPts val="0"/>
              </a:spcAft>
              <a:buFont typeface="Arial" panose="020B0604020202020204" pitchFamily="34" charset="0"/>
              <a:buNone/>
            </a:pPr>
            <a:endParaRPr lang="sl-SI" sz="2800" dirty="0"/>
          </a:p>
        </p:txBody>
      </p:sp>
    </p:spTree>
    <p:extLst>
      <p:ext uri="{BB962C8B-B14F-4D97-AF65-F5344CB8AC3E}">
        <p14:creationId xmlns:p14="http://schemas.microsoft.com/office/powerpoint/2010/main" val="1632532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dirty="0"/>
              <a:t>KAKO PRISTOPITI K ŽRTVAM, KI NE VIDIJO ALI SLABO VIDIJO (III)</a:t>
            </a:r>
          </a:p>
        </p:txBody>
      </p:sp>
      <p:sp>
        <p:nvSpPr>
          <p:cNvPr id="3" name="Content Placeholder 2"/>
          <p:cNvSpPr>
            <a:spLocks noGrp="1"/>
          </p:cNvSpPr>
          <p:nvPr>
            <p:ph idx="1"/>
          </p:nvPr>
        </p:nvSpPr>
        <p:spPr>
          <a:xfrm>
            <a:off x="457200" y="1556792"/>
            <a:ext cx="8229600" cy="4497363"/>
          </a:xfrm>
        </p:spPr>
        <p:txBody>
          <a:bodyPr>
            <a:normAutofit/>
          </a:bodyPr>
          <a:lstStyle/>
          <a:p>
            <a:pPr marL="0" indent="0">
              <a:buNone/>
            </a:pPr>
            <a:endParaRPr lang="sl-SI" sz="2800" dirty="0"/>
          </a:p>
          <a:p>
            <a:pPr marL="0" indent="0">
              <a:buNone/>
            </a:pPr>
            <a:r>
              <a:rPr lang="sl-SI" sz="2800" dirty="0"/>
              <a:t> </a:t>
            </a:r>
          </a:p>
        </p:txBody>
      </p:sp>
      <p:sp>
        <p:nvSpPr>
          <p:cNvPr id="4" name="Content Placeholder 2">
            <a:extLst>
              <a:ext uri="{FF2B5EF4-FFF2-40B4-BE49-F238E27FC236}">
                <a16:creationId xmlns:a16="http://schemas.microsoft.com/office/drawing/2014/main" id="{8D556CF1-8B4A-4443-9963-7ED15551935A}"/>
              </a:ext>
            </a:extLst>
          </p:cNvPr>
          <p:cNvSpPr txBox="1">
            <a:spLocks/>
          </p:cNvSpPr>
          <p:nvPr/>
        </p:nvSpPr>
        <p:spPr>
          <a:xfrm>
            <a:off x="457200" y="1340769"/>
            <a:ext cx="8229600" cy="4785395"/>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auto">
              <a:spcAft>
                <a:spcPts val="0"/>
              </a:spcAft>
              <a:buNone/>
            </a:pPr>
            <a:r>
              <a:rPr lang="sl-SI" sz="3500" b="1" dirty="0"/>
              <a:t>V POSTOPKU</a:t>
            </a:r>
          </a:p>
          <a:p>
            <a:pPr fontAlgn="auto">
              <a:spcAft>
                <a:spcPts val="0"/>
              </a:spcAft>
            </a:pPr>
            <a:r>
              <a:rPr lang="sl-SI" sz="3500" dirty="0"/>
              <a:t>Vprašajte, kakšno podporo oseba, ki ne vidi ali slabo vidi, potrebuje</a:t>
            </a:r>
          </a:p>
          <a:p>
            <a:pPr fontAlgn="auto">
              <a:spcAft>
                <a:spcPts val="0"/>
              </a:spcAft>
            </a:pPr>
            <a:r>
              <a:rPr lang="sl-SI" sz="3500" dirty="0"/>
              <a:t>Vprašajte, v kakšni obliki bi želela v postopku prejemati pisne dokumente, do katerih je upravičena:</a:t>
            </a:r>
          </a:p>
          <a:p>
            <a:pPr fontAlgn="auto">
              <a:spcAft>
                <a:spcPts val="0"/>
              </a:spcAft>
            </a:pPr>
            <a:r>
              <a:rPr lang="sl-SI" sz="3500" dirty="0"/>
              <a:t>Če oseba bere Braillovo pisavo, zagotovite pisanja v tej obliki</a:t>
            </a:r>
          </a:p>
          <a:p>
            <a:pPr fontAlgn="auto">
              <a:spcAft>
                <a:spcPts val="0"/>
              </a:spcAft>
            </a:pPr>
            <a:r>
              <a:rPr lang="sl-SI" sz="3500" dirty="0"/>
              <a:t>Če oseba slabo vidi, vprašajte v kakšnem formatu želi prejeti dokumente (npr. pogosto se uporablja </a:t>
            </a:r>
            <a:r>
              <a:rPr lang="sl-SI" sz="3500" b="1" dirty="0"/>
              <a:t>odebeljen</a:t>
            </a:r>
            <a:r>
              <a:rPr lang="sl-SI" sz="3500" dirty="0"/>
              <a:t> font </a:t>
            </a:r>
            <a:r>
              <a:rPr lang="sl-SI" sz="3500" dirty="0" err="1"/>
              <a:t>Arial</a:t>
            </a:r>
            <a:r>
              <a:rPr lang="sl-SI" sz="3500" dirty="0"/>
              <a:t> 12)</a:t>
            </a:r>
          </a:p>
          <a:p>
            <a:pPr fontAlgn="auto">
              <a:spcAft>
                <a:spcPts val="0"/>
              </a:spcAft>
            </a:pPr>
            <a:r>
              <a:rPr lang="sl-SI" sz="3500" dirty="0"/>
              <a:t>Če oseba želi prejeti pisanja v elektronski obliki, vprašajte, v kakšnem formatu jih želi</a:t>
            </a:r>
            <a:endParaRPr lang="sl-SI" sz="3100" dirty="0"/>
          </a:p>
          <a:p>
            <a:pPr fontAlgn="auto">
              <a:spcAft>
                <a:spcPts val="0"/>
              </a:spcAft>
            </a:pPr>
            <a:endParaRPr lang="sl-SI" sz="3500" dirty="0"/>
          </a:p>
          <a:p>
            <a:pPr marL="0" indent="0" fontAlgn="auto">
              <a:spcAft>
                <a:spcPts val="0"/>
              </a:spcAft>
              <a:buFont typeface="Arial" panose="020B0604020202020204" pitchFamily="34" charset="0"/>
              <a:buNone/>
            </a:pPr>
            <a:endParaRPr lang="sl-SI" sz="2800" dirty="0"/>
          </a:p>
        </p:txBody>
      </p:sp>
    </p:spTree>
    <p:extLst>
      <p:ext uri="{BB962C8B-B14F-4D97-AF65-F5344CB8AC3E}">
        <p14:creationId xmlns:p14="http://schemas.microsoft.com/office/powerpoint/2010/main" val="2130041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dirty="0"/>
              <a:t>KAKO PRISTOPITI K ŽRTVAM S TEŽAVAMI V GOVORNI KOMUNIKACIJI</a:t>
            </a:r>
          </a:p>
        </p:txBody>
      </p:sp>
      <p:sp>
        <p:nvSpPr>
          <p:cNvPr id="3" name="Content Placeholder 2"/>
          <p:cNvSpPr>
            <a:spLocks noGrp="1"/>
          </p:cNvSpPr>
          <p:nvPr>
            <p:ph idx="1"/>
          </p:nvPr>
        </p:nvSpPr>
        <p:spPr>
          <a:xfrm>
            <a:off x="457200" y="1556792"/>
            <a:ext cx="8229600" cy="4497363"/>
          </a:xfrm>
        </p:spPr>
        <p:txBody>
          <a:bodyPr>
            <a:normAutofit/>
          </a:bodyPr>
          <a:lstStyle/>
          <a:p>
            <a:pPr marL="0" indent="0">
              <a:buNone/>
            </a:pPr>
            <a:endParaRPr lang="sl-SI" sz="2800" dirty="0"/>
          </a:p>
          <a:p>
            <a:pPr marL="0" indent="0">
              <a:buNone/>
            </a:pPr>
            <a:r>
              <a:rPr lang="sl-SI" sz="2800" dirty="0"/>
              <a:t> </a:t>
            </a:r>
          </a:p>
        </p:txBody>
      </p:sp>
      <p:sp>
        <p:nvSpPr>
          <p:cNvPr id="4" name="Content Placeholder 2">
            <a:extLst>
              <a:ext uri="{FF2B5EF4-FFF2-40B4-BE49-F238E27FC236}">
                <a16:creationId xmlns:a16="http://schemas.microsoft.com/office/drawing/2014/main" id="{8D556CF1-8B4A-4443-9963-7ED15551935A}"/>
              </a:ext>
            </a:extLst>
          </p:cNvPr>
          <p:cNvSpPr txBox="1">
            <a:spLocks/>
          </p:cNvSpPr>
          <p:nvPr/>
        </p:nvSpPr>
        <p:spPr>
          <a:xfrm>
            <a:off x="457200" y="1340769"/>
            <a:ext cx="8229600" cy="4785395"/>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pPr>
            <a:r>
              <a:rPr lang="sl-SI" sz="3500" dirty="0"/>
              <a:t>Dovolite, osebi, da govori. Morda bo govorila počasneje, kot ste navajeni.</a:t>
            </a:r>
          </a:p>
          <a:p>
            <a:pPr fontAlgn="auto">
              <a:spcAft>
                <a:spcPts val="0"/>
              </a:spcAft>
            </a:pPr>
            <a:r>
              <a:rPr lang="sl-SI" sz="3500" dirty="0"/>
              <a:t>Ne zaključujte stavkov namesto nje in ne priganjajte</a:t>
            </a:r>
          </a:p>
          <a:p>
            <a:pPr fontAlgn="auto">
              <a:spcAft>
                <a:spcPts val="0"/>
              </a:spcAft>
            </a:pPr>
            <a:r>
              <a:rPr lang="sl-SI" sz="3500" dirty="0"/>
              <a:t>Če niste razumeli, prosite, da povedano ponovi</a:t>
            </a:r>
          </a:p>
          <a:p>
            <a:pPr fontAlgn="auto">
              <a:spcAft>
                <a:spcPts val="0"/>
              </a:spcAft>
            </a:pPr>
            <a:r>
              <a:rPr lang="sl-SI" sz="3500" dirty="0"/>
              <a:t>Ne pretvarjajte se, da ste razumeli, če niste</a:t>
            </a:r>
          </a:p>
          <a:p>
            <a:pPr fontAlgn="auto">
              <a:spcAft>
                <a:spcPts val="0"/>
              </a:spcAft>
            </a:pPr>
            <a:r>
              <a:rPr lang="sl-SI" sz="3500" dirty="0"/>
              <a:t>Če ne razumete, vprašajte, če bi lahko nekdo, ki mu oseba zaupa in jo ta razume, pomagal pri komunikaciji tako, da ponovi besede, ki jih oseba izreče</a:t>
            </a:r>
          </a:p>
          <a:p>
            <a:pPr fontAlgn="auto">
              <a:spcAft>
                <a:spcPts val="0"/>
              </a:spcAft>
            </a:pPr>
            <a:r>
              <a:rPr lang="sl-SI" sz="3500" dirty="0"/>
              <a:t>V POSTOPKU:</a:t>
            </a:r>
          </a:p>
          <a:p>
            <a:pPr fontAlgn="auto">
              <a:spcAft>
                <a:spcPts val="0"/>
              </a:spcAft>
            </a:pPr>
            <a:r>
              <a:rPr lang="sl-SI" sz="3500" dirty="0"/>
              <a:t>Vprašajte, kakšno podporo oseba potrebuje</a:t>
            </a:r>
          </a:p>
          <a:p>
            <a:pPr fontAlgn="auto">
              <a:spcAft>
                <a:spcPts val="0"/>
              </a:spcAft>
            </a:pPr>
            <a:r>
              <a:rPr lang="sl-SI" sz="3500" dirty="0"/>
              <a:t>Zagotovite zadostne odmore</a:t>
            </a:r>
          </a:p>
          <a:p>
            <a:pPr fontAlgn="auto">
              <a:spcAft>
                <a:spcPts val="0"/>
              </a:spcAft>
            </a:pPr>
            <a:endParaRPr lang="sl-SI" sz="3500" dirty="0"/>
          </a:p>
          <a:p>
            <a:pPr fontAlgn="auto">
              <a:spcAft>
                <a:spcPts val="0"/>
              </a:spcAft>
            </a:pPr>
            <a:endParaRPr lang="sl-SI" sz="3500" dirty="0"/>
          </a:p>
          <a:p>
            <a:pPr fontAlgn="auto">
              <a:spcAft>
                <a:spcPts val="0"/>
              </a:spcAft>
            </a:pPr>
            <a:endParaRPr lang="sl-SI" sz="3500" dirty="0"/>
          </a:p>
          <a:p>
            <a:pPr fontAlgn="auto">
              <a:spcAft>
                <a:spcPts val="0"/>
              </a:spcAft>
            </a:pPr>
            <a:endParaRPr lang="sl-SI" sz="3100" dirty="0"/>
          </a:p>
          <a:p>
            <a:pPr fontAlgn="auto">
              <a:spcAft>
                <a:spcPts val="0"/>
              </a:spcAft>
            </a:pPr>
            <a:endParaRPr lang="sl-SI" sz="3500" dirty="0"/>
          </a:p>
          <a:p>
            <a:pPr marL="0" indent="0" fontAlgn="auto">
              <a:spcAft>
                <a:spcPts val="0"/>
              </a:spcAft>
              <a:buFont typeface="Arial" panose="020B0604020202020204" pitchFamily="34" charset="0"/>
              <a:buNone/>
            </a:pPr>
            <a:endParaRPr lang="sl-SI" sz="2800" dirty="0"/>
          </a:p>
        </p:txBody>
      </p:sp>
    </p:spTree>
    <p:extLst>
      <p:ext uri="{BB962C8B-B14F-4D97-AF65-F5344CB8AC3E}">
        <p14:creationId xmlns:p14="http://schemas.microsoft.com/office/powerpoint/2010/main" val="2032142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dirty="0"/>
              <a:t>KAKO PRISTOPITI K ŽRTVAM, KI NE SLIŠIJO ALI SLABO SLIŠIJO (I)</a:t>
            </a:r>
          </a:p>
        </p:txBody>
      </p:sp>
      <p:sp>
        <p:nvSpPr>
          <p:cNvPr id="3" name="Content Placeholder 2"/>
          <p:cNvSpPr>
            <a:spLocks noGrp="1"/>
          </p:cNvSpPr>
          <p:nvPr>
            <p:ph idx="1"/>
          </p:nvPr>
        </p:nvSpPr>
        <p:spPr>
          <a:xfrm>
            <a:off x="457200" y="1556792"/>
            <a:ext cx="8229600" cy="4497363"/>
          </a:xfrm>
        </p:spPr>
        <p:txBody>
          <a:bodyPr>
            <a:normAutofit/>
          </a:bodyPr>
          <a:lstStyle/>
          <a:p>
            <a:pPr marL="0" indent="0">
              <a:buNone/>
            </a:pPr>
            <a:endParaRPr lang="sl-SI" sz="2800" dirty="0"/>
          </a:p>
          <a:p>
            <a:pPr marL="0" indent="0">
              <a:buNone/>
            </a:pPr>
            <a:r>
              <a:rPr lang="sl-SI" sz="2800" dirty="0"/>
              <a:t> </a:t>
            </a:r>
          </a:p>
        </p:txBody>
      </p:sp>
      <p:sp>
        <p:nvSpPr>
          <p:cNvPr id="4" name="Content Placeholder 2">
            <a:extLst>
              <a:ext uri="{FF2B5EF4-FFF2-40B4-BE49-F238E27FC236}">
                <a16:creationId xmlns:a16="http://schemas.microsoft.com/office/drawing/2014/main" id="{8D556CF1-8B4A-4443-9963-7ED15551935A}"/>
              </a:ext>
            </a:extLst>
          </p:cNvPr>
          <p:cNvSpPr txBox="1">
            <a:spLocks/>
          </p:cNvSpPr>
          <p:nvPr/>
        </p:nvSpPr>
        <p:spPr>
          <a:xfrm>
            <a:off x="457200" y="1340769"/>
            <a:ext cx="8229600" cy="4785395"/>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pPr>
            <a:r>
              <a:rPr lang="sl-SI" sz="3500" dirty="0"/>
              <a:t>Vprašajte osebo, kako želi komunicirati</a:t>
            </a:r>
          </a:p>
          <a:p>
            <a:pPr fontAlgn="auto">
              <a:spcAft>
                <a:spcPts val="0"/>
              </a:spcAft>
            </a:pPr>
            <a:r>
              <a:rPr lang="sl-SI" sz="3500" dirty="0"/>
              <a:t>Obrnite se tako, da vas bo oseba lahko videla in morda brala z ustnic, ne zakrivajte svojih ust z roko</a:t>
            </a:r>
          </a:p>
          <a:p>
            <a:pPr fontAlgn="auto">
              <a:spcAft>
                <a:spcPts val="0"/>
              </a:spcAft>
            </a:pPr>
            <a:r>
              <a:rPr lang="sl-SI" sz="3500" dirty="0"/>
              <a:t>Govorite počasi, če oseba bere z ustnic ali slabo sliši</a:t>
            </a:r>
          </a:p>
          <a:p>
            <a:pPr fontAlgn="auto">
              <a:spcAft>
                <a:spcPts val="0"/>
              </a:spcAft>
            </a:pPr>
            <a:r>
              <a:rPr lang="sl-SI" sz="3500" dirty="0"/>
              <a:t>Govorite jasno in z normalno glasnostjo, ne vpijte</a:t>
            </a:r>
          </a:p>
          <a:p>
            <a:pPr fontAlgn="auto">
              <a:spcAft>
                <a:spcPts val="0"/>
              </a:spcAft>
            </a:pPr>
            <a:r>
              <a:rPr lang="sl-SI" sz="3500" dirty="0"/>
              <a:t>Če slabo sliši, bodite blizu nje, zagotovite tih prostor brez motenj, ki je zadosti osvetljen</a:t>
            </a:r>
          </a:p>
          <a:p>
            <a:pPr fontAlgn="auto">
              <a:spcAft>
                <a:spcPts val="0"/>
              </a:spcAft>
            </a:pPr>
            <a:r>
              <a:rPr lang="sl-SI" sz="3500" dirty="0"/>
              <a:t>Govorite neposredno z osebo in ne z drugimi, ki jo spremljajo (tolmač, družinski član)</a:t>
            </a:r>
          </a:p>
          <a:p>
            <a:pPr fontAlgn="auto">
              <a:spcAft>
                <a:spcPts val="0"/>
              </a:spcAft>
            </a:pPr>
            <a:r>
              <a:rPr lang="sl-SI" sz="3500" dirty="0"/>
              <a:t>Imejte pri sebi papir in svinčnik, če bi morali komunicirati pisno</a:t>
            </a:r>
          </a:p>
          <a:p>
            <a:pPr marL="0" indent="0" fontAlgn="auto">
              <a:spcAft>
                <a:spcPts val="0"/>
              </a:spcAft>
              <a:buNone/>
            </a:pPr>
            <a:endParaRPr lang="sl-SI" sz="3500" dirty="0"/>
          </a:p>
          <a:p>
            <a:pPr fontAlgn="auto">
              <a:spcAft>
                <a:spcPts val="0"/>
              </a:spcAft>
            </a:pPr>
            <a:endParaRPr lang="sl-SI" sz="3500" dirty="0"/>
          </a:p>
          <a:p>
            <a:pPr fontAlgn="auto">
              <a:spcAft>
                <a:spcPts val="0"/>
              </a:spcAft>
            </a:pPr>
            <a:endParaRPr lang="sl-SI" sz="3500" dirty="0"/>
          </a:p>
          <a:p>
            <a:pPr fontAlgn="auto">
              <a:spcAft>
                <a:spcPts val="0"/>
              </a:spcAft>
            </a:pPr>
            <a:endParaRPr lang="sl-SI" sz="3500" dirty="0"/>
          </a:p>
          <a:p>
            <a:pPr fontAlgn="auto">
              <a:spcAft>
                <a:spcPts val="0"/>
              </a:spcAft>
            </a:pPr>
            <a:endParaRPr lang="sl-SI" sz="3100" dirty="0"/>
          </a:p>
          <a:p>
            <a:pPr fontAlgn="auto">
              <a:spcAft>
                <a:spcPts val="0"/>
              </a:spcAft>
            </a:pPr>
            <a:endParaRPr lang="sl-SI" sz="3500" dirty="0"/>
          </a:p>
          <a:p>
            <a:pPr marL="0" indent="0" fontAlgn="auto">
              <a:spcAft>
                <a:spcPts val="0"/>
              </a:spcAft>
              <a:buFont typeface="Arial" panose="020B0604020202020204" pitchFamily="34" charset="0"/>
              <a:buNone/>
            </a:pPr>
            <a:endParaRPr lang="sl-SI" sz="2800" dirty="0"/>
          </a:p>
        </p:txBody>
      </p:sp>
    </p:spTree>
    <p:extLst>
      <p:ext uri="{BB962C8B-B14F-4D97-AF65-F5344CB8AC3E}">
        <p14:creationId xmlns:p14="http://schemas.microsoft.com/office/powerpoint/2010/main" val="3800659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97269"/>
            <a:ext cx="8229600" cy="1143000"/>
          </a:xfrm>
        </p:spPr>
        <p:txBody>
          <a:bodyPr>
            <a:normAutofit/>
          </a:bodyPr>
          <a:lstStyle/>
          <a:p>
            <a:r>
              <a:rPr lang="hr-HR" sz="3200" dirty="0"/>
              <a:t>KAKO PRISTOPITI K ŽRTVAM, KI NE SLIŠIJO ALI SLABO SLIŠIJO (II)</a:t>
            </a:r>
          </a:p>
        </p:txBody>
      </p:sp>
      <p:sp>
        <p:nvSpPr>
          <p:cNvPr id="3" name="Content Placeholder 2"/>
          <p:cNvSpPr>
            <a:spLocks noGrp="1"/>
          </p:cNvSpPr>
          <p:nvPr>
            <p:ph idx="1"/>
          </p:nvPr>
        </p:nvSpPr>
        <p:spPr>
          <a:xfrm>
            <a:off x="457200" y="1556792"/>
            <a:ext cx="8229600" cy="4497363"/>
          </a:xfrm>
        </p:spPr>
        <p:txBody>
          <a:bodyPr>
            <a:normAutofit/>
          </a:bodyPr>
          <a:lstStyle/>
          <a:p>
            <a:pPr marL="0" indent="0">
              <a:buNone/>
            </a:pPr>
            <a:endParaRPr lang="sl-SI" sz="2800" dirty="0"/>
          </a:p>
          <a:p>
            <a:pPr marL="0" indent="0">
              <a:buNone/>
            </a:pPr>
            <a:r>
              <a:rPr lang="sl-SI" sz="2800" dirty="0"/>
              <a:t> </a:t>
            </a:r>
          </a:p>
        </p:txBody>
      </p:sp>
      <p:sp>
        <p:nvSpPr>
          <p:cNvPr id="4" name="Content Placeholder 2">
            <a:extLst>
              <a:ext uri="{FF2B5EF4-FFF2-40B4-BE49-F238E27FC236}">
                <a16:creationId xmlns:a16="http://schemas.microsoft.com/office/drawing/2014/main" id="{8D556CF1-8B4A-4443-9963-7ED15551935A}"/>
              </a:ext>
            </a:extLst>
          </p:cNvPr>
          <p:cNvSpPr txBox="1">
            <a:spLocks/>
          </p:cNvSpPr>
          <p:nvPr/>
        </p:nvSpPr>
        <p:spPr>
          <a:xfrm>
            <a:off x="457200" y="1340769"/>
            <a:ext cx="8229600" cy="478539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auto">
              <a:spcAft>
                <a:spcPts val="0"/>
              </a:spcAft>
              <a:buNone/>
            </a:pPr>
            <a:r>
              <a:rPr lang="sl-SI" sz="3500" dirty="0"/>
              <a:t>V POSTOPKU:</a:t>
            </a:r>
          </a:p>
          <a:p>
            <a:pPr fontAlgn="auto">
              <a:spcAft>
                <a:spcPts val="0"/>
              </a:spcAft>
            </a:pPr>
            <a:r>
              <a:rPr lang="pl-PL" sz="3500" dirty="0"/>
              <a:t>Vprašajte, kakšno podporo oseba potrebuje</a:t>
            </a:r>
            <a:endParaRPr lang="sl-SI" sz="3500" dirty="0"/>
          </a:p>
          <a:p>
            <a:pPr fontAlgn="auto">
              <a:spcAft>
                <a:spcPts val="0"/>
              </a:spcAft>
            </a:pPr>
            <a:r>
              <a:rPr lang="sl-SI" sz="3500" dirty="0"/>
              <a:t>Če je potrebno, zagotovite tolmača za znakovni jezik</a:t>
            </a:r>
          </a:p>
          <a:p>
            <a:pPr fontAlgn="auto">
              <a:spcAft>
                <a:spcPts val="0"/>
              </a:spcAft>
            </a:pPr>
            <a:r>
              <a:rPr lang="sl-SI" sz="3500" dirty="0"/>
              <a:t>Zagotovite informacije v pisni obliki</a:t>
            </a:r>
          </a:p>
          <a:p>
            <a:pPr marL="0" indent="0" fontAlgn="auto">
              <a:spcAft>
                <a:spcPts val="0"/>
              </a:spcAft>
              <a:buNone/>
            </a:pPr>
            <a:endParaRPr lang="sl-SI" sz="3500" dirty="0"/>
          </a:p>
          <a:p>
            <a:pPr fontAlgn="auto">
              <a:spcAft>
                <a:spcPts val="0"/>
              </a:spcAft>
            </a:pPr>
            <a:endParaRPr lang="sl-SI" sz="3500" dirty="0"/>
          </a:p>
          <a:p>
            <a:pPr fontAlgn="auto">
              <a:spcAft>
                <a:spcPts val="0"/>
              </a:spcAft>
            </a:pPr>
            <a:endParaRPr lang="sl-SI" sz="3500" dirty="0"/>
          </a:p>
          <a:p>
            <a:pPr fontAlgn="auto">
              <a:spcAft>
                <a:spcPts val="0"/>
              </a:spcAft>
            </a:pPr>
            <a:endParaRPr lang="sl-SI" sz="3500" dirty="0"/>
          </a:p>
          <a:p>
            <a:pPr fontAlgn="auto">
              <a:spcAft>
                <a:spcPts val="0"/>
              </a:spcAft>
            </a:pPr>
            <a:endParaRPr lang="sl-SI" sz="3100" dirty="0"/>
          </a:p>
          <a:p>
            <a:pPr fontAlgn="auto">
              <a:spcAft>
                <a:spcPts val="0"/>
              </a:spcAft>
            </a:pPr>
            <a:endParaRPr lang="sl-SI" sz="3500" dirty="0"/>
          </a:p>
          <a:p>
            <a:pPr marL="0" indent="0" fontAlgn="auto">
              <a:spcAft>
                <a:spcPts val="0"/>
              </a:spcAft>
              <a:buFont typeface="Arial" panose="020B0604020202020204" pitchFamily="34" charset="0"/>
              <a:buNone/>
            </a:pPr>
            <a:endParaRPr lang="sl-SI" sz="2800" dirty="0"/>
          </a:p>
        </p:txBody>
      </p:sp>
    </p:spTree>
    <p:extLst>
      <p:ext uri="{BB962C8B-B14F-4D97-AF65-F5344CB8AC3E}">
        <p14:creationId xmlns:p14="http://schemas.microsoft.com/office/powerpoint/2010/main" val="11776692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97269"/>
            <a:ext cx="8229600" cy="1143000"/>
          </a:xfrm>
        </p:spPr>
        <p:txBody>
          <a:bodyPr>
            <a:normAutofit/>
          </a:bodyPr>
          <a:lstStyle/>
          <a:p>
            <a:r>
              <a:rPr lang="hr-HR" sz="3200" dirty="0"/>
              <a:t>KAKO PRISTOPITI K ŽRTVAM Z GIBALNO OVIRANOSTJO (I)</a:t>
            </a:r>
          </a:p>
        </p:txBody>
      </p:sp>
      <p:sp>
        <p:nvSpPr>
          <p:cNvPr id="3" name="Content Placeholder 2"/>
          <p:cNvSpPr>
            <a:spLocks noGrp="1"/>
          </p:cNvSpPr>
          <p:nvPr>
            <p:ph idx="1"/>
          </p:nvPr>
        </p:nvSpPr>
        <p:spPr>
          <a:xfrm>
            <a:off x="457200" y="1556792"/>
            <a:ext cx="8229600" cy="4497363"/>
          </a:xfrm>
        </p:spPr>
        <p:txBody>
          <a:bodyPr>
            <a:normAutofit/>
          </a:bodyPr>
          <a:lstStyle/>
          <a:p>
            <a:r>
              <a:rPr lang="sl-SI" sz="2800" dirty="0"/>
              <a:t>Vedno govorite z osebo in ne z njenim spremljevalcem</a:t>
            </a:r>
          </a:p>
          <a:p>
            <a:r>
              <a:rPr lang="sl-SI" sz="2800" dirty="0"/>
              <a:t>Če oseba uporablja voziček, se med pogovorom usedite tudi vi, zlasti med daljšim pogovorom</a:t>
            </a:r>
          </a:p>
          <a:p>
            <a:r>
              <a:rPr lang="sl-SI" sz="2800" dirty="0"/>
              <a:t>Vprašajte, ali želi, da ji pomagate tako, da potiskate voziček</a:t>
            </a:r>
          </a:p>
          <a:p>
            <a:r>
              <a:rPr lang="sl-SI" sz="2800" dirty="0"/>
              <a:t>Ponudite pomoč pri odpiranju vrat</a:t>
            </a:r>
          </a:p>
          <a:p>
            <a:pPr marL="0" indent="0">
              <a:buNone/>
            </a:pPr>
            <a:r>
              <a:rPr lang="sl-SI" sz="2800" dirty="0"/>
              <a:t> </a:t>
            </a:r>
          </a:p>
        </p:txBody>
      </p:sp>
      <p:sp>
        <p:nvSpPr>
          <p:cNvPr id="4" name="Content Placeholder 2">
            <a:extLst>
              <a:ext uri="{FF2B5EF4-FFF2-40B4-BE49-F238E27FC236}">
                <a16:creationId xmlns:a16="http://schemas.microsoft.com/office/drawing/2014/main" id="{8D556CF1-8B4A-4443-9963-7ED15551935A}"/>
              </a:ext>
            </a:extLst>
          </p:cNvPr>
          <p:cNvSpPr txBox="1">
            <a:spLocks/>
          </p:cNvSpPr>
          <p:nvPr/>
        </p:nvSpPr>
        <p:spPr>
          <a:xfrm>
            <a:off x="457200" y="1340769"/>
            <a:ext cx="8229600" cy="478539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pPr>
            <a:endParaRPr lang="sl-SI" sz="3500" dirty="0"/>
          </a:p>
          <a:p>
            <a:pPr fontAlgn="auto">
              <a:spcAft>
                <a:spcPts val="0"/>
              </a:spcAft>
            </a:pPr>
            <a:endParaRPr lang="sl-SI" sz="3500" dirty="0"/>
          </a:p>
          <a:p>
            <a:pPr fontAlgn="auto">
              <a:spcAft>
                <a:spcPts val="0"/>
              </a:spcAft>
            </a:pPr>
            <a:endParaRPr lang="sl-SI" sz="3500" dirty="0"/>
          </a:p>
          <a:p>
            <a:pPr fontAlgn="auto">
              <a:spcAft>
                <a:spcPts val="0"/>
              </a:spcAft>
            </a:pPr>
            <a:endParaRPr lang="sl-SI" sz="3500" dirty="0"/>
          </a:p>
          <a:p>
            <a:pPr fontAlgn="auto">
              <a:spcAft>
                <a:spcPts val="0"/>
              </a:spcAft>
            </a:pPr>
            <a:endParaRPr lang="sl-SI" sz="3500" dirty="0"/>
          </a:p>
          <a:p>
            <a:pPr fontAlgn="auto">
              <a:spcAft>
                <a:spcPts val="0"/>
              </a:spcAft>
            </a:pPr>
            <a:endParaRPr lang="sl-SI" sz="3100" dirty="0"/>
          </a:p>
          <a:p>
            <a:pPr fontAlgn="auto">
              <a:spcAft>
                <a:spcPts val="0"/>
              </a:spcAft>
            </a:pPr>
            <a:endParaRPr lang="sl-SI" sz="3500" dirty="0"/>
          </a:p>
          <a:p>
            <a:pPr marL="0" indent="0" fontAlgn="auto">
              <a:spcAft>
                <a:spcPts val="0"/>
              </a:spcAft>
              <a:buFont typeface="Arial" panose="020B0604020202020204" pitchFamily="34" charset="0"/>
              <a:buNone/>
            </a:pPr>
            <a:endParaRPr lang="sl-SI" sz="2800" dirty="0"/>
          </a:p>
        </p:txBody>
      </p:sp>
    </p:spTree>
    <p:extLst>
      <p:ext uri="{BB962C8B-B14F-4D97-AF65-F5344CB8AC3E}">
        <p14:creationId xmlns:p14="http://schemas.microsoft.com/office/powerpoint/2010/main" val="2018863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97269"/>
            <a:ext cx="8229600" cy="1143000"/>
          </a:xfrm>
        </p:spPr>
        <p:txBody>
          <a:bodyPr>
            <a:normAutofit/>
          </a:bodyPr>
          <a:lstStyle/>
          <a:p>
            <a:r>
              <a:rPr lang="hr-HR" sz="3200" dirty="0"/>
              <a:t>KAKO PRISTOPITI K ŽRTVAM Z GIBALNO OVIRANOSTJO (II)</a:t>
            </a:r>
          </a:p>
        </p:txBody>
      </p:sp>
      <p:sp>
        <p:nvSpPr>
          <p:cNvPr id="3" name="Content Placeholder 2"/>
          <p:cNvSpPr>
            <a:spLocks noGrp="1"/>
          </p:cNvSpPr>
          <p:nvPr>
            <p:ph idx="1"/>
          </p:nvPr>
        </p:nvSpPr>
        <p:spPr>
          <a:xfrm>
            <a:off x="457200" y="1556792"/>
            <a:ext cx="8229600" cy="4497363"/>
          </a:xfrm>
        </p:spPr>
        <p:txBody>
          <a:bodyPr>
            <a:normAutofit/>
          </a:bodyPr>
          <a:lstStyle/>
          <a:p>
            <a:pPr marL="0" indent="0">
              <a:buNone/>
            </a:pPr>
            <a:r>
              <a:rPr lang="sl-SI" sz="2800" dirty="0"/>
              <a:t>V POSTOPKU</a:t>
            </a:r>
          </a:p>
          <a:p>
            <a:r>
              <a:rPr lang="sl-SI" sz="2800" dirty="0"/>
              <a:t>Vprašajte, kakšno podporo oseba potrebuje</a:t>
            </a:r>
          </a:p>
          <a:p>
            <a:r>
              <a:rPr lang="sl-SI" sz="2800" dirty="0"/>
              <a:t>Zagotovite fizično dostopen prostor (dvigovanje in prenašanje osebe v prostore, ki ji niso fizično dostopni, krši njeno dostojanstvo in ogroža njeno varnost)</a:t>
            </a:r>
          </a:p>
          <a:p>
            <a:r>
              <a:rPr lang="sl-SI" sz="2800" dirty="0"/>
              <a:t>Omogočite ji, da jo v postopku spremlja nekdo, ki mu zaupa oz. osebni asistent</a:t>
            </a:r>
          </a:p>
          <a:p>
            <a:r>
              <a:rPr lang="sl-SI" sz="2800" dirty="0"/>
              <a:t>Zagotovite zadostne odmore</a:t>
            </a:r>
          </a:p>
          <a:p>
            <a:endParaRPr lang="sl-SI" sz="2800" dirty="0"/>
          </a:p>
          <a:p>
            <a:pPr marL="0" indent="0">
              <a:buNone/>
            </a:pPr>
            <a:endParaRPr lang="sl-SI" sz="2800" dirty="0"/>
          </a:p>
          <a:p>
            <a:endParaRPr lang="sl-SI" sz="2800" dirty="0"/>
          </a:p>
        </p:txBody>
      </p:sp>
      <p:sp>
        <p:nvSpPr>
          <p:cNvPr id="4" name="Content Placeholder 2">
            <a:extLst>
              <a:ext uri="{FF2B5EF4-FFF2-40B4-BE49-F238E27FC236}">
                <a16:creationId xmlns:a16="http://schemas.microsoft.com/office/drawing/2014/main" id="{8D556CF1-8B4A-4443-9963-7ED15551935A}"/>
              </a:ext>
            </a:extLst>
          </p:cNvPr>
          <p:cNvSpPr txBox="1">
            <a:spLocks/>
          </p:cNvSpPr>
          <p:nvPr/>
        </p:nvSpPr>
        <p:spPr>
          <a:xfrm>
            <a:off x="453190" y="1268760"/>
            <a:ext cx="8229600" cy="478539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pPr>
            <a:endParaRPr lang="sl-SI" sz="3500" dirty="0"/>
          </a:p>
          <a:p>
            <a:pPr fontAlgn="auto">
              <a:spcAft>
                <a:spcPts val="0"/>
              </a:spcAft>
            </a:pPr>
            <a:endParaRPr lang="sl-SI" sz="3500" dirty="0"/>
          </a:p>
          <a:p>
            <a:pPr fontAlgn="auto">
              <a:spcAft>
                <a:spcPts val="0"/>
              </a:spcAft>
            </a:pPr>
            <a:endParaRPr lang="sl-SI" sz="3500" dirty="0"/>
          </a:p>
          <a:p>
            <a:pPr fontAlgn="auto">
              <a:spcAft>
                <a:spcPts val="0"/>
              </a:spcAft>
            </a:pPr>
            <a:endParaRPr lang="sl-SI" sz="3500" dirty="0"/>
          </a:p>
          <a:p>
            <a:pPr fontAlgn="auto">
              <a:spcAft>
                <a:spcPts val="0"/>
              </a:spcAft>
            </a:pPr>
            <a:endParaRPr lang="sl-SI" sz="3500" dirty="0"/>
          </a:p>
          <a:p>
            <a:pPr fontAlgn="auto">
              <a:spcAft>
                <a:spcPts val="0"/>
              </a:spcAft>
            </a:pPr>
            <a:endParaRPr lang="sl-SI" sz="3100" dirty="0"/>
          </a:p>
          <a:p>
            <a:pPr fontAlgn="auto">
              <a:spcAft>
                <a:spcPts val="0"/>
              </a:spcAft>
            </a:pPr>
            <a:endParaRPr lang="sl-SI" sz="3500" dirty="0"/>
          </a:p>
          <a:p>
            <a:pPr marL="0" indent="0" fontAlgn="auto">
              <a:spcAft>
                <a:spcPts val="0"/>
              </a:spcAft>
              <a:buFont typeface="Arial" panose="020B0604020202020204" pitchFamily="34" charset="0"/>
              <a:buNone/>
            </a:pPr>
            <a:endParaRPr lang="sl-SI" sz="2800" dirty="0"/>
          </a:p>
        </p:txBody>
      </p:sp>
    </p:spTree>
    <p:extLst>
      <p:ext uri="{BB962C8B-B14F-4D97-AF65-F5344CB8AC3E}">
        <p14:creationId xmlns:p14="http://schemas.microsoft.com/office/powerpoint/2010/main" val="1938374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F0177A49-7AC1-4787-A58B-DDB9B25FC456}"/>
              </a:ext>
            </a:extLst>
          </p:cNvPr>
          <p:cNvSpPr txBox="1">
            <a:spLocks/>
          </p:cNvSpPr>
          <p:nvPr/>
        </p:nvSpPr>
        <p:spPr>
          <a:xfrm>
            <a:off x="1143000" y="2421324"/>
            <a:ext cx="6858000" cy="2015352"/>
          </a:xfrm>
          <a:prstGeom prst="rect">
            <a:avLst/>
          </a:prstGeom>
        </p:spPr>
        <p:txBody>
          <a:bodyPr vert="horz" lIns="91440" tIns="45720" rIns="91440" bIns="45720" rtlCol="0" anchor="ctr">
            <a:normAutofit fontScale="4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fontAlgn="auto">
              <a:spcAft>
                <a:spcPts val="0"/>
              </a:spcAft>
            </a:pPr>
            <a:r>
              <a:rPr lang="sl-SI" sz="6000" b="1" dirty="0"/>
              <a:t>VSEBINA PREZENTACIJE</a:t>
            </a:r>
          </a:p>
          <a:p>
            <a:pPr marL="1143000" indent="-1143000" algn="just" fontAlgn="auto">
              <a:spcAft>
                <a:spcPts val="0"/>
              </a:spcAft>
              <a:buAutoNum type="romanUcPeriod"/>
            </a:pPr>
            <a:r>
              <a:rPr lang="sl-SI" sz="6000" b="1" dirty="0"/>
              <a:t>SPLOŠNA NAČELA KOMUNIKACIJE Z ŽRTVAMI</a:t>
            </a:r>
          </a:p>
          <a:p>
            <a:pPr marL="1143000" indent="-1143000" algn="just" fontAlgn="auto">
              <a:spcAft>
                <a:spcPts val="0"/>
              </a:spcAft>
              <a:buAutoNum type="romanUcPeriod"/>
            </a:pPr>
            <a:r>
              <a:rPr lang="hr-HR" sz="6000" b="1" dirty="0"/>
              <a:t>KAKO PRISTOPITI K ŽRTVAM, KI SO OSEBE Z OVIRAMI OZ. INVALIDNOSTMI</a:t>
            </a:r>
            <a:endParaRPr lang="sl-SI" sz="6000" b="1" dirty="0"/>
          </a:p>
          <a:p>
            <a:pPr algn="just" fontAlgn="auto">
              <a:spcAft>
                <a:spcPts val="0"/>
              </a:spcAft>
            </a:pPr>
            <a:endParaRPr lang="sl-SI" sz="6000" b="1" dirty="0"/>
          </a:p>
          <a:p>
            <a:pPr algn="ctr" fontAlgn="auto">
              <a:spcAft>
                <a:spcPts val="0"/>
              </a:spcAft>
            </a:pPr>
            <a:endParaRPr lang="hr-HR" sz="6000" b="1" dirty="0"/>
          </a:p>
        </p:txBody>
      </p:sp>
    </p:spTree>
    <p:extLst>
      <p:ext uri="{BB962C8B-B14F-4D97-AF65-F5344CB8AC3E}">
        <p14:creationId xmlns:p14="http://schemas.microsoft.com/office/powerpoint/2010/main" val="1188984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97269"/>
            <a:ext cx="8229600" cy="1143000"/>
          </a:xfrm>
        </p:spPr>
        <p:txBody>
          <a:bodyPr>
            <a:normAutofit fontScale="90000"/>
          </a:bodyPr>
          <a:lstStyle/>
          <a:p>
            <a:r>
              <a:rPr lang="hr-HR" sz="3200" dirty="0"/>
              <a:t>KAKO PRISTOPITI K ŽRTVAM, KI IMAJO TEŽAVE V DUŠEVNEM RAZVOJU OZ. SE SOOČAJO Z INTELEKTUALNO OVIRANOSTJO(I)</a:t>
            </a:r>
          </a:p>
        </p:txBody>
      </p:sp>
      <p:sp>
        <p:nvSpPr>
          <p:cNvPr id="3" name="Content Placeholder 2"/>
          <p:cNvSpPr>
            <a:spLocks noGrp="1"/>
          </p:cNvSpPr>
          <p:nvPr>
            <p:ph idx="1"/>
          </p:nvPr>
        </p:nvSpPr>
        <p:spPr>
          <a:xfrm>
            <a:off x="457200" y="1556792"/>
            <a:ext cx="8229600" cy="4497363"/>
          </a:xfrm>
        </p:spPr>
        <p:txBody>
          <a:bodyPr>
            <a:normAutofit/>
          </a:bodyPr>
          <a:lstStyle/>
          <a:p>
            <a:pPr marL="0" indent="0">
              <a:buNone/>
            </a:pPr>
            <a:endParaRPr lang="sl-SI" sz="2800" dirty="0"/>
          </a:p>
          <a:p>
            <a:pPr marL="0" indent="0">
              <a:buNone/>
            </a:pPr>
            <a:r>
              <a:rPr lang="sl-SI" sz="2800" dirty="0"/>
              <a:t> </a:t>
            </a:r>
          </a:p>
        </p:txBody>
      </p:sp>
      <p:sp>
        <p:nvSpPr>
          <p:cNvPr id="4" name="Content Placeholder 2">
            <a:extLst>
              <a:ext uri="{FF2B5EF4-FFF2-40B4-BE49-F238E27FC236}">
                <a16:creationId xmlns:a16="http://schemas.microsoft.com/office/drawing/2014/main" id="{8D556CF1-8B4A-4443-9963-7ED15551935A}"/>
              </a:ext>
            </a:extLst>
          </p:cNvPr>
          <p:cNvSpPr txBox="1">
            <a:spLocks/>
          </p:cNvSpPr>
          <p:nvPr/>
        </p:nvSpPr>
        <p:spPr>
          <a:xfrm>
            <a:off x="457200" y="1340769"/>
            <a:ext cx="8229600" cy="4785395"/>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pPr>
            <a:r>
              <a:rPr lang="sl-SI" sz="3500" dirty="0"/>
              <a:t>Upoštevajte, da obstajajo različne stopnje težav v duševnem razvoju oz. intelektualnih oviranosti</a:t>
            </a:r>
          </a:p>
          <a:p>
            <a:pPr fontAlgn="auto">
              <a:spcAft>
                <a:spcPts val="0"/>
              </a:spcAft>
            </a:pPr>
            <a:r>
              <a:rPr lang="sl-SI" sz="3500" dirty="0"/>
              <a:t>Bodite pristni</a:t>
            </a:r>
          </a:p>
          <a:p>
            <a:pPr fontAlgn="auto">
              <a:spcAft>
                <a:spcPts val="0"/>
              </a:spcAft>
            </a:pPr>
            <a:r>
              <a:rPr lang="sl-SI" sz="3500" dirty="0"/>
              <a:t>Vzemite si čas in ustvarite medsebojno zaupanje</a:t>
            </a:r>
          </a:p>
          <a:p>
            <a:pPr fontAlgn="auto">
              <a:spcAft>
                <a:spcPts val="0"/>
              </a:spcAft>
            </a:pPr>
            <a:r>
              <a:rPr lang="sl-SI" sz="3500" dirty="0"/>
              <a:t>Govorite jasno, v kratkih stavkih in s preprostimi besedami</a:t>
            </a:r>
          </a:p>
          <a:p>
            <a:pPr fontAlgn="auto">
              <a:spcAft>
                <a:spcPts val="0"/>
              </a:spcAft>
            </a:pPr>
            <a:r>
              <a:rPr lang="sl-SI" sz="3500" dirty="0"/>
              <a:t>Če je treba ponovite ali preoblikujte povedano</a:t>
            </a:r>
          </a:p>
          <a:p>
            <a:pPr fontAlgn="auto">
              <a:spcAft>
                <a:spcPts val="0"/>
              </a:spcAft>
            </a:pPr>
            <a:r>
              <a:rPr lang="sl-SI" sz="3500" dirty="0"/>
              <a:t>Ne govorite otročje in ne pretiravajte</a:t>
            </a:r>
          </a:p>
          <a:p>
            <a:pPr fontAlgn="auto">
              <a:spcAft>
                <a:spcPts val="0"/>
              </a:spcAft>
            </a:pPr>
            <a:r>
              <a:rPr lang="sl-SI" sz="3500" dirty="0"/>
              <a:t>Pomagajte si z gradivi v obliki lahkega branja</a:t>
            </a:r>
          </a:p>
          <a:p>
            <a:pPr fontAlgn="auto">
              <a:spcAft>
                <a:spcPts val="0"/>
              </a:spcAft>
            </a:pPr>
            <a:r>
              <a:rPr lang="sl-SI" sz="3500" dirty="0"/>
              <a:t>Zagotovite miren prostor za pogovor</a:t>
            </a:r>
          </a:p>
          <a:p>
            <a:pPr fontAlgn="auto">
              <a:spcAft>
                <a:spcPts val="0"/>
              </a:spcAft>
            </a:pPr>
            <a:r>
              <a:rPr lang="sl-SI" sz="3500" dirty="0"/>
              <a:t>Vzemite si čas in ne priganjajte</a:t>
            </a:r>
          </a:p>
          <a:p>
            <a:pPr fontAlgn="auto">
              <a:spcAft>
                <a:spcPts val="0"/>
              </a:spcAft>
            </a:pPr>
            <a:r>
              <a:rPr lang="sl-SI" sz="3500" dirty="0"/>
              <a:t>Preverite, ali je oseba razumela, kar ste povedali – lahko jo prosite, da s svojimi besedami ponovi povedano</a:t>
            </a:r>
          </a:p>
          <a:p>
            <a:pPr marL="0" indent="0" fontAlgn="auto">
              <a:spcAft>
                <a:spcPts val="0"/>
              </a:spcAft>
              <a:buNone/>
            </a:pPr>
            <a:endParaRPr lang="sl-SI" sz="3500" dirty="0"/>
          </a:p>
          <a:p>
            <a:pPr fontAlgn="auto">
              <a:spcAft>
                <a:spcPts val="0"/>
              </a:spcAft>
            </a:pPr>
            <a:endParaRPr lang="sl-SI" sz="3500" dirty="0"/>
          </a:p>
          <a:p>
            <a:pPr fontAlgn="auto">
              <a:spcAft>
                <a:spcPts val="0"/>
              </a:spcAft>
            </a:pPr>
            <a:endParaRPr lang="sl-SI" sz="3500" dirty="0"/>
          </a:p>
          <a:p>
            <a:pPr fontAlgn="auto">
              <a:spcAft>
                <a:spcPts val="0"/>
              </a:spcAft>
            </a:pPr>
            <a:endParaRPr lang="sl-SI" sz="3100" dirty="0"/>
          </a:p>
          <a:p>
            <a:pPr fontAlgn="auto">
              <a:spcAft>
                <a:spcPts val="0"/>
              </a:spcAft>
            </a:pPr>
            <a:endParaRPr lang="sl-SI" sz="3500" dirty="0"/>
          </a:p>
          <a:p>
            <a:pPr marL="0" indent="0" fontAlgn="auto">
              <a:spcAft>
                <a:spcPts val="0"/>
              </a:spcAft>
              <a:buFont typeface="Arial" panose="020B0604020202020204" pitchFamily="34" charset="0"/>
              <a:buNone/>
            </a:pPr>
            <a:endParaRPr lang="sl-SI" sz="2800" dirty="0"/>
          </a:p>
        </p:txBody>
      </p:sp>
    </p:spTree>
    <p:extLst>
      <p:ext uri="{BB962C8B-B14F-4D97-AF65-F5344CB8AC3E}">
        <p14:creationId xmlns:p14="http://schemas.microsoft.com/office/powerpoint/2010/main" val="3960369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97269"/>
            <a:ext cx="8229600" cy="1143000"/>
          </a:xfrm>
        </p:spPr>
        <p:txBody>
          <a:bodyPr>
            <a:normAutofit fontScale="90000"/>
          </a:bodyPr>
          <a:lstStyle/>
          <a:p>
            <a:r>
              <a:rPr lang="hr-HR" sz="3200" dirty="0"/>
              <a:t>KAKO PRISTOPITI K ŽRTVAM, KI IMAJO TEŽAVE V DUŠEVNEM RAZVOJU OZ. SE SOOČAJO Z INTELEKTUALNO OVIRANOSTJO(I)</a:t>
            </a:r>
          </a:p>
        </p:txBody>
      </p:sp>
      <p:sp>
        <p:nvSpPr>
          <p:cNvPr id="3" name="Content Placeholder 2"/>
          <p:cNvSpPr>
            <a:spLocks noGrp="1"/>
          </p:cNvSpPr>
          <p:nvPr>
            <p:ph idx="1"/>
          </p:nvPr>
        </p:nvSpPr>
        <p:spPr>
          <a:xfrm>
            <a:off x="457200" y="1556792"/>
            <a:ext cx="8229600" cy="4497363"/>
          </a:xfrm>
        </p:spPr>
        <p:txBody>
          <a:bodyPr>
            <a:normAutofit/>
          </a:bodyPr>
          <a:lstStyle/>
          <a:p>
            <a:pPr marL="0" indent="0">
              <a:buNone/>
            </a:pPr>
            <a:endParaRPr lang="sl-SI" sz="2800" dirty="0"/>
          </a:p>
          <a:p>
            <a:pPr marL="0" indent="0">
              <a:buNone/>
            </a:pPr>
            <a:r>
              <a:rPr lang="sl-SI" sz="2800" dirty="0"/>
              <a:t> </a:t>
            </a:r>
          </a:p>
        </p:txBody>
      </p:sp>
      <p:sp>
        <p:nvSpPr>
          <p:cNvPr id="4" name="Content Placeholder 2">
            <a:extLst>
              <a:ext uri="{FF2B5EF4-FFF2-40B4-BE49-F238E27FC236}">
                <a16:creationId xmlns:a16="http://schemas.microsoft.com/office/drawing/2014/main" id="{8D556CF1-8B4A-4443-9963-7ED15551935A}"/>
              </a:ext>
            </a:extLst>
          </p:cNvPr>
          <p:cNvSpPr txBox="1">
            <a:spLocks/>
          </p:cNvSpPr>
          <p:nvPr/>
        </p:nvSpPr>
        <p:spPr>
          <a:xfrm>
            <a:off x="457200" y="1340769"/>
            <a:ext cx="8229600" cy="478539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auto">
              <a:spcAft>
                <a:spcPts val="0"/>
              </a:spcAft>
              <a:buNone/>
            </a:pPr>
            <a:r>
              <a:rPr lang="sl-SI" sz="3500" dirty="0"/>
              <a:t>V POSTOPKU:</a:t>
            </a:r>
          </a:p>
          <a:p>
            <a:pPr fontAlgn="auto">
              <a:spcAft>
                <a:spcPts val="0"/>
              </a:spcAft>
            </a:pPr>
            <a:r>
              <a:rPr lang="pl-PL" sz="3500" dirty="0"/>
              <a:t>Vprašajte, kakšno podporo oseba potrebuje</a:t>
            </a:r>
            <a:endParaRPr lang="sl-SI" sz="3500" dirty="0"/>
          </a:p>
          <a:p>
            <a:pPr fontAlgn="auto">
              <a:spcAft>
                <a:spcPts val="0"/>
              </a:spcAft>
            </a:pPr>
            <a:r>
              <a:rPr lang="sl-SI" sz="3500" dirty="0"/>
              <a:t>Omogočite ji, da jo v postopku spremlja nekdo, ki mu zaupa</a:t>
            </a:r>
          </a:p>
          <a:p>
            <a:pPr fontAlgn="auto">
              <a:spcAft>
                <a:spcPts val="0"/>
              </a:spcAft>
            </a:pPr>
            <a:r>
              <a:rPr lang="sl-SI" sz="3500" dirty="0"/>
              <a:t>Zagotovite zadostne odmore</a:t>
            </a:r>
          </a:p>
          <a:p>
            <a:pPr fontAlgn="auto">
              <a:spcAft>
                <a:spcPts val="0"/>
              </a:spcAft>
            </a:pPr>
            <a:r>
              <a:rPr lang="sl-SI" sz="3500" dirty="0"/>
              <a:t>Zagotovite pisne informacije v obliki lahkega branja</a:t>
            </a:r>
          </a:p>
          <a:p>
            <a:pPr marL="0" indent="0" fontAlgn="auto">
              <a:spcAft>
                <a:spcPts val="0"/>
              </a:spcAft>
              <a:buNone/>
            </a:pPr>
            <a:endParaRPr lang="sl-SI" sz="3500" dirty="0"/>
          </a:p>
          <a:p>
            <a:pPr fontAlgn="auto">
              <a:spcAft>
                <a:spcPts val="0"/>
              </a:spcAft>
            </a:pPr>
            <a:endParaRPr lang="sl-SI" sz="3500" dirty="0"/>
          </a:p>
          <a:p>
            <a:pPr fontAlgn="auto">
              <a:spcAft>
                <a:spcPts val="0"/>
              </a:spcAft>
            </a:pPr>
            <a:endParaRPr lang="sl-SI" sz="3500" dirty="0"/>
          </a:p>
          <a:p>
            <a:pPr fontAlgn="auto">
              <a:spcAft>
                <a:spcPts val="0"/>
              </a:spcAft>
            </a:pPr>
            <a:endParaRPr lang="sl-SI" sz="3100" dirty="0"/>
          </a:p>
          <a:p>
            <a:pPr fontAlgn="auto">
              <a:spcAft>
                <a:spcPts val="0"/>
              </a:spcAft>
            </a:pPr>
            <a:endParaRPr lang="sl-SI" sz="3500" dirty="0"/>
          </a:p>
          <a:p>
            <a:pPr marL="0" indent="0" fontAlgn="auto">
              <a:spcAft>
                <a:spcPts val="0"/>
              </a:spcAft>
              <a:buFont typeface="Arial" panose="020B0604020202020204" pitchFamily="34" charset="0"/>
              <a:buNone/>
            </a:pPr>
            <a:endParaRPr lang="sl-SI" sz="2800" dirty="0"/>
          </a:p>
        </p:txBody>
      </p:sp>
    </p:spTree>
    <p:extLst>
      <p:ext uri="{BB962C8B-B14F-4D97-AF65-F5344CB8AC3E}">
        <p14:creationId xmlns:p14="http://schemas.microsoft.com/office/powerpoint/2010/main" val="19967639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97269"/>
            <a:ext cx="8229600" cy="1143000"/>
          </a:xfrm>
        </p:spPr>
        <p:txBody>
          <a:bodyPr>
            <a:normAutofit fontScale="90000"/>
          </a:bodyPr>
          <a:lstStyle/>
          <a:p>
            <a:r>
              <a:rPr lang="hr-HR" sz="3200" dirty="0"/>
              <a:t>KAKO PRISTOPITI K ŽRTVAM, KI IMAJO TEŽAVE V DUŠEVNEM ZDRAVJU OZ. PSIHOSOCIALNE TEŽAVE (I)</a:t>
            </a:r>
          </a:p>
        </p:txBody>
      </p:sp>
      <p:sp>
        <p:nvSpPr>
          <p:cNvPr id="3" name="Content Placeholder 2"/>
          <p:cNvSpPr>
            <a:spLocks noGrp="1"/>
          </p:cNvSpPr>
          <p:nvPr>
            <p:ph idx="1"/>
          </p:nvPr>
        </p:nvSpPr>
        <p:spPr>
          <a:xfrm>
            <a:off x="457200" y="1556792"/>
            <a:ext cx="8229600" cy="4497363"/>
          </a:xfrm>
        </p:spPr>
        <p:txBody>
          <a:bodyPr>
            <a:normAutofit fontScale="92500" lnSpcReduction="20000"/>
          </a:bodyPr>
          <a:lstStyle/>
          <a:p>
            <a:r>
              <a:rPr lang="sl-SI" sz="2800" dirty="0"/>
              <a:t>Če se oseba vede drugače, kot ste vajeni, je lahko to povezano s specifikami težav v duševnem zdravju, ki jih ima – težave v duševnem zdravju so zelo različne in imajo različne značilnosti, v vsakem primeru pa velja: </a:t>
            </a:r>
          </a:p>
          <a:p>
            <a:r>
              <a:rPr lang="sl-SI" sz="2800" dirty="0"/>
              <a:t>Vzemite si dovolj časa za komunikacijo, ne obsojajte, ne priganjajte</a:t>
            </a:r>
          </a:p>
          <a:p>
            <a:r>
              <a:rPr lang="sl-SI" sz="2800" dirty="0"/>
              <a:t>Bodite mirni in potrpežljivi</a:t>
            </a:r>
          </a:p>
          <a:p>
            <a:r>
              <a:rPr lang="sl-SI" sz="2800" dirty="0"/>
              <a:t>Spoštujte osebni prostor</a:t>
            </a:r>
          </a:p>
          <a:p>
            <a:r>
              <a:rPr lang="sl-SI" sz="2800" dirty="0"/>
              <a:t>Ne jemljite stvari osebno</a:t>
            </a:r>
          </a:p>
          <a:p>
            <a:r>
              <a:rPr lang="sl-SI" sz="2800" dirty="0"/>
              <a:t>Govorite jasno, v kratkih stavkih, z običajno glasnostjo in tonom</a:t>
            </a:r>
          </a:p>
          <a:p>
            <a:pPr marL="0" indent="0">
              <a:buNone/>
            </a:pPr>
            <a:r>
              <a:rPr lang="sl-SI" sz="2800" dirty="0"/>
              <a:t> </a:t>
            </a:r>
          </a:p>
        </p:txBody>
      </p:sp>
      <p:sp>
        <p:nvSpPr>
          <p:cNvPr id="4" name="Content Placeholder 2">
            <a:extLst>
              <a:ext uri="{FF2B5EF4-FFF2-40B4-BE49-F238E27FC236}">
                <a16:creationId xmlns:a16="http://schemas.microsoft.com/office/drawing/2014/main" id="{8D556CF1-8B4A-4443-9963-7ED15551935A}"/>
              </a:ext>
            </a:extLst>
          </p:cNvPr>
          <p:cNvSpPr txBox="1">
            <a:spLocks/>
          </p:cNvSpPr>
          <p:nvPr/>
        </p:nvSpPr>
        <p:spPr>
          <a:xfrm>
            <a:off x="457200" y="1340769"/>
            <a:ext cx="8229600" cy="478539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auto">
              <a:spcAft>
                <a:spcPts val="0"/>
              </a:spcAft>
              <a:buNone/>
            </a:pPr>
            <a:endParaRPr lang="sl-SI" sz="3500" dirty="0"/>
          </a:p>
          <a:p>
            <a:pPr marL="0" indent="0" fontAlgn="auto">
              <a:spcAft>
                <a:spcPts val="0"/>
              </a:spcAft>
              <a:buNone/>
            </a:pPr>
            <a:endParaRPr lang="sl-SI" sz="3500" dirty="0"/>
          </a:p>
          <a:p>
            <a:pPr fontAlgn="auto">
              <a:spcAft>
                <a:spcPts val="0"/>
              </a:spcAft>
            </a:pPr>
            <a:endParaRPr lang="sl-SI" sz="3500" dirty="0"/>
          </a:p>
          <a:p>
            <a:pPr fontAlgn="auto">
              <a:spcAft>
                <a:spcPts val="0"/>
              </a:spcAft>
            </a:pPr>
            <a:endParaRPr lang="sl-SI" sz="3500" dirty="0"/>
          </a:p>
          <a:p>
            <a:pPr fontAlgn="auto">
              <a:spcAft>
                <a:spcPts val="0"/>
              </a:spcAft>
            </a:pPr>
            <a:endParaRPr lang="sl-SI" sz="3100" dirty="0"/>
          </a:p>
          <a:p>
            <a:pPr fontAlgn="auto">
              <a:spcAft>
                <a:spcPts val="0"/>
              </a:spcAft>
            </a:pPr>
            <a:endParaRPr lang="sl-SI" sz="3500" dirty="0"/>
          </a:p>
          <a:p>
            <a:pPr marL="0" indent="0" fontAlgn="auto">
              <a:spcAft>
                <a:spcPts val="0"/>
              </a:spcAft>
              <a:buFont typeface="Arial" panose="020B0604020202020204" pitchFamily="34" charset="0"/>
              <a:buNone/>
            </a:pPr>
            <a:endParaRPr lang="sl-SI" sz="2800" dirty="0"/>
          </a:p>
        </p:txBody>
      </p:sp>
    </p:spTree>
    <p:extLst>
      <p:ext uri="{BB962C8B-B14F-4D97-AF65-F5344CB8AC3E}">
        <p14:creationId xmlns:p14="http://schemas.microsoft.com/office/powerpoint/2010/main" val="31898913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97269"/>
            <a:ext cx="8229600" cy="1143000"/>
          </a:xfrm>
        </p:spPr>
        <p:txBody>
          <a:bodyPr>
            <a:normAutofit fontScale="90000"/>
          </a:bodyPr>
          <a:lstStyle/>
          <a:p>
            <a:r>
              <a:rPr lang="hr-HR" sz="3200" dirty="0"/>
              <a:t>KAKO PRISTOPITI K ŽRTVAM, KI IMAJO TEŽAVE V DUŠEVNEM ZDRAVJU OZ. PSIHOSOCIALNE TEŽAVE (II)</a:t>
            </a:r>
          </a:p>
        </p:txBody>
      </p:sp>
      <p:sp>
        <p:nvSpPr>
          <p:cNvPr id="3" name="Content Placeholder 2"/>
          <p:cNvSpPr>
            <a:spLocks noGrp="1"/>
          </p:cNvSpPr>
          <p:nvPr>
            <p:ph idx="1"/>
          </p:nvPr>
        </p:nvSpPr>
        <p:spPr>
          <a:xfrm>
            <a:off x="457200" y="1556792"/>
            <a:ext cx="8229600" cy="4497363"/>
          </a:xfrm>
        </p:spPr>
        <p:txBody>
          <a:bodyPr>
            <a:normAutofit/>
          </a:bodyPr>
          <a:lstStyle/>
          <a:p>
            <a:pPr marL="0" indent="0">
              <a:buNone/>
            </a:pPr>
            <a:r>
              <a:rPr lang="sl-SI" sz="2800" dirty="0"/>
              <a:t>V POSTOPKU:</a:t>
            </a:r>
          </a:p>
          <a:p>
            <a:pPr marL="0" indent="0">
              <a:buNone/>
            </a:pPr>
            <a:r>
              <a:rPr lang="sl-SI" sz="2800" dirty="0"/>
              <a:t>Vprašajte, kakšno podporo oseba potrebuje</a:t>
            </a:r>
          </a:p>
          <a:p>
            <a:pPr marL="0" indent="0">
              <a:buNone/>
            </a:pPr>
            <a:r>
              <a:rPr lang="sl-SI" sz="2800" dirty="0"/>
              <a:t>Omogočite ji, da jo v postopku spremlja nekdo, ki mu zaupa</a:t>
            </a:r>
          </a:p>
          <a:p>
            <a:pPr marL="0" indent="0">
              <a:buNone/>
            </a:pPr>
            <a:r>
              <a:rPr lang="sl-SI" sz="2800" dirty="0"/>
              <a:t>Zagotovite zadostne odmore</a:t>
            </a:r>
          </a:p>
          <a:p>
            <a:pPr marL="0" indent="0">
              <a:buNone/>
            </a:pPr>
            <a:r>
              <a:rPr lang="sl-SI" sz="2800" dirty="0"/>
              <a:t>Zagotovite pisne informacije v obliki lahkega branja</a:t>
            </a:r>
          </a:p>
          <a:p>
            <a:pPr marL="0" indent="0">
              <a:buNone/>
            </a:pPr>
            <a:endParaRPr lang="sl-SI" sz="2800" dirty="0"/>
          </a:p>
        </p:txBody>
      </p:sp>
      <p:sp>
        <p:nvSpPr>
          <p:cNvPr id="4" name="Content Placeholder 2">
            <a:extLst>
              <a:ext uri="{FF2B5EF4-FFF2-40B4-BE49-F238E27FC236}">
                <a16:creationId xmlns:a16="http://schemas.microsoft.com/office/drawing/2014/main" id="{8D556CF1-8B4A-4443-9963-7ED15551935A}"/>
              </a:ext>
            </a:extLst>
          </p:cNvPr>
          <p:cNvSpPr txBox="1">
            <a:spLocks/>
          </p:cNvSpPr>
          <p:nvPr/>
        </p:nvSpPr>
        <p:spPr>
          <a:xfrm>
            <a:off x="457200" y="1340769"/>
            <a:ext cx="8229600" cy="478539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auto">
              <a:spcAft>
                <a:spcPts val="0"/>
              </a:spcAft>
              <a:buNone/>
            </a:pPr>
            <a:r>
              <a:rPr lang="sl-SI" sz="3500" dirty="0"/>
              <a:t> </a:t>
            </a:r>
          </a:p>
          <a:p>
            <a:pPr fontAlgn="auto">
              <a:spcAft>
                <a:spcPts val="0"/>
              </a:spcAft>
            </a:pPr>
            <a:endParaRPr lang="sl-SI" sz="3500" dirty="0"/>
          </a:p>
          <a:p>
            <a:pPr fontAlgn="auto">
              <a:spcAft>
                <a:spcPts val="0"/>
              </a:spcAft>
            </a:pPr>
            <a:endParaRPr lang="sl-SI" sz="3500" dirty="0"/>
          </a:p>
          <a:p>
            <a:pPr fontAlgn="auto">
              <a:spcAft>
                <a:spcPts val="0"/>
              </a:spcAft>
            </a:pPr>
            <a:endParaRPr lang="sl-SI" sz="3100" dirty="0"/>
          </a:p>
          <a:p>
            <a:pPr fontAlgn="auto">
              <a:spcAft>
                <a:spcPts val="0"/>
              </a:spcAft>
            </a:pPr>
            <a:endParaRPr lang="sl-SI" sz="3500" dirty="0"/>
          </a:p>
          <a:p>
            <a:pPr marL="0" indent="0" fontAlgn="auto">
              <a:spcAft>
                <a:spcPts val="0"/>
              </a:spcAft>
              <a:buFont typeface="Arial" panose="020B0604020202020204" pitchFamily="34" charset="0"/>
              <a:buNone/>
            </a:pPr>
            <a:endParaRPr lang="sl-SI" sz="2800" dirty="0"/>
          </a:p>
        </p:txBody>
      </p:sp>
    </p:spTree>
    <p:extLst>
      <p:ext uri="{BB962C8B-B14F-4D97-AF65-F5344CB8AC3E}">
        <p14:creationId xmlns:p14="http://schemas.microsoft.com/office/powerpoint/2010/main" val="2541002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itle 1"/>
          <p:cNvSpPr>
            <a:spLocks noGrp="1"/>
          </p:cNvSpPr>
          <p:nvPr>
            <p:ph type="title" idx="4294967295"/>
          </p:nvPr>
        </p:nvSpPr>
        <p:spPr>
          <a:xfrm>
            <a:off x="683568" y="188642"/>
            <a:ext cx="8229600" cy="648071"/>
          </a:xfrm>
          <a:noFill/>
        </p:spPr>
        <p:txBody>
          <a:bodyPr/>
          <a:lstStyle/>
          <a:p>
            <a:pPr algn="l" eaLnBrk="1" hangingPunct="1">
              <a:defRPr/>
            </a:pPr>
            <a:r>
              <a:rPr lang="hr-HR" altLang="x-none" sz="2800" dirty="0" err="1">
                <a:cs typeface="Arial" charset="0"/>
              </a:rPr>
              <a:t>NEKATERA</a:t>
            </a:r>
            <a:r>
              <a:rPr lang="hr-HR" altLang="x-none" sz="2800" dirty="0">
                <a:cs typeface="Arial" charset="0"/>
              </a:rPr>
              <a:t> NAČELA</a:t>
            </a:r>
            <a:endParaRPr lang="en-US" altLang="x-none" sz="2800" dirty="0">
              <a:latin typeface="+mj-lt"/>
              <a:cs typeface="Arial" charset="0"/>
            </a:endParaRPr>
          </a:p>
        </p:txBody>
      </p:sp>
      <p:sp>
        <p:nvSpPr>
          <p:cNvPr id="142339" name="Content Placeholder 2"/>
          <p:cNvSpPr>
            <a:spLocks noGrp="1"/>
          </p:cNvSpPr>
          <p:nvPr>
            <p:ph idx="4294967295"/>
          </p:nvPr>
        </p:nvSpPr>
        <p:spPr>
          <a:xfrm>
            <a:off x="683570" y="836713"/>
            <a:ext cx="8207375" cy="5544939"/>
          </a:xfrm>
          <a:noFill/>
        </p:spPr>
        <p:txBody>
          <a:bodyPr>
            <a:normAutofit fontScale="92500"/>
          </a:bodyPr>
          <a:lstStyle/>
          <a:p>
            <a:pPr>
              <a:buFont typeface="Courier New" panose="02070309020205020404" pitchFamily="49" charset="0"/>
              <a:buChar char="o"/>
              <a:defRPr/>
            </a:pPr>
            <a:r>
              <a:rPr lang="sl-SI" altLang="x-none" sz="2400" b="1" dirty="0">
                <a:latin typeface="Calibri" pitchFamily="34" charset="0"/>
                <a:cs typeface="Arial" charset="0"/>
              </a:rPr>
              <a:t>Celovit pristop, </a:t>
            </a:r>
            <a:r>
              <a:rPr lang="sl-SI" altLang="x-none" sz="2400" dirty="0">
                <a:latin typeface="Calibri" pitchFamily="34" charset="0"/>
                <a:cs typeface="Arial" charset="0"/>
              </a:rPr>
              <a:t>usmerjen k potrebam; sodelovanje in usklajeno delo organizacij in institucij, ki nudijo pomoč in podporo.</a:t>
            </a:r>
          </a:p>
          <a:p>
            <a:pPr algn="just">
              <a:buFont typeface="Courier New" panose="02070309020205020404" pitchFamily="49" charset="0"/>
              <a:buChar char="o"/>
              <a:defRPr/>
            </a:pPr>
            <a:r>
              <a:rPr lang="sl-SI" altLang="x-none" sz="2400" b="1" dirty="0">
                <a:latin typeface="Calibri" pitchFamily="34" charset="0"/>
                <a:cs typeface="Arial" charset="0"/>
              </a:rPr>
              <a:t>Celostni pristop, </a:t>
            </a:r>
            <a:r>
              <a:rPr lang="sl-SI" altLang="x-none" sz="2400" dirty="0">
                <a:latin typeface="Calibri" pitchFamily="34" charset="0"/>
                <a:cs typeface="Arial" charset="0"/>
              </a:rPr>
              <a:t>ki pomeni spoštljiv pristop do žrtve, spoštovanje njene integritete, njenih potreb, osebnostnih lastnosti in življenjske situacije. Pristop, ki žrtve ne vidi zgolj kot "sredstvo v okviru dokaznega postopka", "diagnoze" ali "primer".</a:t>
            </a:r>
          </a:p>
          <a:p>
            <a:pPr algn="just">
              <a:buFont typeface="Courier New" panose="02070309020205020404" pitchFamily="49" charset="0"/>
              <a:buChar char="o"/>
              <a:defRPr/>
            </a:pPr>
            <a:r>
              <a:rPr lang="sl-SI" sz="2400" b="1" dirty="0"/>
              <a:t>Na človekovih pravicah utemeljen pristop</a:t>
            </a:r>
            <a:r>
              <a:rPr lang="sl-SI" sz="2400" dirty="0"/>
              <a:t>, ki spodbuja pravico do dostojanstva, življenja, telesne in duševne integritete, svobode in varnosti, pravico do spoštovanja zasebnega in družinskega življenja, do lastninske pravice, ki upošteva načela nediskriminacije, načela enakosti žensk in moških, pravice otrok, pravice starejših, pravice oseb z ovirami in pravico do poštenega sojenja.</a:t>
            </a:r>
            <a:r>
              <a:rPr lang="sl-SI" altLang="x-none" sz="2400" dirty="0">
                <a:latin typeface="Calibri" pitchFamily="34" charset="0"/>
                <a:cs typeface="Arial" charset="0"/>
              </a:rPr>
              <a:t> </a:t>
            </a:r>
          </a:p>
          <a:p>
            <a:pPr algn="just">
              <a:buFont typeface="Courier New" panose="02070309020205020404" pitchFamily="49" charset="0"/>
              <a:buChar char="o"/>
              <a:defRPr/>
            </a:pPr>
            <a:r>
              <a:rPr lang="sl-SI" altLang="x-none" sz="2400" b="1" dirty="0">
                <a:latin typeface="Calibri" pitchFamily="34" charset="0"/>
                <a:cs typeface="Arial" charset="0"/>
              </a:rPr>
              <a:t>Zaupnost </a:t>
            </a:r>
            <a:r>
              <a:rPr lang="sl-SI" altLang="x-none" sz="2400" dirty="0">
                <a:latin typeface="Calibri" pitchFamily="34" charset="0"/>
                <a:cs typeface="Arial" charset="0"/>
              </a:rPr>
              <a:t>kot je določena s pravilniki in predpisi, ki opredeljujejo poklicno skrivnost, kot tudi v različnih kodeksih poklicne etike.</a:t>
            </a:r>
          </a:p>
        </p:txBody>
      </p:sp>
    </p:spTree>
    <p:extLst>
      <p:ext uri="{BB962C8B-B14F-4D97-AF65-F5344CB8AC3E}">
        <p14:creationId xmlns:p14="http://schemas.microsoft.com/office/powerpoint/2010/main" val="1402053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idx="4294967295"/>
          </p:nvPr>
        </p:nvSpPr>
        <p:spPr>
          <a:xfrm>
            <a:off x="323528" y="260648"/>
            <a:ext cx="8291512" cy="922338"/>
          </a:xfrm>
          <a:noFill/>
        </p:spPr>
        <p:txBody>
          <a:bodyPr>
            <a:noAutofit/>
          </a:bodyPr>
          <a:lstStyle/>
          <a:p>
            <a:pPr algn="l" eaLnBrk="1" hangingPunct="1">
              <a:defRPr/>
            </a:pPr>
            <a:r>
              <a:rPr lang="sl-SI" altLang="x-none" sz="2800" dirty="0">
                <a:latin typeface="Arial" panose="020B0604020202020204" pitchFamily="34" charset="0"/>
                <a:cs typeface="Arial" panose="020B0604020202020204" pitchFamily="34" charset="0"/>
              </a:rPr>
              <a:t>UVODNI RAZGOVOR</a:t>
            </a:r>
            <a:endParaRPr lang="en-US" altLang="x-none" sz="2800" dirty="0">
              <a:latin typeface="Arial" panose="020B0604020202020204" pitchFamily="34" charset="0"/>
              <a:cs typeface="Arial" panose="020B0604020202020204" pitchFamily="34" charset="0"/>
            </a:endParaRPr>
          </a:p>
        </p:txBody>
      </p:sp>
      <p:sp>
        <p:nvSpPr>
          <p:cNvPr id="54275" name="Content Placeholder 2"/>
          <p:cNvSpPr>
            <a:spLocks noGrp="1"/>
          </p:cNvSpPr>
          <p:nvPr>
            <p:ph idx="4294967295"/>
          </p:nvPr>
        </p:nvSpPr>
        <p:spPr>
          <a:xfrm>
            <a:off x="323528" y="1052737"/>
            <a:ext cx="8280400" cy="5390827"/>
          </a:xfrm>
          <a:noFill/>
        </p:spPr>
        <p:txBody>
          <a:bodyPr>
            <a:normAutofit/>
          </a:bodyPr>
          <a:lstStyle/>
          <a:p>
            <a:endParaRPr lang="hr-HR" sz="2400" dirty="0"/>
          </a:p>
          <a:p>
            <a:r>
              <a:rPr lang="sl-SI" sz="2400" dirty="0">
                <a:latin typeface="Arial" panose="020B0604020202020204" pitchFamily="34" charset="0"/>
                <a:cs typeface="Arial" panose="020B0604020202020204" pitchFamily="34" charset="0"/>
              </a:rPr>
              <a:t>Prvi stik</a:t>
            </a:r>
          </a:p>
          <a:p>
            <a:endParaRPr lang="sl-SI" sz="2400" dirty="0">
              <a:latin typeface="Arial" panose="020B0604020202020204" pitchFamily="34" charset="0"/>
              <a:cs typeface="Arial" panose="020B0604020202020204" pitchFamily="34" charset="0"/>
            </a:endParaRPr>
          </a:p>
          <a:p>
            <a:r>
              <a:rPr lang="sl-SI" sz="2400" dirty="0">
                <a:latin typeface="Arial" panose="020B0604020202020204" pitchFamily="34" charset="0"/>
                <a:cs typeface="Arial" panose="020B0604020202020204" pitchFamily="34" charset="0"/>
              </a:rPr>
              <a:t>postavljanje vprašanj; namen vprašanj </a:t>
            </a:r>
          </a:p>
          <a:p>
            <a:endParaRPr lang="sl-SI" sz="2400" dirty="0">
              <a:latin typeface="Arial" panose="020B0604020202020204" pitchFamily="34" charset="0"/>
              <a:cs typeface="Arial" panose="020B0604020202020204" pitchFamily="34" charset="0"/>
            </a:endParaRPr>
          </a:p>
          <a:p>
            <a:r>
              <a:rPr lang="sl-SI" sz="2400" dirty="0">
                <a:latin typeface="Arial" panose="020B0604020202020204" pitchFamily="34" charset="0"/>
                <a:cs typeface="Arial" panose="020B0604020202020204" pitchFamily="34" charset="0"/>
              </a:rPr>
              <a:t>nudenje podpore in vzpodbuda</a:t>
            </a:r>
          </a:p>
          <a:p>
            <a:endParaRPr lang="sl-SI" sz="2400" dirty="0">
              <a:latin typeface="Arial" panose="020B0604020202020204" pitchFamily="34" charset="0"/>
              <a:cs typeface="Arial" panose="020B0604020202020204" pitchFamily="34" charset="0"/>
            </a:endParaRPr>
          </a:p>
          <a:p>
            <a:r>
              <a:rPr lang="sl-SI" sz="2400" dirty="0">
                <a:latin typeface="Arial" panose="020B0604020202020204" pitchFamily="34" charset="0"/>
                <a:cs typeface="Arial" panose="020B0604020202020204" pitchFamily="34" charset="0"/>
              </a:rPr>
              <a:t>preverjanje razumevanja</a:t>
            </a:r>
          </a:p>
          <a:p>
            <a:endParaRPr lang="sl-SI" sz="2400" dirty="0">
              <a:latin typeface="Arial" panose="020B0604020202020204" pitchFamily="34" charset="0"/>
              <a:cs typeface="Arial" panose="020B0604020202020204" pitchFamily="34" charset="0"/>
            </a:endParaRPr>
          </a:p>
          <a:p>
            <a:r>
              <a:rPr lang="sl-SI" sz="2400" dirty="0">
                <a:latin typeface="Arial" panose="020B0604020202020204" pitchFamily="34" charset="0"/>
                <a:cs typeface="Arial" panose="020B0604020202020204" pitchFamily="34" charset="0"/>
              </a:rPr>
              <a:t>povzemanje</a:t>
            </a:r>
          </a:p>
          <a:p>
            <a:endParaRPr lang="sl-SI" sz="2400" dirty="0">
              <a:latin typeface="Arial" panose="020B0604020202020204" pitchFamily="34" charset="0"/>
              <a:cs typeface="Arial" panose="020B0604020202020204" pitchFamily="34" charset="0"/>
            </a:endParaRPr>
          </a:p>
          <a:p>
            <a:r>
              <a:rPr lang="sl-SI" sz="2400" dirty="0">
                <a:latin typeface="Arial" panose="020B0604020202020204" pitchFamily="34" charset="0"/>
                <a:cs typeface="Arial" panose="020B0604020202020204" pitchFamily="34" charset="0"/>
              </a:rPr>
              <a:t>namesto ZAKAJ, bolje KAJ in KAKO </a:t>
            </a:r>
          </a:p>
        </p:txBody>
      </p:sp>
    </p:spTree>
    <p:extLst>
      <p:ext uri="{BB962C8B-B14F-4D97-AF65-F5344CB8AC3E}">
        <p14:creationId xmlns:p14="http://schemas.microsoft.com/office/powerpoint/2010/main" val="2245351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58847"/>
            <a:ext cx="8352928" cy="5539978"/>
          </a:xfrm>
          <a:prstGeom prst="rect">
            <a:avLst/>
          </a:prstGeom>
        </p:spPr>
        <p:txBody>
          <a:bodyPr wrap="square">
            <a:spAutoFit/>
          </a:bodyPr>
          <a:lstStyle/>
          <a:p>
            <a:endParaRPr lang="hr-HR" b="1" dirty="0"/>
          </a:p>
          <a:p>
            <a:r>
              <a:rPr lang="sl-SI" sz="2000" b="1" dirty="0"/>
              <a:t>PRIPOROČILA</a:t>
            </a:r>
            <a:r>
              <a:rPr lang="hr-HR" sz="2000" b="1" dirty="0"/>
              <a:t> ZA POGOVOR Z </a:t>
            </a:r>
            <a:r>
              <a:rPr lang="sl-SI" sz="2000" b="1" dirty="0"/>
              <a:t>ŽRTVIJO</a:t>
            </a:r>
          </a:p>
          <a:p>
            <a:endParaRPr lang="hr-HR" b="1" dirty="0"/>
          </a:p>
          <a:p>
            <a:r>
              <a:rPr lang="hr-HR" b="1" dirty="0"/>
              <a:t>1. </a:t>
            </a:r>
            <a:r>
              <a:rPr lang="sl-SI" b="1" dirty="0"/>
              <a:t>Ne škoduj</a:t>
            </a:r>
            <a:endParaRPr lang="en-US" dirty="0"/>
          </a:p>
          <a:p>
            <a:r>
              <a:rPr lang="sl-SI" sz="2000" dirty="0"/>
              <a:t>Ne opravljajte pogovorov, ki bi lahko, kratkoročno ali dolgoročno, poslabšali </a:t>
            </a:r>
            <a:r>
              <a:rPr lang="sl-SI" sz="2000"/>
              <a:t>položaj žrtve</a:t>
            </a:r>
            <a:r>
              <a:rPr lang="hr-HR" sz="2000"/>
              <a:t>.</a:t>
            </a:r>
            <a:endParaRPr lang="hr-HR" sz="2000" dirty="0"/>
          </a:p>
          <a:p>
            <a:endParaRPr lang="hr-HR" sz="2000" dirty="0"/>
          </a:p>
          <a:p>
            <a:r>
              <a:rPr lang="en-GB" sz="2000" b="1" dirty="0"/>
              <a:t>2. </a:t>
            </a:r>
            <a:r>
              <a:rPr lang="sl-SI" sz="2000" b="1" dirty="0"/>
              <a:t>Poznajte svoje področje in ocenite tveganje </a:t>
            </a:r>
          </a:p>
          <a:p>
            <a:r>
              <a:rPr lang="sl-SI" sz="2000" dirty="0"/>
              <a:t>Pred začetkom razgovora se seznanite s tem, katera tveganja so povezana s posameznim kaznivim dejanjem in z vsako posamezno žrtvijo. </a:t>
            </a:r>
          </a:p>
          <a:p>
            <a:endParaRPr lang="hr-HR" sz="2000" dirty="0"/>
          </a:p>
          <a:p>
            <a:r>
              <a:rPr lang="sl-SI" sz="2000" b="1" dirty="0"/>
              <a:t>3</a:t>
            </a:r>
            <a:r>
              <a:rPr lang="sl-SI" sz="2000" dirty="0"/>
              <a:t>. </a:t>
            </a:r>
            <a:r>
              <a:rPr lang="sl-SI" sz="2000" b="1" dirty="0"/>
              <a:t>Pripravite informacije za napotitve</a:t>
            </a:r>
          </a:p>
          <a:p>
            <a:r>
              <a:rPr lang="sl-SI" sz="2000" dirty="0"/>
              <a:t>Ne ponujajte nasvetov in ne obljubljajte, česar ne morete izpolniti. V maternem in lokalnem jeziku (če gre za različna jezika) imejte pripravljene informacije o ustrezni pravni in zdravstveni pomoči, zavetiščih, varnih hišah, socialni podpori in varnostnih storitvah ter po potrebi zagotovite pomoč pri napotitvi. </a:t>
            </a:r>
          </a:p>
        </p:txBody>
      </p:sp>
    </p:spTree>
    <p:extLst>
      <p:ext uri="{BB962C8B-B14F-4D97-AF65-F5344CB8AC3E}">
        <p14:creationId xmlns:p14="http://schemas.microsoft.com/office/powerpoint/2010/main" val="1246601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97347"/>
            <a:ext cx="8496944" cy="5909310"/>
          </a:xfrm>
          <a:prstGeom prst="rect">
            <a:avLst/>
          </a:prstGeom>
        </p:spPr>
        <p:txBody>
          <a:bodyPr wrap="square">
            <a:spAutoFit/>
          </a:bodyPr>
          <a:lstStyle/>
          <a:p>
            <a:endParaRPr lang="hr-HR" b="1" dirty="0"/>
          </a:p>
          <a:p>
            <a:r>
              <a:rPr lang="sl-SI" sz="2000" b="1" dirty="0"/>
              <a:t>4. Izberite ustrezne tolmače in druge </a:t>
            </a:r>
            <a:r>
              <a:rPr lang="sl-SI" sz="2000" b="1" dirty="0" err="1"/>
              <a:t>sodelavce_ke</a:t>
            </a:r>
            <a:r>
              <a:rPr lang="sl-SI" sz="2000" b="1" dirty="0"/>
              <a:t>, če jih potrebujete, in jih ustrezno pripravite</a:t>
            </a:r>
          </a:p>
          <a:p>
            <a:r>
              <a:rPr lang="sl-SI" sz="2000" dirty="0"/>
              <a:t>Pretehtajte tveganja in koristi, povezane z uporabo </a:t>
            </a:r>
            <a:r>
              <a:rPr lang="sl-SI" sz="2000" dirty="0" err="1"/>
              <a:t>prevajalcev_alk</a:t>
            </a:r>
            <a:r>
              <a:rPr lang="sl-SI" sz="2000" dirty="0"/>
              <a:t> in drugih sodelavcev ali sodelavk; razvijte učinkovite metode za njihovo </a:t>
            </a:r>
            <a:r>
              <a:rPr lang="sl-SI" sz="2000" dirty="0" err="1"/>
              <a:t>supervizijo</a:t>
            </a:r>
            <a:r>
              <a:rPr lang="sl-SI" sz="2000" dirty="0"/>
              <a:t> in usposabljanje. </a:t>
            </a:r>
          </a:p>
          <a:p>
            <a:endParaRPr lang="sl-SI" sz="2000" dirty="0"/>
          </a:p>
          <a:p>
            <a:r>
              <a:rPr lang="sl-SI" sz="2000" b="1" dirty="0"/>
              <a:t>5. Zagotovite anonimnost in zaupnost</a:t>
            </a:r>
          </a:p>
          <a:p>
            <a:r>
              <a:rPr lang="sl-SI" sz="2000" dirty="0"/>
              <a:t>Zaščitite identiteto osebe, s katero se pogovarjate, in zagotovite zaupnost, dokler ni razkritje identitete potrebno zaradi postopka. Ne obljubljajte zaupnosti, kadar je ne morete zagotoviti.</a:t>
            </a:r>
          </a:p>
          <a:p>
            <a:r>
              <a:rPr lang="hr-HR" sz="2000" dirty="0"/>
              <a:t> </a:t>
            </a:r>
          </a:p>
          <a:p>
            <a:r>
              <a:rPr lang="hr-HR" sz="2000" b="1" dirty="0"/>
              <a:t>6. </a:t>
            </a:r>
            <a:r>
              <a:rPr lang="sl-SI" sz="2000" b="1" dirty="0"/>
              <a:t>Pridobite zavestno privolitev</a:t>
            </a:r>
            <a:endParaRPr lang="sl-SI" sz="2000" dirty="0"/>
          </a:p>
          <a:p>
            <a:r>
              <a:rPr lang="sl-SI" sz="2000" dirty="0"/>
              <a:t>Zagotovite, da bo vsaka oseba, s katero imate razgovor, jasno razumela: </a:t>
            </a:r>
          </a:p>
          <a:p>
            <a:pPr marL="342900" indent="-342900">
              <a:buFont typeface="Arial" panose="020B0604020202020204" pitchFamily="34" charset="0"/>
              <a:buChar char="•"/>
            </a:pPr>
            <a:r>
              <a:rPr lang="sl-SI" sz="2000" dirty="0"/>
              <a:t>vsebino in namen pogovora; </a:t>
            </a:r>
          </a:p>
          <a:p>
            <a:pPr marL="342900" indent="-342900">
              <a:buFont typeface="Arial" panose="020B0604020202020204" pitchFamily="34" charset="0"/>
              <a:buChar char="•"/>
            </a:pPr>
            <a:r>
              <a:rPr lang="sl-SI" sz="2000" dirty="0"/>
              <a:t>kje se bodo uporabile pridobljene informacije;</a:t>
            </a:r>
          </a:p>
          <a:p>
            <a:pPr marL="342900" indent="-342900">
              <a:buFont typeface="Arial" panose="020B0604020202020204" pitchFamily="34" charset="0"/>
              <a:buChar char="•"/>
            </a:pPr>
            <a:r>
              <a:rPr lang="sl-SI" sz="2000" dirty="0"/>
              <a:t>da ima pravico, da na katerokoli vprašanje ne odgovori in pravico, da pogovor kadarkoli prekine;</a:t>
            </a:r>
          </a:p>
          <a:p>
            <a:pPr marL="342900" indent="-342900">
              <a:buFont typeface="Arial" panose="020B0604020202020204" pitchFamily="34" charset="0"/>
              <a:buChar char="•"/>
            </a:pPr>
            <a:r>
              <a:rPr lang="sl-SI" sz="2000" dirty="0"/>
              <a:t>da ima pravico do omejitve uporabe danih informacij. </a:t>
            </a:r>
          </a:p>
        </p:txBody>
      </p:sp>
    </p:spTree>
    <p:extLst>
      <p:ext uri="{BB962C8B-B14F-4D97-AF65-F5344CB8AC3E}">
        <p14:creationId xmlns:p14="http://schemas.microsoft.com/office/powerpoint/2010/main" val="351962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18152"/>
            <a:ext cx="8568952" cy="7355860"/>
          </a:xfrm>
          <a:prstGeom prst="rect">
            <a:avLst/>
          </a:prstGeom>
        </p:spPr>
        <p:txBody>
          <a:bodyPr wrap="square">
            <a:spAutoFit/>
          </a:bodyPr>
          <a:lstStyle/>
          <a:p>
            <a:endParaRPr lang="hr-HR" b="1" dirty="0"/>
          </a:p>
          <a:p>
            <a:endParaRPr lang="hr-HR" b="1" dirty="0"/>
          </a:p>
          <a:p>
            <a:endParaRPr lang="hr-HR" b="1" dirty="0"/>
          </a:p>
          <a:p>
            <a:endParaRPr lang="hr-HR" b="1" dirty="0"/>
          </a:p>
          <a:p>
            <a:r>
              <a:rPr lang="hr-HR" sz="2000" b="1" dirty="0"/>
              <a:t>7</a:t>
            </a:r>
            <a:r>
              <a:rPr lang="sl-SI" sz="2000" b="1" dirty="0"/>
              <a:t>. Poslušajte in spoštujte žrtvino oceno lastne situacije in ogroženosti </a:t>
            </a:r>
          </a:p>
          <a:p>
            <a:r>
              <a:rPr lang="sl-SI" sz="2000" dirty="0"/>
              <a:t>Upoštevajte, da ima vsaka žrtev svoje skrbi in da se način, kako jih dojema, razlikuje od načina, kako jih dojemajo drugi.</a:t>
            </a:r>
          </a:p>
          <a:p>
            <a:r>
              <a:rPr lang="sl-SI" sz="2000" b="1" dirty="0"/>
              <a:t> </a:t>
            </a:r>
            <a:endParaRPr lang="sl-SI" sz="2000" dirty="0"/>
          </a:p>
          <a:p>
            <a:r>
              <a:rPr lang="sl-SI" sz="2000" b="1" dirty="0"/>
              <a:t>8. Ne </a:t>
            </a:r>
            <a:r>
              <a:rPr lang="sl-SI" sz="2000" b="1" dirty="0" err="1"/>
              <a:t>retravmatizirajte</a:t>
            </a:r>
            <a:r>
              <a:rPr lang="sl-SI" sz="2000" b="1" dirty="0"/>
              <a:t> žrtve</a:t>
            </a:r>
          </a:p>
          <a:p>
            <a:r>
              <a:rPr lang="sl-SI" sz="2000" dirty="0"/>
              <a:t>Bodite še posebno pozorni, ko postavljate občutljiva in težka vprašanja. </a:t>
            </a:r>
          </a:p>
          <a:p>
            <a:r>
              <a:rPr lang="sl-SI" sz="2000" dirty="0"/>
              <a:t>Bodite pripravljeni, da se boste odzvali na žrtvino stisko in poudarili njene močne točke. </a:t>
            </a:r>
          </a:p>
          <a:p>
            <a:r>
              <a:rPr lang="sl-SI" sz="2000" dirty="0"/>
              <a:t> </a:t>
            </a:r>
          </a:p>
          <a:p>
            <a:r>
              <a:rPr lang="hr-HR" sz="2000" b="1" dirty="0"/>
              <a:t>9. Bodite pripravljeni na krizno intervencijo</a:t>
            </a:r>
            <a:r>
              <a:rPr lang="hr-HR" sz="2000" dirty="0"/>
              <a:t> </a:t>
            </a:r>
          </a:p>
          <a:p>
            <a:r>
              <a:rPr lang="sl-SI" sz="2000" dirty="0"/>
              <a:t>Bodite pripravljeni, kako se boste odzvali, če bo žrtev povedala, da je neposredno ogrožena. </a:t>
            </a:r>
          </a:p>
          <a:p>
            <a:endParaRPr lang="hr-HR" sz="2000" b="1" dirty="0"/>
          </a:p>
          <a:p>
            <a:r>
              <a:rPr lang="hr-HR" sz="2000" b="1" dirty="0"/>
              <a:t>10. </a:t>
            </a:r>
            <a:r>
              <a:rPr lang="sl-SI" sz="2000" b="1" dirty="0"/>
              <a:t>Pridobljene informacije uporabite namensko</a:t>
            </a:r>
            <a:endParaRPr lang="sl-SI" sz="2000" dirty="0"/>
          </a:p>
          <a:p>
            <a:r>
              <a:rPr lang="sl-SI" sz="2000" dirty="0"/>
              <a:t>Uporabite informacije na način, ki bo koristen za posamezno žrtev ali tako, da boste spodbudili izboljšanje politik in intervencij, ki bodo koristile vsem žrtvam.  </a:t>
            </a:r>
          </a:p>
          <a:p>
            <a:r>
              <a:rPr lang="hr-HR" sz="2000" dirty="0"/>
              <a:t> </a:t>
            </a:r>
          </a:p>
          <a:p>
            <a:r>
              <a:rPr lang="hr-HR" sz="2000" dirty="0"/>
              <a:t> </a:t>
            </a:r>
          </a:p>
        </p:txBody>
      </p:sp>
    </p:spTree>
    <p:extLst>
      <p:ext uri="{BB962C8B-B14F-4D97-AF65-F5344CB8AC3E}">
        <p14:creationId xmlns:p14="http://schemas.microsoft.com/office/powerpoint/2010/main" val="1969995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85736" y="83128"/>
            <a:ext cx="8901111" cy="609569"/>
          </a:xfrm>
        </p:spPr>
        <p:txBody>
          <a:bodyPr>
            <a:normAutofit fontScale="90000"/>
          </a:bodyPr>
          <a:lstStyle/>
          <a:p>
            <a:pPr>
              <a:defRPr/>
            </a:pPr>
            <a:r>
              <a:rPr lang="hr-HR" sz="3200" dirty="0" err="1">
                <a:solidFill>
                  <a:srgbClr val="000000"/>
                </a:solidFill>
                <a:latin typeface="Arial" pitchFamily="34" charset="0"/>
                <a:cs typeface="Arial" pitchFamily="34" charset="0"/>
              </a:rPr>
              <a:t>NEUSTREZEN</a:t>
            </a:r>
            <a:r>
              <a:rPr lang="hr-HR" sz="3200" dirty="0">
                <a:solidFill>
                  <a:srgbClr val="000000"/>
                </a:solidFill>
                <a:latin typeface="Arial" pitchFamily="34" charset="0"/>
                <a:cs typeface="Arial" pitchFamily="34" charset="0"/>
              </a:rPr>
              <a:t> POLOŽAJ </a:t>
            </a:r>
            <a:r>
              <a:rPr lang="hr-HR" sz="3200" dirty="0" err="1">
                <a:solidFill>
                  <a:srgbClr val="000000"/>
                </a:solidFill>
                <a:latin typeface="Arial" pitchFamily="34" charset="0"/>
                <a:cs typeface="Arial" pitchFamily="34" charset="0"/>
              </a:rPr>
              <a:t>STROKOVNJAKA_INJE</a:t>
            </a:r>
            <a:br>
              <a:rPr lang="hr-HR" sz="3200" dirty="0">
                <a:solidFill>
                  <a:srgbClr val="000000"/>
                </a:solidFill>
                <a:latin typeface="Arial" pitchFamily="34" charset="0"/>
                <a:cs typeface="Arial" pitchFamily="34" charset="0"/>
              </a:rPr>
            </a:br>
            <a:endParaRPr lang="en-US" sz="3200" dirty="0">
              <a:solidFill>
                <a:srgbClr val="000000"/>
              </a:solidFill>
              <a:latin typeface="Arial" pitchFamily="34" charset="0"/>
              <a:cs typeface="Arial" pitchFamily="34" charset="0"/>
            </a:endParaRPr>
          </a:p>
        </p:txBody>
      </p:sp>
      <p:cxnSp>
        <p:nvCxnSpPr>
          <p:cNvPr id="27651" name="Straight Connector 6"/>
          <p:cNvCxnSpPr>
            <a:cxnSpLocks noChangeShapeType="1"/>
          </p:cNvCxnSpPr>
          <p:nvPr/>
        </p:nvCxnSpPr>
        <p:spPr bwMode="auto">
          <a:xfrm rot="5400000">
            <a:off x="1866900" y="3748088"/>
            <a:ext cx="44958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7652" name="Straight Connector 8"/>
          <p:cNvCxnSpPr>
            <a:cxnSpLocks noChangeShapeType="1"/>
          </p:cNvCxnSpPr>
          <p:nvPr/>
        </p:nvCxnSpPr>
        <p:spPr bwMode="auto">
          <a:xfrm>
            <a:off x="1785938" y="3643314"/>
            <a:ext cx="4919663" cy="1428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7653" name="TextBox 13"/>
          <p:cNvSpPr txBox="1">
            <a:spLocks noChangeArrowheads="1"/>
          </p:cNvSpPr>
          <p:nvPr/>
        </p:nvSpPr>
        <p:spPr bwMode="auto">
          <a:xfrm>
            <a:off x="3059832" y="6172201"/>
            <a:ext cx="24265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A50021"/>
              </a:buClr>
              <a:buSzPct val="80000"/>
              <a:buBlip>
                <a:blip r:embed="rId3"/>
              </a:buBlip>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60000"/>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SzPct val="4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25000"/>
              <a:buBlip>
                <a:blip r:embed="rId3"/>
              </a:buBlip>
              <a:defRPr>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hr-HR" altLang="sr-Latn-RS" sz="1600" b="1" dirty="0">
                <a:solidFill>
                  <a:srgbClr val="C00000"/>
                </a:solidFill>
              </a:rPr>
              <a:t>PASIVNI </a:t>
            </a:r>
            <a:r>
              <a:rPr lang="hr-HR" altLang="sr-Latn-RS" sz="1600" b="1" dirty="0" err="1">
                <a:solidFill>
                  <a:srgbClr val="C00000"/>
                </a:solidFill>
              </a:rPr>
              <a:t>PRISTOP</a:t>
            </a:r>
            <a:endParaRPr lang="hr-HR" altLang="sr-Latn-RS" sz="1600" b="1" dirty="0">
              <a:solidFill>
                <a:srgbClr val="C00000"/>
              </a:solidFill>
            </a:endParaRPr>
          </a:p>
        </p:txBody>
      </p:sp>
      <p:sp>
        <p:nvSpPr>
          <p:cNvPr id="27654" name="TextBox 14"/>
          <p:cNvSpPr txBox="1">
            <a:spLocks noChangeArrowheads="1"/>
          </p:cNvSpPr>
          <p:nvPr/>
        </p:nvSpPr>
        <p:spPr bwMode="auto">
          <a:xfrm>
            <a:off x="2743200" y="1143001"/>
            <a:ext cx="27432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80000"/>
              <a:buBlip>
                <a:blip r:embed="rId3"/>
              </a:buBlip>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60000"/>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SzPct val="4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25000"/>
              <a:buBlip>
                <a:blip r:embed="rId3"/>
              </a:buBlip>
              <a:defRPr>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hr-HR" altLang="sr-Latn-RS" sz="1600" b="1" dirty="0">
                <a:solidFill>
                  <a:srgbClr val="C00000"/>
                </a:solidFill>
              </a:rPr>
              <a:t>        </a:t>
            </a:r>
            <a:r>
              <a:rPr lang="hr-HR" altLang="sr-Latn-RS" sz="1600" b="1" dirty="0" err="1">
                <a:solidFill>
                  <a:srgbClr val="C00000"/>
                </a:solidFill>
              </a:rPr>
              <a:t>AKTIVEN</a:t>
            </a:r>
            <a:r>
              <a:rPr lang="hr-HR" altLang="sr-Latn-RS" sz="1600" b="1" dirty="0">
                <a:solidFill>
                  <a:srgbClr val="C00000"/>
                </a:solidFill>
              </a:rPr>
              <a:t> </a:t>
            </a:r>
            <a:r>
              <a:rPr lang="hr-HR" altLang="sr-Latn-RS" sz="1600" b="1" dirty="0" err="1">
                <a:solidFill>
                  <a:srgbClr val="C00000"/>
                </a:solidFill>
              </a:rPr>
              <a:t>PRISTOP</a:t>
            </a:r>
            <a:endParaRPr lang="hr-HR" altLang="sr-Latn-RS" sz="1600" b="1" dirty="0">
              <a:solidFill>
                <a:srgbClr val="C00000"/>
              </a:solidFill>
            </a:endParaRPr>
          </a:p>
        </p:txBody>
      </p:sp>
      <p:sp>
        <p:nvSpPr>
          <p:cNvPr id="27655" name="TextBox 15"/>
          <p:cNvSpPr txBox="1">
            <a:spLocks noChangeArrowheads="1"/>
          </p:cNvSpPr>
          <p:nvPr/>
        </p:nvSpPr>
        <p:spPr bwMode="auto">
          <a:xfrm>
            <a:off x="0" y="3505200"/>
            <a:ext cx="21336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80000"/>
              <a:buBlip>
                <a:blip r:embed="rId3"/>
              </a:buBlip>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60000"/>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SzPct val="4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25000"/>
              <a:buBlip>
                <a:blip r:embed="rId3"/>
              </a:buBlip>
              <a:defRPr>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hr-HR" altLang="sr-Latn-RS" sz="1600" b="1" dirty="0">
                <a:solidFill>
                  <a:srgbClr val="C00000"/>
                </a:solidFill>
              </a:rPr>
              <a:t>IDENTIFIKACIJA</a:t>
            </a:r>
          </a:p>
        </p:txBody>
      </p:sp>
      <p:sp>
        <p:nvSpPr>
          <p:cNvPr id="27656" name="TextBox 16"/>
          <p:cNvSpPr txBox="1">
            <a:spLocks noChangeArrowheads="1"/>
          </p:cNvSpPr>
          <p:nvPr/>
        </p:nvSpPr>
        <p:spPr bwMode="auto">
          <a:xfrm>
            <a:off x="6389372" y="3417563"/>
            <a:ext cx="21336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80000"/>
              <a:buBlip>
                <a:blip r:embed="rId3"/>
              </a:buBlip>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60000"/>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SzPct val="4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25000"/>
              <a:buBlip>
                <a:blip r:embed="rId3"/>
              </a:buBlip>
              <a:defRPr>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hr-HR" altLang="sr-Latn-RS" sz="1600" b="1" dirty="0" err="1">
                <a:solidFill>
                  <a:srgbClr val="C00000"/>
                </a:solidFill>
              </a:rPr>
              <a:t>IZOGIBANJE</a:t>
            </a:r>
            <a:endParaRPr lang="hr-HR" altLang="sr-Latn-RS" sz="1600" b="1" dirty="0">
              <a:solidFill>
                <a:srgbClr val="C00000"/>
              </a:solidFill>
            </a:endParaRPr>
          </a:p>
        </p:txBody>
      </p:sp>
      <p:sp>
        <p:nvSpPr>
          <p:cNvPr id="27657" name="TextBox 18"/>
          <p:cNvSpPr txBox="1">
            <a:spLocks noChangeArrowheads="1"/>
          </p:cNvSpPr>
          <p:nvPr/>
        </p:nvSpPr>
        <p:spPr bwMode="auto">
          <a:xfrm>
            <a:off x="214314" y="3857625"/>
            <a:ext cx="3562351"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80000"/>
              <a:buBlip>
                <a:blip r:embed="rId3"/>
              </a:buBlip>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60000"/>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SzPct val="4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25000"/>
              <a:buBlip>
                <a:blip r:embed="rId3"/>
              </a:buBlip>
              <a:defRPr>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sl-SI" altLang="sr-Latn-RS" sz="1600" b="1" dirty="0"/>
              <a:t>Pretirano sočustvovanje</a:t>
            </a:r>
          </a:p>
          <a:p>
            <a:pPr eaLnBrk="1" hangingPunct="1">
              <a:spcBef>
                <a:spcPct val="0"/>
              </a:spcBef>
              <a:buClrTx/>
              <a:buSzTx/>
              <a:buFontTx/>
              <a:buChar char="•"/>
            </a:pPr>
            <a:r>
              <a:rPr lang="sl-SI" altLang="sr-Latn-RS" sz="1600" dirty="0" err="1"/>
              <a:t>Strokovnjak_inja</a:t>
            </a:r>
            <a:r>
              <a:rPr lang="sl-SI" altLang="sr-Latn-RS" sz="1600" dirty="0"/>
              <a:t> pretirano sočustvuje z žrtvijo.</a:t>
            </a:r>
          </a:p>
          <a:p>
            <a:pPr eaLnBrk="1" hangingPunct="1">
              <a:spcBef>
                <a:spcPct val="0"/>
              </a:spcBef>
              <a:buClrTx/>
              <a:buSzTx/>
              <a:buFontTx/>
              <a:buChar char="•"/>
            </a:pPr>
            <a:r>
              <a:rPr lang="sl-SI" sz="1600" dirty="0"/>
              <a:t>Identificira se v tolikšni meri, da se </a:t>
            </a:r>
            <a:r>
              <a:rPr lang="sl-SI" sz="1600" dirty="0" err="1"/>
              <a:t>sam_a</a:t>
            </a:r>
            <a:r>
              <a:rPr lang="sl-SI" sz="1600" dirty="0"/>
              <a:t> počuti kot žrtev.</a:t>
            </a:r>
          </a:p>
          <a:p>
            <a:pPr eaLnBrk="1" hangingPunct="1">
              <a:spcBef>
                <a:spcPct val="0"/>
              </a:spcBef>
              <a:buClrTx/>
              <a:buSzTx/>
              <a:buFontTx/>
              <a:buChar char="•"/>
            </a:pPr>
            <a:r>
              <a:rPr lang="sl-SI" sz="1600" dirty="0"/>
              <a:t> Je preveč </a:t>
            </a:r>
            <a:r>
              <a:rPr lang="sl-SI" sz="1600" dirty="0" err="1"/>
              <a:t>zavzet_a</a:t>
            </a:r>
            <a:r>
              <a:rPr lang="sl-SI" sz="1600" dirty="0"/>
              <a:t>, a so njegova/njena dejanja pogosto neprimerna ali zmedena.</a:t>
            </a:r>
          </a:p>
          <a:p>
            <a:pPr eaLnBrk="1" hangingPunct="1">
              <a:spcBef>
                <a:spcPct val="0"/>
              </a:spcBef>
              <a:buClrTx/>
              <a:buSzTx/>
              <a:buFontTx/>
              <a:buChar char="•"/>
            </a:pPr>
            <a:r>
              <a:rPr lang="sl-SI" sz="1600" dirty="0"/>
              <a:t> Intenzivni občutek nemoči, ki lahko povzroči težave pri delu.</a:t>
            </a:r>
            <a:endParaRPr lang="sl-SI" altLang="sr-Latn-RS" sz="1600" dirty="0"/>
          </a:p>
        </p:txBody>
      </p:sp>
      <p:sp>
        <p:nvSpPr>
          <p:cNvPr id="27658" name="TextBox 19"/>
          <p:cNvSpPr txBox="1">
            <a:spLocks noChangeArrowheads="1"/>
          </p:cNvSpPr>
          <p:nvPr/>
        </p:nvSpPr>
        <p:spPr bwMode="auto">
          <a:xfrm>
            <a:off x="4643439" y="1428750"/>
            <a:ext cx="4114800"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80000"/>
              <a:buBlip>
                <a:blip r:embed="rId3"/>
              </a:buBlip>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60000"/>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SzPct val="4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25000"/>
              <a:buBlip>
                <a:blip r:embed="rId3"/>
              </a:buBlip>
              <a:defRPr>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sl-SI" altLang="sr-Latn-RS" sz="1600" b="1" dirty="0"/>
              <a:t>Umik </a:t>
            </a:r>
          </a:p>
          <a:p>
            <a:pPr marL="285750" indent="-285750" eaLnBrk="1" hangingPunct="1">
              <a:spcBef>
                <a:spcPct val="0"/>
              </a:spcBef>
              <a:buClrTx/>
              <a:buSzTx/>
              <a:buFont typeface="Arial" panose="020B0604020202020204" pitchFamily="34" charset="0"/>
              <a:buChar char="•"/>
            </a:pPr>
            <a:r>
              <a:rPr lang="sl-SI" altLang="sr-Latn-RS" sz="1600" dirty="0"/>
              <a:t>Da čustveno preživi, </a:t>
            </a:r>
            <a:r>
              <a:rPr lang="sl-SI" altLang="sr-Latn-RS" sz="1600" dirty="0" err="1"/>
              <a:t>strokovnjak_inja</a:t>
            </a:r>
            <a:r>
              <a:rPr lang="sl-SI" altLang="sr-Latn-RS" sz="1600" dirty="0"/>
              <a:t> intelektualizira situacijo.</a:t>
            </a:r>
          </a:p>
          <a:p>
            <a:pPr marL="285750" indent="-285750" eaLnBrk="1" hangingPunct="1">
              <a:spcBef>
                <a:spcPct val="0"/>
              </a:spcBef>
              <a:buClrTx/>
              <a:buSzTx/>
              <a:buFont typeface="Arial" panose="020B0604020202020204" pitchFamily="34" charset="0"/>
              <a:buChar char="•"/>
            </a:pPr>
            <a:r>
              <a:rPr lang="sl-SI" altLang="sr-Latn-RS" sz="1600" dirty="0"/>
              <a:t>Napoti travmatizirano osebo na drugega </a:t>
            </a:r>
            <a:r>
              <a:rPr lang="sl-SI" altLang="sr-Latn-RS" sz="1600" dirty="0" err="1"/>
              <a:t>strokovnjaka_injo</a:t>
            </a:r>
            <a:r>
              <a:rPr lang="sl-SI" altLang="sr-Latn-RS" sz="1600" dirty="0"/>
              <a:t>.</a:t>
            </a:r>
          </a:p>
          <a:p>
            <a:pPr marL="285750" indent="-285750" eaLnBrk="1" hangingPunct="1">
              <a:spcBef>
                <a:spcPct val="0"/>
              </a:spcBef>
              <a:buClrTx/>
              <a:buSzTx/>
              <a:buFont typeface="Arial" panose="020B0604020202020204" pitchFamily="34" charset="0"/>
              <a:buChar char="•"/>
            </a:pPr>
            <a:r>
              <a:rPr lang="sl-SI" altLang="sr-Latn-RS" sz="1600" dirty="0"/>
              <a:t>Kategorizira, postavlja diagnoze, deluje iz položaja strokovne moči.</a:t>
            </a:r>
          </a:p>
        </p:txBody>
      </p:sp>
      <p:sp>
        <p:nvSpPr>
          <p:cNvPr id="27659" name="TextBox 20"/>
          <p:cNvSpPr txBox="1">
            <a:spLocks noChangeArrowheads="1"/>
          </p:cNvSpPr>
          <p:nvPr/>
        </p:nvSpPr>
        <p:spPr bwMode="auto">
          <a:xfrm>
            <a:off x="4716016" y="3929653"/>
            <a:ext cx="3762375"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80000"/>
              <a:buBlip>
                <a:blip r:embed="rId3"/>
              </a:buBlip>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60000"/>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SzPct val="4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25000"/>
              <a:buBlip>
                <a:blip r:embed="rId3"/>
              </a:buBlip>
              <a:defRPr>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sl-SI" altLang="sr-Latn-RS" sz="1600" b="1" dirty="0"/>
              <a:t>Minimaliziranje in potlačitev</a:t>
            </a:r>
          </a:p>
          <a:p>
            <a:pPr eaLnBrk="1" hangingPunct="1">
              <a:spcBef>
                <a:spcPct val="0"/>
              </a:spcBef>
              <a:buClrTx/>
              <a:buSzTx/>
              <a:buFontTx/>
              <a:buNone/>
            </a:pPr>
            <a:endParaRPr lang="sl-SI" altLang="sr-Latn-RS" sz="1600" b="1" dirty="0"/>
          </a:p>
          <a:p>
            <a:pPr marL="171450" indent="-171450">
              <a:spcBef>
                <a:spcPct val="0"/>
              </a:spcBef>
              <a:buClrTx/>
              <a:buSzTx/>
              <a:buFontTx/>
              <a:buChar char="•"/>
            </a:pPr>
            <a:r>
              <a:rPr lang="sl-SI" altLang="sr-Latn-RS" sz="1600" dirty="0"/>
              <a:t>Da bi se </a:t>
            </a:r>
            <a:r>
              <a:rPr lang="sl-SI" altLang="sr-Latn-RS" sz="1600" dirty="0" err="1"/>
              <a:t>izognil_a</a:t>
            </a:r>
            <a:r>
              <a:rPr lang="sl-SI" altLang="sr-Latn-RS" sz="1600" dirty="0"/>
              <a:t> </a:t>
            </a:r>
            <a:r>
              <a:rPr lang="sl-SI" altLang="sr-Latn-RS" sz="1600" dirty="0" err="1"/>
              <a:t>preplavljenosti</a:t>
            </a:r>
            <a:r>
              <a:rPr lang="sl-SI" altLang="sr-Latn-RS" sz="1600" dirty="0"/>
              <a:t> s čustvi, </a:t>
            </a:r>
            <a:r>
              <a:rPr lang="sl-SI" altLang="sr-Latn-RS" sz="1600" dirty="0" err="1"/>
              <a:t>strokovnjak_inja</a:t>
            </a:r>
            <a:r>
              <a:rPr lang="sl-SI" altLang="sr-Latn-RS" sz="1600" dirty="0"/>
              <a:t>  "ne vidi„.</a:t>
            </a:r>
          </a:p>
          <a:p>
            <a:pPr marL="171450" indent="-171450">
              <a:spcBef>
                <a:spcPct val="0"/>
              </a:spcBef>
              <a:buClrTx/>
              <a:buSzTx/>
              <a:buFontTx/>
              <a:buChar char="•"/>
            </a:pPr>
            <a:r>
              <a:rPr lang="sl-SI" altLang="sr-Latn-RS" sz="1600" dirty="0"/>
              <a:t>Zanika ali minimalizira težavo.</a:t>
            </a:r>
          </a:p>
          <a:p>
            <a:pPr marL="171450" indent="-171450">
              <a:spcBef>
                <a:spcPct val="0"/>
              </a:spcBef>
              <a:buClrTx/>
              <a:buSzTx/>
              <a:buFontTx/>
              <a:buChar char="•"/>
            </a:pPr>
            <a:r>
              <a:rPr lang="sl-SI" altLang="sr-Latn-RS" sz="1600" dirty="0"/>
              <a:t>„Umakne se" in vzpostavi distanco.</a:t>
            </a:r>
          </a:p>
          <a:p>
            <a:pPr marL="171450" indent="-171450">
              <a:spcBef>
                <a:spcPct val="0"/>
              </a:spcBef>
              <a:buClrTx/>
              <a:buSzTx/>
              <a:buFontTx/>
              <a:buChar char="•"/>
            </a:pPr>
            <a:r>
              <a:rPr lang="sl-SI" altLang="sr-Latn-RS" sz="1600" dirty="0"/>
              <a:t>Krivi travmatizirano osebo.</a:t>
            </a:r>
          </a:p>
        </p:txBody>
      </p:sp>
      <p:sp>
        <p:nvSpPr>
          <p:cNvPr id="27660" name="TextBox 21"/>
          <p:cNvSpPr txBox="1">
            <a:spLocks noChangeArrowheads="1"/>
          </p:cNvSpPr>
          <p:nvPr/>
        </p:nvSpPr>
        <p:spPr bwMode="auto">
          <a:xfrm>
            <a:off x="352426" y="1357314"/>
            <a:ext cx="3562351"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80000"/>
              <a:buBlip>
                <a:blip r:embed="rId3"/>
              </a:buBlip>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60000"/>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SzPct val="4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25000"/>
              <a:buBlip>
                <a:blip r:embed="rId3"/>
              </a:buBlip>
              <a:defRPr>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sl-SI" altLang="sr-Latn-RS" sz="1600" b="1" dirty="0" err="1"/>
              <a:t>Rešiteljstvo</a:t>
            </a:r>
            <a:endParaRPr lang="sl-SI" altLang="sr-Latn-RS" sz="1600" b="1" dirty="0"/>
          </a:p>
          <a:p>
            <a:pPr eaLnBrk="1" hangingPunct="1">
              <a:spcBef>
                <a:spcPct val="0"/>
              </a:spcBef>
              <a:buClrTx/>
              <a:buSzTx/>
              <a:buFontTx/>
              <a:buChar char="•"/>
            </a:pPr>
            <a:r>
              <a:rPr lang="sl-SI" altLang="sr-Latn-RS" sz="1600" dirty="0"/>
              <a:t> </a:t>
            </a:r>
            <a:r>
              <a:rPr lang="sl-SI" altLang="sr-Latn-RS" sz="1600" dirty="0" err="1"/>
              <a:t>Strokovnjak_inja</a:t>
            </a:r>
            <a:r>
              <a:rPr lang="sl-SI" altLang="sr-Latn-RS" sz="1600" dirty="0"/>
              <a:t> prevzame vlogo </a:t>
            </a:r>
            <a:r>
              <a:rPr lang="sl-SI" altLang="sr-Latn-RS" sz="1600" dirty="0" err="1"/>
              <a:t>vseogočnega</a:t>
            </a:r>
            <a:r>
              <a:rPr lang="sl-SI" altLang="sr-Latn-RS" sz="1600" dirty="0"/>
              <a:t> </a:t>
            </a:r>
            <a:r>
              <a:rPr lang="sl-SI" altLang="sr-Latn-RS" sz="1600" dirty="0" err="1"/>
              <a:t>rešitelja_ice</a:t>
            </a:r>
            <a:r>
              <a:rPr lang="sl-SI" altLang="sr-Latn-RS" sz="1600" dirty="0"/>
              <a:t>.</a:t>
            </a:r>
          </a:p>
          <a:p>
            <a:pPr eaLnBrk="1" hangingPunct="1">
              <a:spcBef>
                <a:spcPct val="0"/>
              </a:spcBef>
              <a:buClrTx/>
              <a:buSzTx/>
              <a:buFontTx/>
              <a:buChar char="•"/>
            </a:pPr>
            <a:r>
              <a:rPr lang="sl-SI" altLang="sr-Latn-RS" sz="1600" dirty="0"/>
              <a:t>Pomaga tudi pri stvareh, ki jih oseba lahko naredi sama.</a:t>
            </a:r>
          </a:p>
          <a:p>
            <a:pPr eaLnBrk="1" hangingPunct="1">
              <a:spcBef>
                <a:spcPct val="0"/>
              </a:spcBef>
              <a:buClrTx/>
              <a:buSzTx/>
              <a:buFontTx/>
              <a:buChar char="•"/>
            </a:pPr>
            <a:r>
              <a:rPr lang="sl-SI" altLang="sr-Latn-RS" sz="1600" dirty="0"/>
              <a:t>Prevzame polno odgovornost za primer.</a:t>
            </a:r>
          </a:p>
          <a:p>
            <a:pPr eaLnBrk="1" hangingPunct="1">
              <a:spcBef>
                <a:spcPct val="0"/>
              </a:spcBef>
              <a:buClrTx/>
              <a:buSzTx/>
              <a:buFontTx/>
              <a:buChar char="•"/>
            </a:pPr>
            <a:r>
              <a:rPr lang="sl-SI" altLang="sr-Latn-RS" sz="1600" dirty="0"/>
              <a:t>Preveč ščiti žrtev in pretirano skrbi.</a:t>
            </a:r>
          </a:p>
        </p:txBody>
      </p:sp>
    </p:spTree>
    <p:extLst>
      <p:ext uri="{BB962C8B-B14F-4D97-AF65-F5344CB8AC3E}">
        <p14:creationId xmlns:p14="http://schemas.microsoft.com/office/powerpoint/2010/main" val="2617219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2800" dirty="0" err="1"/>
              <a:t>PRIMERNA</a:t>
            </a:r>
            <a:r>
              <a:rPr lang="hr-HR" sz="2800" dirty="0"/>
              <a:t>, EMPATIČNA POZICIJA </a:t>
            </a:r>
            <a:r>
              <a:rPr lang="hr-HR" sz="2800" dirty="0" err="1"/>
              <a:t>STROKOVNJAKA_INJE</a:t>
            </a:r>
            <a:endParaRPr lang="hr-HR" sz="2800" dirty="0"/>
          </a:p>
        </p:txBody>
      </p:sp>
      <p:sp>
        <p:nvSpPr>
          <p:cNvPr id="3" name="Content Placeholder 2"/>
          <p:cNvSpPr>
            <a:spLocks noGrp="1"/>
          </p:cNvSpPr>
          <p:nvPr>
            <p:ph idx="1"/>
          </p:nvPr>
        </p:nvSpPr>
        <p:spPr>
          <a:xfrm>
            <a:off x="457200" y="1340769"/>
            <a:ext cx="8229600" cy="4785395"/>
          </a:xfrm>
        </p:spPr>
        <p:txBody>
          <a:bodyPr>
            <a:normAutofit fontScale="85000" lnSpcReduction="10000"/>
          </a:bodyPr>
          <a:lstStyle/>
          <a:p>
            <a:r>
              <a:rPr lang="sl-SI" dirty="0"/>
              <a:t>Biti empatičen pomeni biti ob žrtvi in ne biti namesto nje.</a:t>
            </a:r>
          </a:p>
          <a:p>
            <a:r>
              <a:rPr lang="sl-SI" dirty="0"/>
              <a:t>Upoštevajte, da vsaka oseba počne najboljše, kar v danem trenutku zmore.</a:t>
            </a:r>
          </a:p>
          <a:p>
            <a:r>
              <a:rPr lang="sl-SI" dirty="0"/>
              <a:t>Sprejmite žrtev z vsemi njenimi potrebami.</a:t>
            </a:r>
          </a:p>
          <a:p>
            <a:r>
              <a:rPr lang="sl-SI" dirty="0"/>
              <a:t>Ravnajte spoštljivo, strokovno, empatično in brez diskriminiranja.</a:t>
            </a:r>
          </a:p>
          <a:p>
            <a:r>
              <a:rPr lang="sl-SI" dirty="0"/>
              <a:t>Upoštevajte telesno, duševno in moralno integriteto ter dostojanstvo žrtve.</a:t>
            </a:r>
          </a:p>
          <a:p>
            <a:r>
              <a:rPr lang="sl-SI" dirty="0"/>
              <a:t>Krepiti moč pomeni predati žrtvi nadzor in ji omogočiti, da same odločajo, sprejemajo odločitve in ukrepajo.</a:t>
            </a:r>
          </a:p>
        </p:txBody>
      </p:sp>
    </p:spTree>
    <p:extLst>
      <p:ext uri="{BB962C8B-B14F-4D97-AF65-F5344CB8AC3E}">
        <p14:creationId xmlns:p14="http://schemas.microsoft.com/office/powerpoint/2010/main" val="3868538263"/>
      </p:ext>
    </p:extLst>
  </p:cSld>
  <p:clrMapOvr>
    <a:masterClrMapping/>
  </p:clrMapOvr>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5855</TotalTime>
  <Words>3090</Words>
  <Application>Microsoft Office PowerPoint</Application>
  <PresentationFormat>Diaprojekcija na zaslonu (4:3)</PresentationFormat>
  <Paragraphs>326</Paragraphs>
  <Slides>23</Slides>
  <Notes>23</Notes>
  <HiddenSlides>0</HiddenSlides>
  <MMClips>0</MMClips>
  <ScaleCrop>false</ScaleCrop>
  <HeadingPairs>
    <vt:vector size="6" baseType="variant">
      <vt:variant>
        <vt:lpstr>Uporabljene pisave</vt:lpstr>
      </vt:variant>
      <vt:variant>
        <vt:i4>4</vt:i4>
      </vt:variant>
      <vt:variant>
        <vt:lpstr>Tema</vt:lpstr>
      </vt:variant>
      <vt:variant>
        <vt:i4>2</vt:i4>
      </vt:variant>
      <vt:variant>
        <vt:lpstr>Naslovi diapozitivov</vt:lpstr>
      </vt:variant>
      <vt:variant>
        <vt:i4>23</vt:i4>
      </vt:variant>
    </vt:vector>
  </HeadingPairs>
  <TitlesOfParts>
    <vt:vector size="29" baseType="lpstr">
      <vt:lpstr>Arial</vt:lpstr>
      <vt:lpstr>Calibri</vt:lpstr>
      <vt:lpstr>Calibri Light</vt:lpstr>
      <vt:lpstr>Courier New</vt:lpstr>
      <vt:lpstr>Tema sustava Office</vt:lpstr>
      <vt:lpstr>Office Theme</vt:lpstr>
      <vt:lpstr>PowerPointova predstavitev</vt:lpstr>
      <vt:lpstr>PowerPointova predstavitev</vt:lpstr>
      <vt:lpstr>NEKATERA NAČELA</vt:lpstr>
      <vt:lpstr>UVODNI RAZGOVOR</vt:lpstr>
      <vt:lpstr>PowerPointova predstavitev</vt:lpstr>
      <vt:lpstr>PowerPointova predstavitev</vt:lpstr>
      <vt:lpstr>PowerPointova predstavitev</vt:lpstr>
      <vt:lpstr>NEUSTREZEN POLOŽAJ STROKOVNJAKA_INJE </vt:lpstr>
      <vt:lpstr>PRIMERNA, EMPATIČNA POZICIJA STROKOVNJAKA_INJE</vt:lpstr>
      <vt:lpstr>KAKO PRISTOPITI K ŽRTVAM, KI SO OSEBE Z OVIRAMI</vt:lpstr>
      <vt:lpstr>UPORABLJAJTE JEZIK, KI NA PRVO MESTO POSTAVI ČLOVEKA, NE OVIRANOSTI</vt:lpstr>
      <vt:lpstr>KAKO PRISTOPITI K ŽRTVAM, KI NE VIDIJO ALI SLABO VIDIJO (I)</vt:lpstr>
      <vt:lpstr>KAKO PRISTOPITI K ŽRTVAM, KI NE VIDIJO ALI SLABO VIDIJO(II)</vt:lpstr>
      <vt:lpstr>KAKO PRISTOPITI K ŽRTVAM, KI NE VIDIJO ALI SLABO VIDIJO (III)</vt:lpstr>
      <vt:lpstr>KAKO PRISTOPITI K ŽRTVAM S TEŽAVAMI V GOVORNI KOMUNIKACIJI</vt:lpstr>
      <vt:lpstr>KAKO PRISTOPITI K ŽRTVAM, KI NE SLIŠIJO ALI SLABO SLIŠIJO (I)</vt:lpstr>
      <vt:lpstr>KAKO PRISTOPITI K ŽRTVAM, KI NE SLIŠIJO ALI SLABO SLIŠIJO (II)</vt:lpstr>
      <vt:lpstr>KAKO PRISTOPITI K ŽRTVAM Z GIBALNO OVIRANOSTJO (I)</vt:lpstr>
      <vt:lpstr>KAKO PRISTOPITI K ŽRTVAM Z GIBALNO OVIRANOSTJO (II)</vt:lpstr>
      <vt:lpstr>KAKO PRISTOPITI K ŽRTVAM, KI IMAJO TEŽAVE V DUŠEVNEM RAZVOJU OZ. SE SOOČAJO Z INTELEKTUALNO OVIRANOSTJO(I)</vt:lpstr>
      <vt:lpstr>KAKO PRISTOPITI K ŽRTVAM, KI IMAJO TEŽAVE V DUŠEVNEM RAZVOJU OZ. SE SOOČAJO Z INTELEKTUALNO OVIRANOSTJO(I)</vt:lpstr>
      <vt:lpstr>KAKO PRISTOPITI K ŽRTVAM, KI IMAJO TEŽAVE V DUŠEVNEM ZDRAVJU OZ. PSIHOSOCIALNE TEŽAVE (I)</vt:lpstr>
      <vt:lpstr>KAKO PRISTOPITI K ŽRTVAM, KI IMAJO TEŽAVE V DUŠEVNEM ZDRAVJU OZ. PSIHOSOCIALNE TEŽAVE (II)</vt:lpstr>
    </vt:vector>
  </TitlesOfParts>
  <Company>MPRH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aergovic</dc:creator>
  <cp:lastModifiedBy>katarina k</cp:lastModifiedBy>
  <cp:revision>445</cp:revision>
  <cp:lastPrinted>2018-10-10T11:02:34Z</cp:lastPrinted>
  <dcterms:created xsi:type="dcterms:W3CDTF">2012-03-06T13:06:10Z</dcterms:created>
  <dcterms:modified xsi:type="dcterms:W3CDTF">2021-08-31T15:25:48Z</dcterms:modified>
</cp:coreProperties>
</file>