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83" r:id="rId3"/>
    <p:sldId id="273" r:id="rId4"/>
    <p:sldId id="285" r:id="rId5"/>
    <p:sldId id="286" r:id="rId6"/>
    <p:sldId id="287" r:id="rId7"/>
    <p:sldId id="288" r:id="rId8"/>
    <p:sldId id="257" r:id="rId9"/>
    <p:sldId id="265" r:id="rId10"/>
    <p:sldId id="266" r:id="rId11"/>
    <p:sldId id="258" r:id="rId12"/>
    <p:sldId id="278" r:id="rId13"/>
    <p:sldId id="276" r:id="rId14"/>
    <p:sldId id="277" r:id="rId15"/>
    <p:sldId id="279" r:id="rId16"/>
    <p:sldId id="282" r:id="rId17"/>
    <p:sldId id="284" r:id="rId18"/>
    <p:sldId id="280" r:id="rId19"/>
    <p:sldId id="281" r:id="rId20"/>
    <p:sldId id="260" r:id="rId21"/>
    <p:sldId id="275" r:id="rId2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2" clrIdx="0"/>
  <p:cmAuthor id="2" name="katarina k" initials="kk" lastIdx="1" clrIdx="1">
    <p:extLst>
      <p:ext uri="{19B8F6BF-5375-455C-9EA6-DF929625EA0E}">
        <p15:presenceInfo xmlns:p15="http://schemas.microsoft.com/office/powerpoint/2012/main" userId="e4b5cf87acb603c8" providerId="Windows Live"/>
      </p:ext>
    </p:extLst>
  </p:cmAuthor>
  <p:cmAuthor id="3" name="Zoran Buric" initials="ZB" lastIdx="1" clrIdx="2">
    <p:extLst>
      <p:ext uri="{19B8F6BF-5375-455C-9EA6-DF929625EA0E}">
        <p15:presenceInfo xmlns:p15="http://schemas.microsoft.com/office/powerpoint/2012/main" userId="0274894040c02e7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38550" autoAdjust="0"/>
  </p:normalViewPr>
  <p:slideViewPr>
    <p:cSldViewPr snapToGrid="0">
      <p:cViewPr varScale="1">
        <p:scale>
          <a:sx n="42" d="100"/>
          <a:sy n="42" d="100"/>
        </p:scale>
        <p:origin x="145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8-11-02T15:03:02.457" idx="1">
    <p:pos x="10" y="10"/>
    <p:text>Novi slajd</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59A240-BEAC-44D0-A01F-27ADCB3547AE}" type="doc">
      <dgm:prSet loTypeId="urn:microsoft.com/office/officeart/2005/8/layout/cycle7" loCatId="cycle" qsTypeId="urn:microsoft.com/office/officeart/2005/8/quickstyle/3d3" qsCatId="3D" csTypeId="urn:microsoft.com/office/officeart/2005/8/colors/accent1_2" csCatId="accent1" phldr="1"/>
      <dgm:spPr/>
      <dgm:t>
        <a:bodyPr/>
        <a:lstStyle/>
        <a:p>
          <a:endParaRPr lang="hr-HR"/>
        </a:p>
      </dgm:t>
    </dgm:pt>
    <dgm:pt modelId="{65758A5B-7D5F-43A5-8B5E-041B257C8A14}">
      <dgm:prSet phldrT="[Text]"/>
      <dgm:spPr>
        <a:solidFill>
          <a:schemeClr val="accent2">
            <a:lumMod val="75000"/>
          </a:schemeClr>
        </a:solidFill>
      </dgm:spPr>
      <dgm:t>
        <a:bodyPr/>
        <a:lstStyle/>
        <a:p>
          <a:r>
            <a:rPr lang="hr-HR" dirty="0"/>
            <a:t>ŽRTEV</a:t>
          </a:r>
        </a:p>
      </dgm:t>
    </dgm:pt>
    <dgm:pt modelId="{9478A6DE-9527-4595-A245-32EB919503F0}" type="parTrans" cxnId="{1C7B7E2B-0EA1-499E-9DC6-8A7FCD15E268}">
      <dgm:prSet/>
      <dgm:spPr/>
      <dgm:t>
        <a:bodyPr/>
        <a:lstStyle/>
        <a:p>
          <a:endParaRPr lang="hr-HR"/>
        </a:p>
      </dgm:t>
    </dgm:pt>
    <dgm:pt modelId="{1A771024-8C9A-4F8A-987A-3DE4A698E2AA}" type="sibTrans" cxnId="{1C7B7E2B-0EA1-499E-9DC6-8A7FCD15E268}">
      <dgm:prSet/>
      <dgm:spPr/>
      <dgm:t>
        <a:bodyPr/>
        <a:lstStyle/>
        <a:p>
          <a:endParaRPr lang="hr-HR"/>
        </a:p>
      </dgm:t>
    </dgm:pt>
    <dgm:pt modelId="{8A2D0D77-2AFF-4548-B80B-CE471AD9431B}">
      <dgm:prSet phldrT="[Text]"/>
      <dgm:spPr>
        <a:solidFill>
          <a:schemeClr val="accent6">
            <a:lumMod val="50000"/>
          </a:schemeClr>
        </a:solidFill>
      </dgm:spPr>
      <dgm:t>
        <a:bodyPr/>
        <a:lstStyle/>
        <a:p>
          <a:r>
            <a:rPr lang="hr-HR" dirty="0"/>
            <a:t>POSREDNA</a:t>
          </a:r>
        </a:p>
      </dgm:t>
    </dgm:pt>
    <dgm:pt modelId="{A74C665E-D2B6-4D1B-AB30-06F0CC6A13AA}" type="parTrans" cxnId="{7AD78DDC-06E8-4594-99CA-AB32CCEEAC65}">
      <dgm:prSet/>
      <dgm:spPr/>
      <dgm:t>
        <a:bodyPr/>
        <a:lstStyle/>
        <a:p>
          <a:endParaRPr lang="hr-HR"/>
        </a:p>
      </dgm:t>
    </dgm:pt>
    <dgm:pt modelId="{67A97ECB-5469-4992-9BAC-93822425C485}" type="sibTrans" cxnId="{7AD78DDC-06E8-4594-99CA-AB32CCEEAC65}">
      <dgm:prSet/>
      <dgm:spPr/>
      <dgm:t>
        <a:bodyPr/>
        <a:lstStyle/>
        <a:p>
          <a:endParaRPr lang="hr-HR"/>
        </a:p>
      </dgm:t>
    </dgm:pt>
    <dgm:pt modelId="{098A41D9-2187-44DF-B92E-ACAAEB58CADF}">
      <dgm:prSet phldrT="[Text]"/>
      <dgm:spPr>
        <a:solidFill>
          <a:schemeClr val="accent6">
            <a:lumMod val="50000"/>
          </a:schemeClr>
        </a:solidFill>
      </dgm:spPr>
      <dgm:t>
        <a:bodyPr/>
        <a:lstStyle/>
        <a:p>
          <a:r>
            <a:rPr lang="hr-HR" dirty="0"/>
            <a:t>NEPOSREDNA</a:t>
          </a:r>
        </a:p>
      </dgm:t>
    </dgm:pt>
    <dgm:pt modelId="{6528C1D5-1EAA-4AA5-AD3F-08B65E96655C}" type="parTrans" cxnId="{9879748E-3F80-4B8F-BEEE-49B208F8AB2D}">
      <dgm:prSet/>
      <dgm:spPr/>
      <dgm:t>
        <a:bodyPr/>
        <a:lstStyle/>
        <a:p>
          <a:endParaRPr lang="hr-HR"/>
        </a:p>
      </dgm:t>
    </dgm:pt>
    <dgm:pt modelId="{7EE0F102-D2FA-41AB-88B9-AD405409C1CF}" type="sibTrans" cxnId="{9879748E-3F80-4B8F-BEEE-49B208F8AB2D}">
      <dgm:prSet/>
      <dgm:spPr/>
      <dgm:t>
        <a:bodyPr/>
        <a:lstStyle/>
        <a:p>
          <a:endParaRPr lang="hr-HR"/>
        </a:p>
      </dgm:t>
    </dgm:pt>
    <dgm:pt modelId="{BF13A2FA-36A9-43E6-8A12-2CBE1F7FADC9}" type="pres">
      <dgm:prSet presAssocID="{4959A240-BEAC-44D0-A01F-27ADCB3547AE}" presName="Name0" presStyleCnt="0">
        <dgm:presLayoutVars>
          <dgm:dir/>
          <dgm:resizeHandles val="exact"/>
        </dgm:presLayoutVars>
      </dgm:prSet>
      <dgm:spPr/>
    </dgm:pt>
    <dgm:pt modelId="{56BAADC4-5745-4A08-8989-7CE2F88F3BD8}" type="pres">
      <dgm:prSet presAssocID="{65758A5B-7D5F-43A5-8B5E-041B257C8A14}" presName="node" presStyleLbl="node1" presStyleIdx="0" presStyleCnt="3">
        <dgm:presLayoutVars>
          <dgm:bulletEnabled val="1"/>
        </dgm:presLayoutVars>
      </dgm:prSet>
      <dgm:spPr/>
    </dgm:pt>
    <dgm:pt modelId="{5EC638F1-71ED-4820-A700-E749F31AD6F4}" type="pres">
      <dgm:prSet presAssocID="{1A771024-8C9A-4F8A-987A-3DE4A698E2AA}" presName="sibTrans" presStyleLbl="sibTrans2D1" presStyleIdx="0" presStyleCnt="3" custAng="16496699" custScaleX="51372" custScaleY="387702" custLinFactNeighborX="6681" custLinFactNeighborY="-3800"/>
      <dgm:spPr>
        <a:prstGeom prst="downArrow">
          <a:avLst/>
        </a:prstGeom>
      </dgm:spPr>
    </dgm:pt>
    <dgm:pt modelId="{92A0D1BF-109B-4441-B3E1-C04977EA1CDA}" type="pres">
      <dgm:prSet presAssocID="{1A771024-8C9A-4F8A-987A-3DE4A698E2AA}" presName="connectorText" presStyleLbl="sibTrans2D1" presStyleIdx="0" presStyleCnt="3"/>
      <dgm:spPr/>
    </dgm:pt>
    <dgm:pt modelId="{8CDEEC1A-338A-4ADF-B8C9-09D2C75C3E4D}" type="pres">
      <dgm:prSet presAssocID="{8A2D0D77-2AFF-4548-B80B-CE471AD9431B}" presName="node" presStyleLbl="node1" presStyleIdx="1" presStyleCnt="3" custRadScaleRad="147683" custRadScaleInc="-19476">
        <dgm:presLayoutVars>
          <dgm:bulletEnabled val="1"/>
        </dgm:presLayoutVars>
      </dgm:prSet>
      <dgm:spPr/>
    </dgm:pt>
    <dgm:pt modelId="{210D19A8-25BF-4AC6-BE79-7E1F26D57078}" type="pres">
      <dgm:prSet presAssocID="{67A97ECB-5469-4992-9BAC-93822425C485}" presName="sibTrans" presStyleLbl="sibTrans2D1" presStyleIdx="1" presStyleCnt="3"/>
      <dgm:spPr/>
    </dgm:pt>
    <dgm:pt modelId="{1253D440-C36D-4E21-8769-25B7023D3166}" type="pres">
      <dgm:prSet presAssocID="{67A97ECB-5469-4992-9BAC-93822425C485}" presName="connectorText" presStyleLbl="sibTrans2D1" presStyleIdx="1" presStyleCnt="3"/>
      <dgm:spPr/>
    </dgm:pt>
    <dgm:pt modelId="{20699020-AB91-443F-B69B-DAD1B0564A0E}" type="pres">
      <dgm:prSet presAssocID="{098A41D9-2187-44DF-B92E-ACAAEB58CADF}" presName="node" presStyleLbl="node1" presStyleIdx="2" presStyleCnt="3" custRadScaleRad="154808" custRadScaleInc="20927">
        <dgm:presLayoutVars>
          <dgm:bulletEnabled val="1"/>
        </dgm:presLayoutVars>
      </dgm:prSet>
      <dgm:spPr/>
    </dgm:pt>
    <dgm:pt modelId="{68897337-F5A5-4A29-BB9A-E3E582CBE02A}" type="pres">
      <dgm:prSet presAssocID="{7EE0F102-D2FA-41AB-88B9-AD405409C1CF}" presName="sibTrans" presStyleLbl="sibTrans2D1" presStyleIdx="2" presStyleCnt="3" custAng="5485888" custScaleX="53004" custScaleY="395882" custLinFactNeighborX="-11188" custLinFactNeighborY="-18337"/>
      <dgm:spPr>
        <a:prstGeom prst="downArrow">
          <a:avLst/>
        </a:prstGeom>
      </dgm:spPr>
    </dgm:pt>
    <dgm:pt modelId="{37ACD0E8-AB6E-4961-BAEE-4D28FF33F37A}" type="pres">
      <dgm:prSet presAssocID="{7EE0F102-D2FA-41AB-88B9-AD405409C1CF}" presName="connectorText" presStyleLbl="sibTrans2D1" presStyleIdx="2" presStyleCnt="3"/>
      <dgm:spPr/>
    </dgm:pt>
  </dgm:ptLst>
  <dgm:cxnLst>
    <dgm:cxn modelId="{C4F1A225-DBB2-43AB-939F-28D73F73C74B}" type="presOf" srcId="{65758A5B-7D5F-43A5-8B5E-041B257C8A14}" destId="{56BAADC4-5745-4A08-8989-7CE2F88F3BD8}" srcOrd="0" destOrd="0" presId="urn:microsoft.com/office/officeart/2005/8/layout/cycle7"/>
    <dgm:cxn modelId="{1C7B7E2B-0EA1-499E-9DC6-8A7FCD15E268}" srcId="{4959A240-BEAC-44D0-A01F-27ADCB3547AE}" destId="{65758A5B-7D5F-43A5-8B5E-041B257C8A14}" srcOrd="0" destOrd="0" parTransId="{9478A6DE-9527-4595-A245-32EB919503F0}" sibTransId="{1A771024-8C9A-4F8A-987A-3DE4A698E2AA}"/>
    <dgm:cxn modelId="{81F93D36-16D7-4E0D-80AF-59258AB79501}" type="presOf" srcId="{1A771024-8C9A-4F8A-987A-3DE4A698E2AA}" destId="{5EC638F1-71ED-4820-A700-E749F31AD6F4}" srcOrd="0" destOrd="0" presId="urn:microsoft.com/office/officeart/2005/8/layout/cycle7"/>
    <dgm:cxn modelId="{EE0CA841-94D0-446C-A1CE-B4F2F82B8948}" type="presOf" srcId="{1A771024-8C9A-4F8A-987A-3DE4A698E2AA}" destId="{92A0D1BF-109B-4441-B3E1-C04977EA1CDA}" srcOrd="1" destOrd="0" presId="urn:microsoft.com/office/officeart/2005/8/layout/cycle7"/>
    <dgm:cxn modelId="{B317B163-ED35-4DE4-9F30-0CFCD0674C0E}" type="presOf" srcId="{4959A240-BEAC-44D0-A01F-27ADCB3547AE}" destId="{BF13A2FA-36A9-43E6-8A12-2CBE1F7FADC9}" srcOrd="0" destOrd="0" presId="urn:microsoft.com/office/officeart/2005/8/layout/cycle7"/>
    <dgm:cxn modelId="{5088AD4B-6C2E-4D5F-8B05-01B7D108AC43}" type="presOf" srcId="{7EE0F102-D2FA-41AB-88B9-AD405409C1CF}" destId="{37ACD0E8-AB6E-4961-BAEE-4D28FF33F37A}" srcOrd="1" destOrd="0" presId="urn:microsoft.com/office/officeart/2005/8/layout/cycle7"/>
    <dgm:cxn modelId="{C9C75E6F-B3F6-46F9-B258-228985219AC0}" type="presOf" srcId="{67A97ECB-5469-4992-9BAC-93822425C485}" destId="{1253D440-C36D-4E21-8769-25B7023D3166}" srcOrd="1" destOrd="0" presId="urn:microsoft.com/office/officeart/2005/8/layout/cycle7"/>
    <dgm:cxn modelId="{C420C958-CAFB-49EE-B86B-C40859BB254E}" type="presOf" srcId="{7EE0F102-D2FA-41AB-88B9-AD405409C1CF}" destId="{68897337-F5A5-4A29-BB9A-E3E582CBE02A}" srcOrd="0" destOrd="0" presId="urn:microsoft.com/office/officeart/2005/8/layout/cycle7"/>
    <dgm:cxn modelId="{9879748E-3F80-4B8F-BEEE-49B208F8AB2D}" srcId="{4959A240-BEAC-44D0-A01F-27ADCB3547AE}" destId="{098A41D9-2187-44DF-B92E-ACAAEB58CADF}" srcOrd="2" destOrd="0" parTransId="{6528C1D5-1EAA-4AA5-AD3F-08B65E96655C}" sibTransId="{7EE0F102-D2FA-41AB-88B9-AD405409C1CF}"/>
    <dgm:cxn modelId="{F30DCBAA-A4AB-4E17-BACF-A1EE2E29B3BB}" type="presOf" srcId="{098A41D9-2187-44DF-B92E-ACAAEB58CADF}" destId="{20699020-AB91-443F-B69B-DAD1B0564A0E}" srcOrd="0" destOrd="0" presId="urn:microsoft.com/office/officeart/2005/8/layout/cycle7"/>
    <dgm:cxn modelId="{D61F8BB8-AD4B-4D9F-8E19-A9519BA3909B}" type="presOf" srcId="{67A97ECB-5469-4992-9BAC-93822425C485}" destId="{210D19A8-25BF-4AC6-BE79-7E1F26D57078}" srcOrd="0" destOrd="0" presId="urn:microsoft.com/office/officeart/2005/8/layout/cycle7"/>
    <dgm:cxn modelId="{7AD78DDC-06E8-4594-99CA-AB32CCEEAC65}" srcId="{4959A240-BEAC-44D0-A01F-27ADCB3547AE}" destId="{8A2D0D77-2AFF-4548-B80B-CE471AD9431B}" srcOrd="1" destOrd="0" parTransId="{A74C665E-D2B6-4D1B-AB30-06F0CC6A13AA}" sibTransId="{67A97ECB-5469-4992-9BAC-93822425C485}"/>
    <dgm:cxn modelId="{14FB57F7-56F8-4073-83D9-8C262C150AF4}" type="presOf" srcId="{8A2D0D77-2AFF-4548-B80B-CE471AD9431B}" destId="{8CDEEC1A-338A-4ADF-B8C9-09D2C75C3E4D}" srcOrd="0" destOrd="0" presId="urn:microsoft.com/office/officeart/2005/8/layout/cycle7"/>
    <dgm:cxn modelId="{76927F64-DDB8-42C2-8438-50460749E4E4}" type="presParOf" srcId="{BF13A2FA-36A9-43E6-8A12-2CBE1F7FADC9}" destId="{56BAADC4-5745-4A08-8989-7CE2F88F3BD8}" srcOrd="0" destOrd="0" presId="urn:microsoft.com/office/officeart/2005/8/layout/cycle7"/>
    <dgm:cxn modelId="{F46917A4-343D-4010-B224-521EE79F231D}" type="presParOf" srcId="{BF13A2FA-36A9-43E6-8A12-2CBE1F7FADC9}" destId="{5EC638F1-71ED-4820-A700-E749F31AD6F4}" srcOrd="1" destOrd="0" presId="urn:microsoft.com/office/officeart/2005/8/layout/cycle7"/>
    <dgm:cxn modelId="{D397F181-C559-4E20-9461-A27199E0CFA4}" type="presParOf" srcId="{5EC638F1-71ED-4820-A700-E749F31AD6F4}" destId="{92A0D1BF-109B-4441-B3E1-C04977EA1CDA}" srcOrd="0" destOrd="0" presId="urn:microsoft.com/office/officeart/2005/8/layout/cycle7"/>
    <dgm:cxn modelId="{508C7E10-E593-4DB6-99ED-849C94B86AC6}" type="presParOf" srcId="{BF13A2FA-36A9-43E6-8A12-2CBE1F7FADC9}" destId="{8CDEEC1A-338A-4ADF-B8C9-09D2C75C3E4D}" srcOrd="2" destOrd="0" presId="urn:microsoft.com/office/officeart/2005/8/layout/cycle7"/>
    <dgm:cxn modelId="{48E6823A-5D76-43CE-80EF-1352BF95C6CB}" type="presParOf" srcId="{BF13A2FA-36A9-43E6-8A12-2CBE1F7FADC9}" destId="{210D19A8-25BF-4AC6-BE79-7E1F26D57078}" srcOrd="3" destOrd="0" presId="urn:microsoft.com/office/officeart/2005/8/layout/cycle7"/>
    <dgm:cxn modelId="{81E8151B-9E1B-4E8E-96D6-4171CA71B671}" type="presParOf" srcId="{210D19A8-25BF-4AC6-BE79-7E1F26D57078}" destId="{1253D440-C36D-4E21-8769-25B7023D3166}" srcOrd="0" destOrd="0" presId="urn:microsoft.com/office/officeart/2005/8/layout/cycle7"/>
    <dgm:cxn modelId="{2559F2C1-DD40-47D5-9E2C-99DAE58A3005}" type="presParOf" srcId="{BF13A2FA-36A9-43E6-8A12-2CBE1F7FADC9}" destId="{20699020-AB91-443F-B69B-DAD1B0564A0E}" srcOrd="4" destOrd="0" presId="urn:microsoft.com/office/officeart/2005/8/layout/cycle7"/>
    <dgm:cxn modelId="{79C38335-895A-46D8-86E4-6CC79C2DA2B9}" type="presParOf" srcId="{BF13A2FA-36A9-43E6-8A12-2CBE1F7FADC9}" destId="{68897337-F5A5-4A29-BB9A-E3E582CBE02A}" srcOrd="5" destOrd="0" presId="urn:microsoft.com/office/officeart/2005/8/layout/cycle7"/>
    <dgm:cxn modelId="{29681CBE-C1EF-43B7-B84A-46EB6A002E03}" type="presParOf" srcId="{68897337-F5A5-4A29-BB9A-E3E582CBE02A}" destId="{37ACD0E8-AB6E-4961-BAEE-4D28FF33F37A}"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2BF434-7688-4D44-A14D-23CBD6BEBFD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hr-HR"/>
        </a:p>
      </dgm:t>
    </dgm:pt>
    <dgm:pt modelId="{07D977A8-7993-42F3-801D-2912DD9E65E2}">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 </a:t>
          </a:r>
          <a:r>
            <a:rPr lang="hr-HR" dirty="0" err="1"/>
            <a:t>podlagi</a:t>
          </a:r>
          <a:r>
            <a:rPr lang="hr-HR" dirty="0"/>
            <a:t> </a:t>
          </a:r>
          <a:r>
            <a:rPr lang="hr-HR" dirty="0" err="1"/>
            <a:t>osebnega</a:t>
          </a:r>
          <a:r>
            <a:rPr lang="hr-HR" dirty="0"/>
            <a:t> statusa</a:t>
          </a:r>
        </a:p>
      </dgm:t>
    </dgm:pt>
    <dgm:pt modelId="{6FA4715F-328C-4AE7-80A2-9E4F099571F3}" type="parTrans" cxnId="{C9E17C00-B097-4335-8EAD-71EAA06D913E}">
      <dgm:prSet/>
      <dgm:spPr/>
      <dgm:t>
        <a:bodyPr/>
        <a:lstStyle/>
        <a:p>
          <a:endParaRPr lang="hr-HR"/>
        </a:p>
      </dgm:t>
    </dgm:pt>
    <dgm:pt modelId="{C60BDE4E-861D-4BB8-A4CB-A85F3685A0D2}" type="sibTrans" cxnId="{C9E17C00-B097-4335-8EAD-71EAA06D913E}">
      <dgm:prSet/>
      <dgm:spPr/>
      <dgm:t>
        <a:bodyPr/>
        <a:lstStyle/>
        <a:p>
          <a:endParaRPr lang="hr-HR"/>
        </a:p>
      </dgm:t>
    </dgm:pt>
    <dgm:pt modelId="{4C0E7063-EDC8-4CB8-9F21-29152BA5BEC7}">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Otroci</a:t>
          </a:r>
          <a:endParaRPr lang="hr-HR" dirty="0"/>
        </a:p>
      </dgm:t>
    </dgm:pt>
    <dgm:pt modelId="{69E660C4-5442-4048-9086-A73A8AF1A6E2}" type="parTrans" cxnId="{D48BF939-2623-4DE6-9755-9F625EC0E977}">
      <dgm:prSet/>
      <dgm:spPr/>
      <dgm:t>
        <a:bodyPr/>
        <a:lstStyle/>
        <a:p>
          <a:endParaRPr lang="hr-HR"/>
        </a:p>
      </dgm:t>
    </dgm:pt>
    <dgm:pt modelId="{E196418B-36E2-46F5-A3D7-D5A9F0B721A7}" type="sibTrans" cxnId="{D48BF939-2623-4DE6-9755-9F625EC0E977}">
      <dgm:prSet/>
      <dgm:spPr/>
      <dgm:t>
        <a:bodyPr/>
        <a:lstStyle/>
        <a:p>
          <a:endParaRPr lang="hr-HR"/>
        </a:p>
      </dgm:t>
    </dgm:pt>
    <dgm:pt modelId="{D845D920-FC36-4AEF-BDC2-F61D381A09B8}">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Osebe</a:t>
          </a:r>
          <a:r>
            <a:rPr lang="hr-HR" dirty="0"/>
            <a:t> z </a:t>
          </a:r>
          <a:r>
            <a:rPr lang="hr-HR" dirty="0" err="1"/>
            <a:t>ovirami</a:t>
          </a:r>
          <a:endParaRPr lang="hr-HR" dirty="0"/>
        </a:p>
      </dgm:t>
    </dgm:pt>
    <dgm:pt modelId="{C419755F-735E-453E-8148-32AAB353ED4A}" type="parTrans" cxnId="{6BF19683-9EB9-44F3-B159-48701D5ADEB5}">
      <dgm:prSet/>
      <dgm:spPr/>
      <dgm:t>
        <a:bodyPr/>
        <a:lstStyle/>
        <a:p>
          <a:endParaRPr lang="hr-HR"/>
        </a:p>
      </dgm:t>
    </dgm:pt>
    <dgm:pt modelId="{04189FF5-FBDB-4344-AED3-0ACC64747AC5}" type="sibTrans" cxnId="{6BF19683-9EB9-44F3-B159-48701D5ADEB5}">
      <dgm:prSet/>
      <dgm:spPr/>
      <dgm:t>
        <a:bodyPr/>
        <a:lstStyle/>
        <a:p>
          <a:endParaRPr lang="hr-HR"/>
        </a:p>
      </dgm:t>
    </dgm:pt>
    <dgm:pt modelId="{AF274B7E-A905-4F17-9986-1A6C4EA331A2}">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 </a:t>
          </a:r>
          <a:r>
            <a:rPr lang="hr-HR" dirty="0" err="1"/>
            <a:t>podlagi</a:t>
          </a:r>
          <a:r>
            <a:rPr lang="hr-HR" dirty="0"/>
            <a:t> </a:t>
          </a:r>
          <a:r>
            <a:rPr lang="hr-HR" dirty="0" err="1"/>
            <a:t>narave</a:t>
          </a:r>
          <a:r>
            <a:rPr lang="hr-HR" dirty="0"/>
            <a:t> </a:t>
          </a:r>
          <a:r>
            <a:rPr lang="hr-HR" dirty="0" err="1"/>
            <a:t>kaznivega</a:t>
          </a:r>
          <a:r>
            <a:rPr lang="hr-HR" dirty="0"/>
            <a:t> </a:t>
          </a:r>
          <a:r>
            <a:rPr lang="hr-HR" dirty="0" err="1"/>
            <a:t>dejanja</a:t>
          </a:r>
          <a:endParaRPr lang="hr-HR" dirty="0"/>
        </a:p>
      </dgm:t>
    </dgm:pt>
    <dgm:pt modelId="{689A3C1D-F3AB-4D6A-86B6-D182919B0F95}" type="parTrans" cxnId="{F4840B75-B0FB-4165-B14D-8949A1AF97C7}">
      <dgm:prSet/>
      <dgm:spPr/>
      <dgm:t>
        <a:bodyPr/>
        <a:lstStyle/>
        <a:p>
          <a:endParaRPr lang="hr-HR"/>
        </a:p>
      </dgm:t>
    </dgm:pt>
    <dgm:pt modelId="{0B026D32-12E8-4F0B-B35C-9DC33B9105C9}" type="sibTrans" cxnId="{F4840B75-B0FB-4165-B14D-8949A1AF97C7}">
      <dgm:prSet/>
      <dgm:spPr/>
      <dgm:t>
        <a:bodyPr/>
        <a:lstStyle/>
        <a:p>
          <a:endParaRPr lang="hr-HR"/>
        </a:p>
      </dgm:t>
    </dgm:pt>
    <dgm:pt modelId="{E30E7469-B5A6-45EB-95B7-7CD5202E48ED}">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Terorizem</a:t>
          </a:r>
          <a:endParaRPr lang="hr-HR" dirty="0"/>
        </a:p>
      </dgm:t>
    </dgm:pt>
    <dgm:pt modelId="{8A75066F-E476-4EFB-BDDE-AE1719D12F1D}" type="parTrans" cxnId="{3BFC886B-E30A-4504-A6E4-C267A533E951}">
      <dgm:prSet/>
      <dgm:spPr/>
      <dgm:t>
        <a:bodyPr/>
        <a:lstStyle/>
        <a:p>
          <a:endParaRPr lang="hr-HR"/>
        </a:p>
      </dgm:t>
    </dgm:pt>
    <dgm:pt modelId="{52AC3612-E236-48B6-84B3-8F7813C3FBE3}" type="sibTrans" cxnId="{3BFC886B-E30A-4504-A6E4-C267A533E951}">
      <dgm:prSet/>
      <dgm:spPr/>
      <dgm:t>
        <a:bodyPr/>
        <a:lstStyle/>
        <a:p>
          <a:endParaRPr lang="hr-HR"/>
        </a:p>
      </dgm:t>
    </dgm:pt>
    <dgm:pt modelId="{BBA5F23E-F24D-4CDE-A4B3-A465E57FC5ED}">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Spolno nasilje</a:t>
          </a:r>
        </a:p>
      </dgm:t>
    </dgm:pt>
    <dgm:pt modelId="{7B01FD89-8C86-4793-BFE4-02F7508C3BD3}" type="parTrans" cxnId="{F79B7A4A-7B6A-4DBD-B081-5F9E3CF1D939}">
      <dgm:prSet/>
      <dgm:spPr/>
      <dgm:t>
        <a:bodyPr/>
        <a:lstStyle/>
        <a:p>
          <a:endParaRPr lang="hr-HR"/>
        </a:p>
      </dgm:t>
    </dgm:pt>
    <dgm:pt modelId="{8CB0A2E1-185E-4C01-9085-0B00A0AB872A}" type="sibTrans" cxnId="{F79B7A4A-7B6A-4DBD-B081-5F9E3CF1D939}">
      <dgm:prSet/>
      <dgm:spPr/>
      <dgm:t>
        <a:bodyPr/>
        <a:lstStyle/>
        <a:p>
          <a:endParaRPr lang="hr-HR"/>
        </a:p>
      </dgm:t>
    </dgm:pt>
    <dgm:pt modelId="{6B5F06EC-4975-4A44-949B-811AB1B8DE75}">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Tuji državljani</a:t>
          </a:r>
        </a:p>
      </dgm:t>
    </dgm:pt>
    <dgm:pt modelId="{39D6B3E5-6152-4A6E-89BB-8908DDF81D50}" type="parTrans" cxnId="{A05B0682-6AB8-488A-A055-43B5143E5F2B}">
      <dgm:prSet/>
      <dgm:spPr/>
      <dgm:t>
        <a:bodyPr/>
        <a:lstStyle/>
        <a:p>
          <a:endParaRPr lang="hr-HR"/>
        </a:p>
      </dgm:t>
    </dgm:pt>
    <dgm:pt modelId="{22771015-D3EC-42F9-A28D-A493B13D7914}" type="sibTrans" cxnId="{A05B0682-6AB8-488A-A055-43B5143E5F2B}">
      <dgm:prSet/>
      <dgm:spPr/>
      <dgm:t>
        <a:bodyPr/>
        <a:lstStyle/>
        <a:p>
          <a:endParaRPr lang="hr-HR"/>
        </a:p>
      </dgm:t>
    </dgm:pt>
    <dgm:pt modelId="{D81D0974-5879-4106-B147-31016FB9EF50}">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Trgovina z </a:t>
          </a:r>
          <a:r>
            <a:rPr lang="hr-HR" dirty="0" err="1"/>
            <a:t>ljudmi</a:t>
          </a:r>
          <a:endParaRPr lang="hr-HR" dirty="0"/>
        </a:p>
      </dgm:t>
    </dgm:pt>
    <dgm:pt modelId="{280C203F-2A10-418A-A5E7-C1E6BF493637}" type="parTrans" cxnId="{DBEFADE4-90F4-454A-8352-597B2757A9C5}">
      <dgm:prSet/>
      <dgm:spPr/>
      <dgm:t>
        <a:bodyPr/>
        <a:lstStyle/>
        <a:p>
          <a:endParaRPr lang="hr-HR"/>
        </a:p>
      </dgm:t>
    </dgm:pt>
    <dgm:pt modelId="{37D24334-075D-4E07-994D-4915A43DB979}" type="sibTrans" cxnId="{DBEFADE4-90F4-454A-8352-597B2757A9C5}">
      <dgm:prSet/>
      <dgm:spPr/>
      <dgm:t>
        <a:bodyPr/>
        <a:lstStyle/>
        <a:p>
          <a:endParaRPr lang="hr-HR"/>
        </a:p>
      </dgm:t>
    </dgm:pt>
    <dgm:pt modelId="{3BB2CAD9-D752-4D5B-B451-3FCB8B4AD0CA}">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a:t>Nasilje v družini</a:t>
          </a:r>
        </a:p>
      </dgm:t>
    </dgm:pt>
    <dgm:pt modelId="{13F790C7-AE04-4DDA-A1A6-B0AAC3F76C97}" type="parTrans" cxnId="{F14FA1CC-BF3C-4C6A-923C-1B157BC0B185}">
      <dgm:prSet/>
      <dgm:spPr/>
      <dgm:t>
        <a:bodyPr/>
        <a:lstStyle/>
        <a:p>
          <a:endParaRPr lang="hr-HR"/>
        </a:p>
      </dgm:t>
    </dgm:pt>
    <dgm:pt modelId="{A6C8895D-E474-4E38-A6C8-4CD4FF8A7981}" type="sibTrans" cxnId="{F14FA1CC-BF3C-4C6A-923C-1B157BC0B185}">
      <dgm:prSet/>
      <dgm:spPr/>
      <dgm:t>
        <a:bodyPr/>
        <a:lstStyle/>
        <a:p>
          <a:endParaRPr lang="hr-HR"/>
        </a:p>
      </dgm:t>
    </dgm:pt>
    <dgm:pt modelId="{0E53AAF7-1713-413C-B643-00E941F3727E}">
      <dgm:prSet phldrT="[Tex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dirty="0" err="1"/>
            <a:t>Otroci</a:t>
          </a:r>
          <a:endParaRPr lang="hr-HR" dirty="0"/>
        </a:p>
      </dgm:t>
    </dgm:pt>
    <dgm:pt modelId="{43DD9B66-2D8A-4231-87C8-89C93F823F97}" type="parTrans" cxnId="{D08AA313-B132-47BB-9E2E-93A1D1A3B99B}">
      <dgm:prSet/>
      <dgm:spPr/>
    </dgm:pt>
    <dgm:pt modelId="{9F26E2B4-3F87-47FA-8B67-EDF3FF87B598}" type="sibTrans" cxnId="{D08AA313-B132-47BB-9E2E-93A1D1A3B99B}">
      <dgm:prSet/>
      <dgm:spPr/>
    </dgm:pt>
    <dgm:pt modelId="{776C2287-0645-4541-AEEC-83A6C9D404DA}">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hr-HR"/>
            <a:t>Starejše in nemočne osebe</a:t>
          </a:r>
          <a:endParaRPr lang="hr-HR" dirty="0"/>
        </a:p>
      </dgm:t>
    </dgm:pt>
    <dgm:pt modelId="{7F4FAB13-5EFD-4BB8-9881-F18D9DCC5151}" type="parTrans" cxnId="{BD9AB932-C73F-4581-8570-13C59BA3ED6A}">
      <dgm:prSet/>
      <dgm:spPr/>
    </dgm:pt>
    <dgm:pt modelId="{C0DB397F-A399-4572-8973-FACF1BBB944D}" type="sibTrans" cxnId="{BD9AB932-C73F-4581-8570-13C59BA3ED6A}">
      <dgm:prSet/>
      <dgm:spPr/>
    </dgm:pt>
    <dgm:pt modelId="{7E3CE540-5487-4EF0-86E5-71F396959AA3}" type="pres">
      <dgm:prSet presAssocID="{E02BF434-7688-4D44-A14D-23CBD6BEBFD3}" presName="diagram" presStyleCnt="0">
        <dgm:presLayoutVars>
          <dgm:chPref val="1"/>
          <dgm:dir/>
          <dgm:animOne val="branch"/>
          <dgm:animLvl val="lvl"/>
          <dgm:resizeHandles/>
        </dgm:presLayoutVars>
      </dgm:prSet>
      <dgm:spPr/>
    </dgm:pt>
    <dgm:pt modelId="{236543B5-CF7A-42A3-9490-BDCA08832A28}" type="pres">
      <dgm:prSet presAssocID="{07D977A8-7993-42F3-801D-2912DD9E65E2}" presName="root" presStyleCnt="0"/>
      <dgm:spPr/>
    </dgm:pt>
    <dgm:pt modelId="{A2C9FE35-AC75-4A17-875B-C3AF7B0A7758}" type="pres">
      <dgm:prSet presAssocID="{07D977A8-7993-42F3-801D-2912DD9E65E2}" presName="rootComposite" presStyleCnt="0"/>
      <dgm:spPr/>
    </dgm:pt>
    <dgm:pt modelId="{28807118-5EE2-4603-8A6F-9905729EEA59}" type="pres">
      <dgm:prSet presAssocID="{07D977A8-7993-42F3-801D-2912DD9E65E2}" presName="rootText" presStyleLbl="node1" presStyleIdx="0" presStyleCnt="2" custScaleX="198323" custLinFactX="-37827" custLinFactNeighborX="-100000" custLinFactNeighborY="-2784"/>
      <dgm:spPr/>
    </dgm:pt>
    <dgm:pt modelId="{A4D8AC89-8B17-4F55-8702-2E1A01F50F9B}" type="pres">
      <dgm:prSet presAssocID="{07D977A8-7993-42F3-801D-2912DD9E65E2}" presName="rootConnector" presStyleLbl="node1" presStyleIdx="0" presStyleCnt="2"/>
      <dgm:spPr/>
    </dgm:pt>
    <dgm:pt modelId="{34A1B9F3-C07B-4C1C-B499-4B4F80192A44}" type="pres">
      <dgm:prSet presAssocID="{07D977A8-7993-42F3-801D-2912DD9E65E2}" presName="childShape" presStyleCnt="0"/>
      <dgm:spPr/>
    </dgm:pt>
    <dgm:pt modelId="{AE658C1E-197E-45A3-A661-812BD04E18C7}" type="pres">
      <dgm:prSet presAssocID="{69E660C4-5442-4048-9086-A73A8AF1A6E2}" presName="Name13" presStyleLbl="parChTrans1D2" presStyleIdx="0" presStyleCnt="9"/>
      <dgm:spPr/>
    </dgm:pt>
    <dgm:pt modelId="{74B066D1-D155-4A2A-B9CC-2A42D82F017B}" type="pres">
      <dgm:prSet presAssocID="{4C0E7063-EDC8-4CB8-9F21-29152BA5BEC7}" presName="childText" presStyleLbl="bgAcc1" presStyleIdx="0" presStyleCnt="9" custScaleX="149198" custLinFactNeighborX="-97146" custLinFactNeighborY="4587">
        <dgm:presLayoutVars>
          <dgm:bulletEnabled val="1"/>
        </dgm:presLayoutVars>
      </dgm:prSet>
      <dgm:spPr/>
    </dgm:pt>
    <dgm:pt modelId="{3D1C9CE8-E39C-4F9E-A336-D3B7C1DC2B71}" type="pres">
      <dgm:prSet presAssocID="{C419755F-735E-453E-8148-32AAB353ED4A}" presName="Name13" presStyleLbl="parChTrans1D2" presStyleIdx="1" presStyleCnt="9"/>
      <dgm:spPr/>
    </dgm:pt>
    <dgm:pt modelId="{B66B25D0-B5C3-49ED-8AB1-ED82F8FAA38B}" type="pres">
      <dgm:prSet presAssocID="{D845D920-FC36-4AEF-BDC2-F61D381A09B8}" presName="childText" presStyleLbl="bgAcc1" presStyleIdx="1" presStyleCnt="9" custScaleX="164175" custLinFactNeighborX="-93236" custLinFactNeighborY="-6203">
        <dgm:presLayoutVars>
          <dgm:bulletEnabled val="1"/>
        </dgm:presLayoutVars>
      </dgm:prSet>
      <dgm:spPr/>
    </dgm:pt>
    <dgm:pt modelId="{391E590C-3F0D-4CC7-920A-C6167C643403}" type="pres">
      <dgm:prSet presAssocID="{7F4FAB13-5EFD-4BB8-9881-F18D9DCC5151}" presName="Name13" presStyleLbl="parChTrans1D2" presStyleIdx="2" presStyleCnt="9"/>
      <dgm:spPr/>
    </dgm:pt>
    <dgm:pt modelId="{FD54FEFB-9276-4F30-906F-9C99A1A64F01}" type="pres">
      <dgm:prSet presAssocID="{776C2287-0645-4541-AEEC-83A6C9D404DA}" presName="childText" presStyleLbl="bgAcc1" presStyleIdx="2" presStyleCnt="9" custScaleX="228591" custLinFactNeighborX="-88841" custLinFactNeighborY="-6049">
        <dgm:presLayoutVars>
          <dgm:bulletEnabled val="1"/>
        </dgm:presLayoutVars>
      </dgm:prSet>
      <dgm:spPr/>
    </dgm:pt>
    <dgm:pt modelId="{88DA6A8B-5376-4CF9-B5BB-55318FB890E6}" type="pres">
      <dgm:prSet presAssocID="{39D6B3E5-6152-4A6E-89BB-8908DDF81D50}" presName="Name13" presStyleLbl="parChTrans1D2" presStyleIdx="3" presStyleCnt="9"/>
      <dgm:spPr/>
    </dgm:pt>
    <dgm:pt modelId="{F4204EBD-88A3-4035-A4B0-B4253CD99C4F}" type="pres">
      <dgm:prSet presAssocID="{6B5F06EC-4975-4A44-949B-811AB1B8DE75}" presName="childText" presStyleLbl="bgAcc1" presStyleIdx="3" presStyleCnt="9" custScaleX="198840" custLinFactNeighborX="-93236" custLinFactNeighborY="-8113">
        <dgm:presLayoutVars>
          <dgm:bulletEnabled val="1"/>
        </dgm:presLayoutVars>
      </dgm:prSet>
      <dgm:spPr/>
    </dgm:pt>
    <dgm:pt modelId="{82DC907A-BF65-470F-9135-7F14D7B816BC}" type="pres">
      <dgm:prSet presAssocID="{AF274B7E-A905-4F17-9986-1A6C4EA331A2}" presName="root" presStyleCnt="0"/>
      <dgm:spPr/>
    </dgm:pt>
    <dgm:pt modelId="{E3247124-7C15-479A-A576-A038F751D675}" type="pres">
      <dgm:prSet presAssocID="{AF274B7E-A905-4F17-9986-1A6C4EA331A2}" presName="rootComposite" presStyleCnt="0"/>
      <dgm:spPr/>
    </dgm:pt>
    <dgm:pt modelId="{132AA8EF-5945-4C3E-B5CC-0AA8FEADBBD9}" type="pres">
      <dgm:prSet presAssocID="{AF274B7E-A905-4F17-9986-1A6C4EA331A2}" presName="rootText" presStyleLbl="node1" presStyleIdx="1" presStyleCnt="2" custScaleX="190621" custLinFactNeighborX="24595" custLinFactNeighborY="-3605"/>
      <dgm:spPr/>
    </dgm:pt>
    <dgm:pt modelId="{3C5C88C6-6FD0-48A6-B7D2-F8D425C8934B}" type="pres">
      <dgm:prSet presAssocID="{AF274B7E-A905-4F17-9986-1A6C4EA331A2}" presName="rootConnector" presStyleLbl="node1" presStyleIdx="1" presStyleCnt="2"/>
      <dgm:spPr/>
    </dgm:pt>
    <dgm:pt modelId="{5E0F8E48-1910-496F-A1A0-22055514929F}" type="pres">
      <dgm:prSet presAssocID="{AF274B7E-A905-4F17-9986-1A6C4EA331A2}" presName="childShape" presStyleCnt="0"/>
      <dgm:spPr/>
    </dgm:pt>
    <dgm:pt modelId="{DE3925D4-357B-46C2-86AF-AE4EB78ABE01}" type="pres">
      <dgm:prSet presAssocID="{43DD9B66-2D8A-4231-87C8-89C93F823F97}" presName="Name13" presStyleLbl="parChTrans1D2" presStyleIdx="4" presStyleCnt="9"/>
      <dgm:spPr/>
    </dgm:pt>
    <dgm:pt modelId="{FB36E049-2B45-4CC6-B24E-CDA7EF0E4D93}" type="pres">
      <dgm:prSet presAssocID="{0E53AAF7-1713-413C-B643-00E941F3727E}" presName="childText" presStyleLbl="bgAcc1" presStyleIdx="4" presStyleCnt="9" custScaleX="103074" custLinFactNeighborX="96402" custLinFactNeighborY="-18146">
        <dgm:presLayoutVars>
          <dgm:bulletEnabled val="1"/>
        </dgm:presLayoutVars>
      </dgm:prSet>
      <dgm:spPr/>
    </dgm:pt>
    <dgm:pt modelId="{18FB7A88-79AD-416A-8379-A39AEF82B65A}" type="pres">
      <dgm:prSet presAssocID="{8A75066F-E476-4EFB-BDDE-AE1719D12F1D}" presName="Name13" presStyleLbl="parChTrans1D2" presStyleIdx="5" presStyleCnt="9"/>
      <dgm:spPr/>
    </dgm:pt>
    <dgm:pt modelId="{F83424B0-D40C-4E0F-A139-F2768EB2825A}" type="pres">
      <dgm:prSet presAssocID="{E30E7469-B5A6-45EB-95B7-7CD5202E48ED}" presName="childText" presStyleLbl="bgAcc1" presStyleIdx="5" presStyleCnt="9" custScaleX="128349" custLinFactNeighborX="96873" custLinFactNeighborY="-3712">
        <dgm:presLayoutVars>
          <dgm:bulletEnabled val="1"/>
        </dgm:presLayoutVars>
      </dgm:prSet>
      <dgm:spPr/>
    </dgm:pt>
    <dgm:pt modelId="{35E24493-8893-4FFB-9B04-5D312818170E}" type="pres">
      <dgm:prSet presAssocID="{7B01FD89-8C86-4793-BFE4-02F7508C3BD3}" presName="Name13" presStyleLbl="parChTrans1D2" presStyleIdx="6" presStyleCnt="9"/>
      <dgm:spPr/>
    </dgm:pt>
    <dgm:pt modelId="{75ABAAE7-FE69-4E8A-B426-3C84694CD9CE}" type="pres">
      <dgm:prSet presAssocID="{BBA5F23E-F24D-4CDE-A4B3-A465E57FC5ED}" presName="childText" presStyleLbl="bgAcc1" presStyleIdx="6" presStyleCnt="9" custScaleX="146343" custLinFactNeighborX="97453" custLinFactNeighborY="-12994">
        <dgm:presLayoutVars>
          <dgm:bulletEnabled val="1"/>
        </dgm:presLayoutVars>
      </dgm:prSet>
      <dgm:spPr/>
    </dgm:pt>
    <dgm:pt modelId="{C03469B8-C2D9-42C3-A8E0-C331A01EE531}" type="pres">
      <dgm:prSet presAssocID="{280C203F-2A10-418A-A5E7-C1E6BF493637}" presName="Name13" presStyleLbl="parChTrans1D2" presStyleIdx="7" presStyleCnt="9"/>
      <dgm:spPr/>
    </dgm:pt>
    <dgm:pt modelId="{8B620C24-802B-4BC7-9793-F5319D72B396}" type="pres">
      <dgm:prSet presAssocID="{D81D0974-5879-4106-B147-31016FB9EF50}" presName="childText" presStyleLbl="bgAcc1" presStyleIdx="7" presStyleCnt="9" custScaleX="172056" custLinFactX="934" custLinFactNeighborX="100000" custLinFactNeighborY="-5569">
        <dgm:presLayoutVars>
          <dgm:bulletEnabled val="1"/>
        </dgm:presLayoutVars>
      </dgm:prSet>
      <dgm:spPr/>
    </dgm:pt>
    <dgm:pt modelId="{46A66720-3BB2-4EC5-945E-0D98E17B000C}" type="pres">
      <dgm:prSet presAssocID="{13F790C7-AE04-4DDA-A1A6-B0AAC3F76C97}" presName="Name13" presStyleLbl="parChTrans1D2" presStyleIdx="8" presStyleCnt="9"/>
      <dgm:spPr/>
    </dgm:pt>
    <dgm:pt modelId="{A9D24B56-B5C2-4784-80C5-AA88F012428C}" type="pres">
      <dgm:prSet presAssocID="{3BB2CAD9-D752-4D5B-B451-3FCB8B4AD0CA}" presName="childText" presStyleLbl="bgAcc1" presStyleIdx="8" presStyleCnt="9" custScaleX="171889" custLinFactX="3834" custLinFactNeighborX="100000">
        <dgm:presLayoutVars>
          <dgm:bulletEnabled val="1"/>
        </dgm:presLayoutVars>
      </dgm:prSet>
      <dgm:spPr/>
    </dgm:pt>
  </dgm:ptLst>
  <dgm:cxnLst>
    <dgm:cxn modelId="{C9E17C00-B097-4335-8EAD-71EAA06D913E}" srcId="{E02BF434-7688-4D44-A14D-23CBD6BEBFD3}" destId="{07D977A8-7993-42F3-801D-2912DD9E65E2}" srcOrd="0" destOrd="0" parTransId="{6FA4715F-328C-4AE7-80A2-9E4F099571F3}" sibTransId="{C60BDE4E-861D-4BB8-A4CB-A85F3685A0D2}"/>
    <dgm:cxn modelId="{EA1AAD01-3624-4F62-8EC3-242657C0A55D}" type="presOf" srcId="{6B5F06EC-4975-4A44-949B-811AB1B8DE75}" destId="{F4204EBD-88A3-4035-A4B0-B4253CD99C4F}" srcOrd="0" destOrd="0" presId="urn:microsoft.com/office/officeart/2005/8/layout/hierarchy3"/>
    <dgm:cxn modelId="{B9BC940B-B12F-4CCB-82BE-0052D16BF661}" type="presOf" srcId="{13F790C7-AE04-4DDA-A1A6-B0AAC3F76C97}" destId="{46A66720-3BB2-4EC5-945E-0D98E17B000C}" srcOrd="0" destOrd="0" presId="urn:microsoft.com/office/officeart/2005/8/layout/hierarchy3"/>
    <dgm:cxn modelId="{9B45A012-23F4-4DA8-B143-825BDE68A20F}" type="presOf" srcId="{0E53AAF7-1713-413C-B643-00E941F3727E}" destId="{FB36E049-2B45-4CC6-B24E-CDA7EF0E4D93}" srcOrd="0" destOrd="0" presId="urn:microsoft.com/office/officeart/2005/8/layout/hierarchy3"/>
    <dgm:cxn modelId="{D08AA313-B132-47BB-9E2E-93A1D1A3B99B}" srcId="{AF274B7E-A905-4F17-9986-1A6C4EA331A2}" destId="{0E53AAF7-1713-413C-B643-00E941F3727E}" srcOrd="0" destOrd="0" parTransId="{43DD9B66-2D8A-4231-87C8-89C93F823F97}" sibTransId="{9F26E2B4-3F87-47FA-8B67-EDF3FF87B598}"/>
    <dgm:cxn modelId="{F8D69C1B-2B0F-4E56-98C7-774638EBB053}" type="presOf" srcId="{D845D920-FC36-4AEF-BDC2-F61D381A09B8}" destId="{B66B25D0-B5C3-49ED-8AB1-ED82F8FAA38B}" srcOrd="0" destOrd="0" presId="urn:microsoft.com/office/officeart/2005/8/layout/hierarchy3"/>
    <dgm:cxn modelId="{BD9AB932-C73F-4581-8570-13C59BA3ED6A}" srcId="{07D977A8-7993-42F3-801D-2912DD9E65E2}" destId="{776C2287-0645-4541-AEEC-83A6C9D404DA}" srcOrd="2" destOrd="0" parTransId="{7F4FAB13-5EFD-4BB8-9881-F18D9DCC5151}" sibTransId="{C0DB397F-A399-4572-8973-FACF1BBB944D}"/>
    <dgm:cxn modelId="{8AEB1A37-5D7F-4454-B254-C0C94E7059D1}" type="presOf" srcId="{D81D0974-5879-4106-B147-31016FB9EF50}" destId="{8B620C24-802B-4BC7-9793-F5319D72B396}" srcOrd="0" destOrd="0" presId="urn:microsoft.com/office/officeart/2005/8/layout/hierarchy3"/>
    <dgm:cxn modelId="{6F612537-DAE9-49AA-A8FA-1A43E36CBD30}" type="presOf" srcId="{7F4FAB13-5EFD-4BB8-9881-F18D9DCC5151}" destId="{391E590C-3F0D-4CC7-920A-C6167C643403}" srcOrd="0" destOrd="0" presId="urn:microsoft.com/office/officeart/2005/8/layout/hierarchy3"/>
    <dgm:cxn modelId="{D48BF939-2623-4DE6-9755-9F625EC0E977}" srcId="{07D977A8-7993-42F3-801D-2912DD9E65E2}" destId="{4C0E7063-EDC8-4CB8-9F21-29152BA5BEC7}" srcOrd="0" destOrd="0" parTransId="{69E660C4-5442-4048-9086-A73A8AF1A6E2}" sibTransId="{E196418B-36E2-46F5-A3D7-D5A9F0B721A7}"/>
    <dgm:cxn modelId="{D138085E-93D0-4B5F-98C5-E8A3E3A2EA5A}" type="presOf" srcId="{39D6B3E5-6152-4A6E-89BB-8908DDF81D50}" destId="{88DA6A8B-5376-4CF9-B5BB-55318FB890E6}" srcOrd="0" destOrd="0" presId="urn:microsoft.com/office/officeart/2005/8/layout/hierarchy3"/>
    <dgm:cxn modelId="{62E27866-C90F-42F3-9625-270BCD00B76C}" type="presOf" srcId="{3BB2CAD9-D752-4D5B-B451-3FCB8B4AD0CA}" destId="{A9D24B56-B5C2-4784-80C5-AA88F012428C}" srcOrd="0" destOrd="0" presId="urn:microsoft.com/office/officeart/2005/8/layout/hierarchy3"/>
    <dgm:cxn modelId="{3FED6D49-65B0-4183-8E33-B6A7F0ABC74B}" type="presOf" srcId="{280C203F-2A10-418A-A5E7-C1E6BF493637}" destId="{C03469B8-C2D9-42C3-A8E0-C331A01EE531}" srcOrd="0" destOrd="0" presId="urn:microsoft.com/office/officeart/2005/8/layout/hierarchy3"/>
    <dgm:cxn modelId="{F79B7A4A-7B6A-4DBD-B081-5F9E3CF1D939}" srcId="{AF274B7E-A905-4F17-9986-1A6C4EA331A2}" destId="{BBA5F23E-F24D-4CDE-A4B3-A465E57FC5ED}" srcOrd="2" destOrd="0" parTransId="{7B01FD89-8C86-4793-BFE4-02F7508C3BD3}" sibTransId="{8CB0A2E1-185E-4C01-9085-0B00A0AB872A}"/>
    <dgm:cxn modelId="{3BFC886B-E30A-4504-A6E4-C267A533E951}" srcId="{AF274B7E-A905-4F17-9986-1A6C4EA331A2}" destId="{E30E7469-B5A6-45EB-95B7-7CD5202E48ED}" srcOrd="1" destOrd="0" parTransId="{8A75066F-E476-4EFB-BDDE-AE1719D12F1D}" sibTransId="{52AC3612-E236-48B6-84B3-8F7813C3FBE3}"/>
    <dgm:cxn modelId="{44985C6E-9B10-4744-9DA9-20ECCCC2DFE2}" type="presOf" srcId="{07D977A8-7993-42F3-801D-2912DD9E65E2}" destId="{28807118-5EE2-4603-8A6F-9905729EEA59}" srcOrd="0" destOrd="0" presId="urn:microsoft.com/office/officeart/2005/8/layout/hierarchy3"/>
    <dgm:cxn modelId="{EDFA914E-C5EC-4F48-B4AA-19A32CF43AFC}" type="presOf" srcId="{C419755F-735E-453E-8148-32AAB353ED4A}" destId="{3D1C9CE8-E39C-4F9E-A336-D3B7C1DC2B71}" srcOrd="0" destOrd="0" presId="urn:microsoft.com/office/officeart/2005/8/layout/hierarchy3"/>
    <dgm:cxn modelId="{BEF2B150-0D69-4810-BF71-5EA1F484671B}" type="presOf" srcId="{E02BF434-7688-4D44-A14D-23CBD6BEBFD3}" destId="{7E3CE540-5487-4EF0-86E5-71F396959AA3}" srcOrd="0" destOrd="0" presId="urn:microsoft.com/office/officeart/2005/8/layout/hierarchy3"/>
    <dgm:cxn modelId="{D1B4D371-0163-48AF-93F1-2EBAE9F4E7B9}" type="presOf" srcId="{7B01FD89-8C86-4793-BFE4-02F7508C3BD3}" destId="{35E24493-8893-4FFB-9B04-5D312818170E}" srcOrd="0" destOrd="0" presId="urn:microsoft.com/office/officeart/2005/8/layout/hierarchy3"/>
    <dgm:cxn modelId="{F4840B75-B0FB-4165-B14D-8949A1AF97C7}" srcId="{E02BF434-7688-4D44-A14D-23CBD6BEBFD3}" destId="{AF274B7E-A905-4F17-9986-1A6C4EA331A2}" srcOrd="1" destOrd="0" parTransId="{689A3C1D-F3AB-4D6A-86B6-D182919B0F95}" sibTransId="{0B026D32-12E8-4F0B-B35C-9DC33B9105C9}"/>
    <dgm:cxn modelId="{B7BEE37B-1DE2-40D1-A967-1DBED14B6268}" type="presOf" srcId="{07D977A8-7993-42F3-801D-2912DD9E65E2}" destId="{A4D8AC89-8B17-4F55-8702-2E1A01F50F9B}" srcOrd="1" destOrd="0" presId="urn:microsoft.com/office/officeart/2005/8/layout/hierarchy3"/>
    <dgm:cxn modelId="{A05B0682-6AB8-488A-A055-43B5143E5F2B}" srcId="{07D977A8-7993-42F3-801D-2912DD9E65E2}" destId="{6B5F06EC-4975-4A44-949B-811AB1B8DE75}" srcOrd="3" destOrd="0" parTransId="{39D6B3E5-6152-4A6E-89BB-8908DDF81D50}" sibTransId="{22771015-D3EC-42F9-A28D-A493B13D7914}"/>
    <dgm:cxn modelId="{6BF19683-9EB9-44F3-B159-48701D5ADEB5}" srcId="{07D977A8-7993-42F3-801D-2912DD9E65E2}" destId="{D845D920-FC36-4AEF-BDC2-F61D381A09B8}" srcOrd="1" destOrd="0" parTransId="{C419755F-735E-453E-8148-32AAB353ED4A}" sibTransId="{04189FF5-FBDB-4344-AED3-0ACC64747AC5}"/>
    <dgm:cxn modelId="{AECA3595-D2F6-4653-B92E-EC96D7F17E8D}" type="presOf" srcId="{AF274B7E-A905-4F17-9986-1A6C4EA331A2}" destId="{132AA8EF-5945-4C3E-B5CC-0AA8FEADBBD9}" srcOrd="0" destOrd="0" presId="urn:microsoft.com/office/officeart/2005/8/layout/hierarchy3"/>
    <dgm:cxn modelId="{EB2CD897-1964-46B0-80E5-5D4C302A1B8B}" type="presOf" srcId="{4C0E7063-EDC8-4CB8-9F21-29152BA5BEC7}" destId="{74B066D1-D155-4A2A-B9CC-2A42D82F017B}" srcOrd="0" destOrd="0" presId="urn:microsoft.com/office/officeart/2005/8/layout/hierarchy3"/>
    <dgm:cxn modelId="{184F84A0-3E4F-4A6C-9F0C-A8568F418E83}" type="presOf" srcId="{43DD9B66-2D8A-4231-87C8-89C93F823F97}" destId="{DE3925D4-357B-46C2-86AF-AE4EB78ABE01}" srcOrd="0" destOrd="0" presId="urn:microsoft.com/office/officeart/2005/8/layout/hierarchy3"/>
    <dgm:cxn modelId="{900C81A6-B311-48EF-B767-DA47A53B7EAB}" type="presOf" srcId="{69E660C4-5442-4048-9086-A73A8AF1A6E2}" destId="{AE658C1E-197E-45A3-A661-812BD04E18C7}" srcOrd="0" destOrd="0" presId="urn:microsoft.com/office/officeart/2005/8/layout/hierarchy3"/>
    <dgm:cxn modelId="{E57D09A8-5CB9-4D00-AC09-874C25EB827D}" type="presOf" srcId="{776C2287-0645-4541-AEEC-83A6C9D404DA}" destId="{FD54FEFB-9276-4F30-906F-9C99A1A64F01}" srcOrd="0" destOrd="0" presId="urn:microsoft.com/office/officeart/2005/8/layout/hierarchy3"/>
    <dgm:cxn modelId="{A92968AF-BF2B-4E76-AF9F-AD22FB054500}" type="presOf" srcId="{8A75066F-E476-4EFB-BDDE-AE1719D12F1D}" destId="{18FB7A88-79AD-416A-8379-A39AEF82B65A}" srcOrd="0" destOrd="0" presId="urn:microsoft.com/office/officeart/2005/8/layout/hierarchy3"/>
    <dgm:cxn modelId="{E15568C4-69F4-4139-BEFD-5217B84DB295}" type="presOf" srcId="{BBA5F23E-F24D-4CDE-A4B3-A465E57FC5ED}" destId="{75ABAAE7-FE69-4E8A-B426-3C84694CD9CE}" srcOrd="0" destOrd="0" presId="urn:microsoft.com/office/officeart/2005/8/layout/hierarchy3"/>
    <dgm:cxn modelId="{D5C792C6-5FA3-40B9-8723-154A10444948}" type="presOf" srcId="{E30E7469-B5A6-45EB-95B7-7CD5202E48ED}" destId="{F83424B0-D40C-4E0F-A139-F2768EB2825A}" srcOrd="0" destOrd="0" presId="urn:microsoft.com/office/officeart/2005/8/layout/hierarchy3"/>
    <dgm:cxn modelId="{F14FA1CC-BF3C-4C6A-923C-1B157BC0B185}" srcId="{AF274B7E-A905-4F17-9986-1A6C4EA331A2}" destId="{3BB2CAD9-D752-4D5B-B451-3FCB8B4AD0CA}" srcOrd="4" destOrd="0" parTransId="{13F790C7-AE04-4DDA-A1A6-B0AAC3F76C97}" sibTransId="{A6C8895D-E474-4E38-A6C8-4CD4FF8A7981}"/>
    <dgm:cxn modelId="{DBEFADE4-90F4-454A-8352-597B2757A9C5}" srcId="{AF274B7E-A905-4F17-9986-1A6C4EA331A2}" destId="{D81D0974-5879-4106-B147-31016FB9EF50}" srcOrd="3" destOrd="0" parTransId="{280C203F-2A10-418A-A5E7-C1E6BF493637}" sibTransId="{37D24334-075D-4E07-994D-4915A43DB979}"/>
    <dgm:cxn modelId="{B29FF4E7-7042-49AE-B987-91FDF3306AAD}" type="presOf" srcId="{AF274B7E-A905-4F17-9986-1A6C4EA331A2}" destId="{3C5C88C6-6FD0-48A6-B7D2-F8D425C8934B}" srcOrd="1" destOrd="0" presId="urn:microsoft.com/office/officeart/2005/8/layout/hierarchy3"/>
    <dgm:cxn modelId="{E9DC3028-B544-4510-B3DC-01329E954F1E}" type="presParOf" srcId="{7E3CE540-5487-4EF0-86E5-71F396959AA3}" destId="{236543B5-CF7A-42A3-9490-BDCA08832A28}" srcOrd="0" destOrd="0" presId="urn:microsoft.com/office/officeart/2005/8/layout/hierarchy3"/>
    <dgm:cxn modelId="{41BE79AE-01FE-4F69-BA85-E6034FAEA402}" type="presParOf" srcId="{236543B5-CF7A-42A3-9490-BDCA08832A28}" destId="{A2C9FE35-AC75-4A17-875B-C3AF7B0A7758}" srcOrd="0" destOrd="0" presId="urn:microsoft.com/office/officeart/2005/8/layout/hierarchy3"/>
    <dgm:cxn modelId="{2A04A28D-AA5E-412A-92DB-6FE3E3669F07}" type="presParOf" srcId="{A2C9FE35-AC75-4A17-875B-C3AF7B0A7758}" destId="{28807118-5EE2-4603-8A6F-9905729EEA59}" srcOrd="0" destOrd="0" presId="urn:microsoft.com/office/officeart/2005/8/layout/hierarchy3"/>
    <dgm:cxn modelId="{63EB00AE-2BC3-4C2F-9094-C182FA084733}" type="presParOf" srcId="{A2C9FE35-AC75-4A17-875B-C3AF7B0A7758}" destId="{A4D8AC89-8B17-4F55-8702-2E1A01F50F9B}" srcOrd="1" destOrd="0" presId="urn:microsoft.com/office/officeart/2005/8/layout/hierarchy3"/>
    <dgm:cxn modelId="{7C470AD9-2E99-43CB-A365-6F7A702EB5FE}" type="presParOf" srcId="{236543B5-CF7A-42A3-9490-BDCA08832A28}" destId="{34A1B9F3-C07B-4C1C-B499-4B4F80192A44}" srcOrd="1" destOrd="0" presId="urn:microsoft.com/office/officeart/2005/8/layout/hierarchy3"/>
    <dgm:cxn modelId="{9C308E2A-6ED7-4C2D-BA86-699B5EAEA535}" type="presParOf" srcId="{34A1B9F3-C07B-4C1C-B499-4B4F80192A44}" destId="{AE658C1E-197E-45A3-A661-812BD04E18C7}" srcOrd="0" destOrd="0" presId="urn:microsoft.com/office/officeart/2005/8/layout/hierarchy3"/>
    <dgm:cxn modelId="{E9357D7A-5EB9-4C21-8998-A6944778A5E9}" type="presParOf" srcId="{34A1B9F3-C07B-4C1C-B499-4B4F80192A44}" destId="{74B066D1-D155-4A2A-B9CC-2A42D82F017B}" srcOrd="1" destOrd="0" presId="urn:microsoft.com/office/officeart/2005/8/layout/hierarchy3"/>
    <dgm:cxn modelId="{5D0B71A7-9088-4928-9CA6-7834586FD297}" type="presParOf" srcId="{34A1B9F3-C07B-4C1C-B499-4B4F80192A44}" destId="{3D1C9CE8-E39C-4F9E-A336-D3B7C1DC2B71}" srcOrd="2" destOrd="0" presId="urn:microsoft.com/office/officeart/2005/8/layout/hierarchy3"/>
    <dgm:cxn modelId="{4F3DF51F-4238-400B-8E9C-F78F7680BCBD}" type="presParOf" srcId="{34A1B9F3-C07B-4C1C-B499-4B4F80192A44}" destId="{B66B25D0-B5C3-49ED-8AB1-ED82F8FAA38B}" srcOrd="3" destOrd="0" presId="urn:microsoft.com/office/officeart/2005/8/layout/hierarchy3"/>
    <dgm:cxn modelId="{D3DC6A14-96D4-4CF8-B21D-CC3ACB55FB0A}" type="presParOf" srcId="{34A1B9F3-C07B-4C1C-B499-4B4F80192A44}" destId="{391E590C-3F0D-4CC7-920A-C6167C643403}" srcOrd="4" destOrd="0" presId="urn:microsoft.com/office/officeart/2005/8/layout/hierarchy3"/>
    <dgm:cxn modelId="{2C731511-29AB-4182-B57E-2526D44F116A}" type="presParOf" srcId="{34A1B9F3-C07B-4C1C-B499-4B4F80192A44}" destId="{FD54FEFB-9276-4F30-906F-9C99A1A64F01}" srcOrd="5" destOrd="0" presId="urn:microsoft.com/office/officeart/2005/8/layout/hierarchy3"/>
    <dgm:cxn modelId="{11F6D3A5-4773-4042-B0E4-FDC6A7D8FCF9}" type="presParOf" srcId="{34A1B9F3-C07B-4C1C-B499-4B4F80192A44}" destId="{88DA6A8B-5376-4CF9-B5BB-55318FB890E6}" srcOrd="6" destOrd="0" presId="urn:microsoft.com/office/officeart/2005/8/layout/hierarchy3"/>
    <dgm:cxn modelId="{B0D5A6AD-D11F-48E8-94B7-AF4A31E11090}" type="presParOf" srcId="{34A1B9F3-C07B-4C1C-B499-4B4F80192A44}" destId="{F4204EBD-88A3-4035-A4B0-B4253CD99C4F}" srcOrd="7" destOrd="0" presId="urn:microsoft.com/office/officeart/2005/8/layout/hierarchy3"/>
    <dgm:cxn modelId="{59D14119-770E-4422-B5AB-7131779ADA17}" type="presParOf" srcId="{7E3CE540-5487-4EF0-86E5-71F396959AA3}" destId="{82DC907A-BF65-470F-9135-7F14D7B816BC}" srcOrd="1" destOrd="0" presId="urn:microsoft.com/office/officeart/2005/8/layout/hierarchy3"/>
    <dgm:cxn modelId="{0B752822-74A7-42F0-93E2-53434D9B86C5}" type="presParOf" srcId="{82DC907A-BF65-470F-9135-7F14D7B816BC}" destId="{E3247124-7C15-479A-A576-A038F751D675}" srcOrd="0" destOrd="0" presId="urn:microsoft.com/office/officeart/2005/8/layout/hierarchy3"/>
    <dgm:cxn modelId="{7236A1E1-A12A-4BF8-981D-0C3A6E059030}" type="presParOf" srcId="{E3247124-7C15-479A-A576-A038F751D675}" destId="{132AA8EF-5945-4C3E-B5CC-0AA8FEADBBD9}" srcOrd="0" destOrd="0" presId="urn:microsoft.com/office/officeart/2005/8/layout/hierarchy3"/>
    <dgm:cxn modelId="{838422BE-1CFE-4A5E-BCE1-459F2842D643}" type="presParOf" srcId="{E3247124-7C15-479A-A576-A038F751D675}" destId="{3C5C88C6-6FD0-48A6-B7D2-F8D425C8934B}" srcOrd="1" destOrd="0" presId="urn:microsoft.com/office/officeart/2005/8/layout/hierarchy3"/>
    <dgm:cxn modelId="{CAC21C4E-009A-465F-8D03-7B050A7C5019}" type="presParOf" srcId="{82DC907A-BF65-470F-9135-7F14D7B816BC}" destId="{5E0F8E48-1910-496F-A1A0-22055514929F}" srcOrd="1" destOrd="0" presId="urn:microsoft.com/office/officeart/2005/8/layout/hierarchy3"/>
    <dgm:cxn modelId="{C499928A-B1A5-4825-911D-FA15B8FCE2A2}" type="presParOf" srcId="{5E0F8E48-1910-496F-A1A0-22055514929F}" destId="{DE3925D4-357B-46C2-86AF-AE4EB78ABE01}" srcOrd="0" destOrd="0" presId="urn:microsoft.com/office/officeart/2005/8/layout/hierarchy3"/>
    <dgm:cxn modelId="{5744CD48-3437-4625-889F-0E7A65BE8D59}" type="presParOf" srcId="{5E0F8E48-1910-496F-A1A0-22055514929F}" destId="{FB36E049-2B45-4CC6-B24E-CDA7EF0E4D93}" srcOrd="1" destOrd="0" presId="urn:microsoft.com/office/officeart/2005/8/layout/hierarchy3"/>
    <dgm:cxn modelId="{57519D1D-E134-463D-94C6-4D9495D0B2B1}" type="presParOf" srcId="{5E0F8E48-1910-496F-A1A0-22055514929F}" destId="{18FB7A88-79AD-416A-8379-A39AEF82B65A}" srcOrd="2" destOrd="0" presId="urn:microsoft.com/office/officeart/2005/8/layout/hierarchy3"/>
    <dgm:cxn modelId="{DE823ED4-5623-4F9C-81CE-0C0C4D5AC69F}" type="presParOf" srcId="{5E0F8E48-1910-496F-A1A0-22055514929F}" destId="{F83424B0-D40C-4E0F-A139-F2768EB2825A}" srcOrd="3" destOrd="0" presId="urn:microsoft.com/office/officeart/2005/8/layout/hierarchy3"/>
    <dgm:cxn modelId="{6A9EDFDB-AB22-4E56-BE47-6A87756BDECA}" type="presParOf" srcId="{5E0F8E48-1910-496F-A1A0-22055514929F}" destId="{35E24493-8893-4FFB-9B04-5D312818170E}" srcOrd="4" destOrd="0" presId="urn:microsoft.com/office/officeart/2005/8/layout/hierarchy3"/>
    <dgm:cxn modelId="{532A945A-0D73-419F-8B69-3CF4A09F5F46}" type="presParOf" srcId="{5E0F8E48-1910-496F-A1A0-22055514929F}" destId="{75ABAAE7-FE69-4E8A-B426-3C84694CD9CE}" srcOrd="5" destOrd="0" presId="urn:microsoft.com/office/officeart/2005/8/layout/hierarchy3"/>
    <dgm:cxn modelId="{BB8F77B2-6904-4502-99A7-33DAAF156D97}" type="presParOf" srcId="{5E0F8E48-1910-496F-A1A0-22055514929F}" destId="{C03469B8-C2D9-42C3-A8E0-C331A01EE531}" srcOrd="6" destOrd="0" presId="urn:microsoft.com/office/officeart/2005/8/layout/hierarchy3"/>
    <dgm:cxn modelId="{9A241AB0-9FC2-47E9-A35F-25EC52AD4C74}" type="presParOf" srcId="{5E0F8E48-1910-496F-A1A0-22055514929F}" destId="{8B620C24-802B-4BC7-9793-F5319D72B396}" srcOrd="7" destOrd="0" presId="urn:microsoft.com/office/officeart/2005/8/layout/hierarchy3"/>
    <dgm:cxn modelId="{5C3167FB-B553-4BA6-BB8E-4734FB96E07A}" type="presParOf" srcId="{5E0F8E48-1910-496F-A1A0-22055514929F}" destId="{46A66720-3BB2-4EC5-945E-0D98E17B000C}" srcOrd="8" destOrd="0" presId="urn:microsoft.com/office/officeart/2005/8/layout/hierarchy3"/>
    <dgm:cxn modelId="{53349EF3-384F-4CFA-A591-231DEF341367}" type="presParOf" srcId="{5E0F8E48-1910-496F-A1A0-22055514929F}" destId="{A9D24B56-B5C2-4784-80C5-AA88F012428C}"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F0F37F-96D9-4322-9FEC-C2047DDA646C}" type="doc">
      <dgm:prSet loTypeId="urn:microsoft.com/office/officeart/2005/8/layout/chevron1" loCatId="process" qsTypeId="urn:microsoft.com/office/officeart/2005/8/quickstyle/3d2" qsCatId="3D" csTypeId="urn:microsoft.com/office/officeart/2005/8/colors/colorful3" csCatId="colorful" phldr="1"/>
      <dgm:spPr/>
    </dgm:pt>
    <dgm:pt modelId="{04CF3F72-CB76-4FCF-800B-4DE28876E037}">
      <dgm:prSet phldrT="[Text]"/>
      <dgm:spPr/>
      <dgm:t>
        <a:bodyPr/>
        <a:lstStyle/>
        <a:p>
          <a:r>
            <a:rPr lang="hr-HR" dirty="0"/>
            <a:t>POLICIJA</a:t>
          </a:r>
        </a:p>
      </dgm:t>
    </dgm:pt>
    <dgm:pt modelId="{EE1C38EF-26C5-4AF5-BE72-1F8CBF9DBC0A}" type="parTrans" cxnId="{FF313AAB-C96D-4B3A-A3D8-B66F597597FC}">
      <dgm:prSet/>
      <dgm:spPr/>
      <dgm:t>
        <a:bodyPr/>
        <a:lstStyle/>
        <a:p>
          <a:endParaRPr lang="hr-HR"/>
        </a:p>
      </dgm:t>
    </dgm:pt>
    <dgm:pt modelId="{C66C1DC5-6DCC-4716-89B2-75EBD21DE618}" type="sibTrans" cxnId="{FF313AAB-C96D-4B3A-A3D8-B66F597597FC}">
      <dgm:prSet/>
      <dgm:spPr/>
      <dgm:t>
        <a:bodyPr/>
        <a:lstStyle/>
        <a:p>
          <a:endParaRPr lang="hr-HR"/>
        </a:p>
      </dgm:t>
    </dgm:pt>
    <dgm:pt modelId="{3AB8702F-9379-404D-8AA0-1E5B499D38A3}">
      <dgm:prSet phldrT="[Text]"/>
      <dgm:spPr/>
      <dgm:t>
        <a:bodyPr/>
        <a:lstStyle/>
        <a:p>
          <a:r>
            <a:rPr lang="hr-HR" dirty="0"/>
            <a:t>DRŽAVNI TOŽILEC</a:t>
          </a:r>
        </a:p>
      </dgm:t>
    </dgm:pt>
    <dgm:pt modelId="{FF48C81D-B1D8-4D58-A173-05D140B98F5D}" type="parTrans" cxnId="{FE292289-37DD-4C24-AB15-9395CA51F3D3}">
      <dgm:prSet/>
      <dgm:spPr/>
      <dgm:t>
        <a:bodyPr/>
        <a:lstStyle/>
        <a:p>
          <a:endParaRPr lang="hr-HR"/>
        </a:p>
      </dgm:t>
    </dgm:pt>
    <dgm:pt modelId="{51C40045-7286-47B7-AC78-E4219737EC2F}" type="sibTrans" cxnId="{FE292289-37DD-4C24-AB15-9395CA51F3D3}">
      <dgm:prSet/>
      <dgm:spPr/>
      <dgm:t>
        <a:bodyPr/>
        <a:lstStyle/>
        <a:p>
          <a:endParaRPr lang="hr-HR"/>
        </a:p>
      </dgm:t>
    </dgm:pt>
    <dgm:pt modelId="{CC9DF286-D003-4157-9B84-46487F0454C8}">
      <dgm:prSet phldrT="[Text]"/>
      <dgm:spPr/>
      <dgm:t>
        <a:bodyPr/>
        <a:lstStyle/>
        <a:p>
          <a:r>
            <a:rPr lang="hr-HR" dirty="0"/>
            <a:t>PREISKOVALNI SODNIK</a:t>
          </a:r>
        </a:p>
      </dgm:t>
    </dgm:pt>
    <dgm:pt modelId="{E90EB021-4E64-4C4B-BF71-8E4DF8BC7494}" type="parTrans" cxnId="{A6CF0D6A-36E3-4C8C-863D-481DE6261FF4}">
      <dgm:prSet/>
      <dgm:spPr/>
      <dgm:t>
        <a:bodyPr/>
        <a:lstStyle/>
        <a:p>
          <a:endParaRPr lang="hr-HR"/>
        </a:p>
      </dgm:t>
    </dgm:pt>
    <dgm:pt modelId="{22FA2CDE-6DE6-48C3-BBA8-194F5690F675}" type="sibTrans" cxnId="{A6CF0D6A-36E3-4C8C-863D-481DE6261FF4}">
      <dgm:prSet/>
      <dgm:spPr/>
      <dgm:t>
        <a:bodyPr/>
        <a:lstStyle/>
        <a:p>
          <a:endParaRPr lang="hr-HR"/>
        </a:p>
      </dgm:t>
    </dgm:pt>
    <dgm:pt modelId="{BA1E7648-9D8A-4C6D-9421-05487722009F}">
      <dgm:prSet/>
      <dgm:spPr/>
      <dgm:t>
        <a:bodyPr/>
        <a:lstStyle/>
        <a:p>
          <a:r>
            <a:rPr lang="hr-HR" dirty="0"/>
            <a:t>SODIŠČE</a:t>
          </a:r>
        </a:p>
      </dgm:t>
    </dgm:pt>
    <dgm:pt modelId="{55896620-02A8-486B-BC32-7B178F3ACB09}" type="parTrans" cxnId="{C52181E1-DBFA-4D8B-863D-328971F798D6}">
      <dgm:prSet/>
      <dgm:spPr/>
      <dgm:t>
        <a:bodyPr/>
        <a:lstStyle/>
        <a:p>
          <a:endParaRPr lang="hr-HR"/>
        </a:p>
      </dgm:t>
    </dgm:pt>
    <dgm:pt modelId="{A911050C-D1CF-4289-BF83-2B66BA610E13}" type="sibTrans" cxnId="{C52181E1-DBFA-4D8B-863D-328971F798D6}">
      <dgm:prSet/>
      <dgm:spPr/>
      <dgm:t>
        <a:bodyPr/>
        <a:lstStyle/>
        <a:p>
          <a:endParaRPr lang="hr-HR"/>
        </a:p>
      </dgm:t>
    </dgm:pt>
    <dgm:pt modelId="{D6DDCDC2-41DA-4194-9BE2-482268CC1D12}" type="pres">
      <dgm:prSet presAssocID="{A9F0F37F-96D9-4322-9FEC-C2047DDA646C}" presName="Name0" presStyleCnt="0">
        <dgm:presLayoutVars>
          <dgm:dir/>
          <dgm:animLvl val="lvl"/>
          <dgm:resizeHandles val="exact"/>
        </dgm:presLayoutVars>
      </dgm:prSet>
      <dgm:spPr/>
    </dgm:pt>
    <dgm:pt modelId="{105DFB75-9C16-4359-8DCE-3D7AE477042D}" type="pres">
      <dgm:prSet presAssocID="{04CF3F72-CB76-4FCF-800B-4DE28876E037}" presName="parTxOnly" presStyleLbl="node1" presStyleIdx="0" presStyleCnt="4" custLinFactNeighborX="14825" custLinFactNeighborY="-4407">
        <dgm:presLayoutVars>
          <dgm:chMax val="0"/>
          <dgm:chPref val="0"/>
          <dgm:bulletEnabled val="1"/>
        </dgm:presLayoutVars>
      </dgm:prSet>
      <dgm:spPr/>
    </dgm:pt>
    <dgm:pt modelId="{AABEC62D-8D50-4418-93BE-95DDE51BED9F}" type="pres">
      <dgm:prSet presAssocID="{C66C1DC5-6DCC-4716-89B2-75EBD21DE618}" presName="parTxOnlySpace" presStyleCnt="0"/>
      <dgm:spPr/>
    </dgm:pt>
    <dgm:pt modelId="{60359CED-A134-4B70-ABFB-D8436F9F3CFC}" type="pres">
      <dgm:prSet presAssocID="{3AB8702F-9379-404D-8AA0-1E5B499D38A3}" presName="parTxOnly" presStyleLbl="node1" presStyleIdx="1" presStyleCnt="4" custLinFactNeighborX="20601" custLinFactNeighborY="-53562">
        <dgm:presLayoutVars>
          <dgm:chMax val="0"/>
          <dgm:chPref val="0"/>
          <dgm:bulletEnabled val="1"/>
        </dgm:presLayoutVars>
      </dgm:prSet>
      <dgm:spPr/>
    </dgm:pt>
    <dgm:pt modelId="{A5B164DD-BEC8-4E23-BB64-8C22F4E06B52}" type="pres">
      <dgm:prSet presAssocID="{51C40045-7286-47B7-AC78-E4219737EC2F}" presName="parTxOnlySpace" presStyleCnt="0"/>
      <dgm:spPr/>
    </dgm:pt>
    <dgm:pt modelId="{2F648423-545A-4DEF-9DA9-904A717B8F8C}" type="pres">
      <dgm:prSet presAssocID="{CC9DF286-D003-4157-9B84-46487F0454C8}" presName="parTxOnly" presStyleLbl="node1" presStyleIdx="2" presStyleCnt="4" custLinFactX="701" custLinFactNeighborX="100000" custLinFactNeighborY="-32680">
        <dgm:presLayoutVars>
          <dgm:chMax val="0"/>
          <dgm:chPref val="0"/>
          <dgm:bulletEnabled val="1"/>
        </dgm:presLayoutVars>
      </dgm:prSet>
      <dgm:spPr/>
    </dgm:pt>
    <dgm:pt modelId="{E42DB930-5F9D-40E9-A151-880DDD6B24FA}" type="pres">
      <dgm:prSet presAssocID="{22FA2CDE-6DE6-48C3-BBA8-194F5690F675}" presName="parTxOnlySpace" presStyleCnt="0"/>
      <dgm:spPr/>
    </dgm:pt>
    <dgm:pt modelId="{8AEF5882-1FAC-4F95-99EF-E7418948ABD4}" type="pres">
      <dgm:prSet presAssocID="{BA1E7648-9D8A-4C6D-9421-05487722009F}" presName="parTxOnly" presStyleLbl="node1" presStyleIdx="3" presStyleCnt="4">
        <dgm:presLayoutVars>
          <dgm:chMax val="0"/>
          <dgm:chPref val="0"/>
          <dgm:bulletEnabled val="1"/>
        </dgm:presLayoutVars>
      </dgm:prSet>
      <dgm:spPr/>
    </dgm:pt>
  </dgm:ptLst>
  <dgm:cxnLst>
    <dgm:cxn modelId="{3B9B8D0C-F690-4EA5-836F-D13C91590024}" type="presOf" srcId="{CC9DF286-D003-4157-9B84-46487F0454C8}" destId="{2F648423-545A-4DEF-9DA9-904A717B8F8C}" srcOrd="0" destOrd="0" presId="urn:microsoft.com/office/officeart/2005/8/layout/chevron1"/>
    <dgm:cxn modelId="{33D89042-2E9A-4F72-82BD-604E071B8D62}" type="presOf" srcId="{04CF3F72-CB76-4FCF-800B-4DE28876E037}" destId="{105DFB75-9C16-4359-8DCE-3D7AE477042D}" srcOrd="0" destOrd="0" presId="urn:microsoft.com/office/officeart/2005/8/layout/chevron1"/>
    <dgm:cxn modelId="{A6CF0D6A-36E3-4C8C-863D-481DE6261FF4}" srcId="{A9F0F37F-96D9-4322-9FEC-C2047DDA646C}" destId="{CC9DF286-D003-4157-9B84-46487F0454C8}" srcOrd="2" destOrd="0" parTransId="{E90EB021-4E64-4C4B-BF71-8E4DF8BC7494}" sibTransId="{22FA2CDE-6DE6-48C3-BBA8-194F5690F675}"/>
    <dgm:cxn modelId="{C04D174F-8834-406A-83F0-A357061C6D11}" type="presOf" srcId="{BA1E7648-9D8A-4C6D-9421-05487722009F}" destId="{8AEF5882-1FAC-4F95-99EF-E7418948ABD4}" srcOrd="0" destOrd="0" presId="urn:microsoft.com/office/officeart/2005/8/layout/chevron1"/>
    <dgm:cxn modelId="{99BBAB58-B5F5-4490-99FE-388F5F57209E}" type="presOf" srcId="{A9F0F37F-96D9-4322-9FEC-C2047DDA646C}" destId="{D6DDCDC2-41DA-4194-9BE2-482268CC1D12}" srcOrd="0" destOrd="0" presId="urn:microsoft.com/office/officeart/2005/8/layout/chevron1"/>
    <dgm:cxn modelId="{FE292289-37DD-4C24-AB15-9395CA51F3D3}" srcId="{A9F0F37F-96D9-4322-9FEC-C2047DDA646C}" destId="{3AB8702F-9379-404D-8AA0-1E5B499D38A3}" srcOrd="1" destOrd="0" parTransId="{FF48C81D-B1D8-4D58-A173-05D140B98F5D}" sibTransId="{51C40045-7286-47B7-AC78-E4219737EC2F}"/>
    <dgm:cxn modelId="{FF313AAB-C96D-4B3A-A3D8-B66F597597FC}" srcId="{A9F0F37F-96D9-4322-9FEC-C2047DDA646C}" destId="{04CF3F72-CB76-4FCF-800B-4DE28876E037}" srcOrd="0" destOrd="0" parTransId="{EE1C38EF-26C5-4AF5-BE72-1F8CBF9DBC0A}" sibTransId="{C66C1DC5-6DCC-4716-89B2-75EBD21DE618}"/>
    <dgm:cxn modelId="{C52181E1-DBFA-4D8B-863D-328971F798D6}" srcId="{A9F0F37F-96D9-4322-9FEC-C2047DDA646C}" destId="{BA1E7648-9D8A-4C6D-9421-05487722009F}" srcOrd="3" destOrd="0" parTransId="{55896620-02A8-486B-BC32-7B178F3ACB09}" sibTransId="{A911050C-D1CF-4289-BF83-2B66BA610E13}"/>
    <dgm:cxn modelId="{B3846EF4-F6FB-495F-B5D1-A916A487C4CC}" type="presOf" srcId="{3AB8702F-9379-404D-8AA0-1E5B499D38A3}" destId="{60359CED-A134-4B70-ABFB-D8436F9F3CFC}" srcOrd="0" destOrd="0" presId="urn:microsoft.com/office/officeart/2005/8/layout/chevron1"/>
    <dgm:cxn modelId="{E1DF7305-025C-4C55-915F-CD22CC434767}" type="presParOf" srcId="{D6DDCDC2-41DA-4194-9BE2-482268CC1D12}" destId="{105DFB75-9C16-4359-8DCE-3D7AE477042D}" srcOrd="0" destOrd="0" presId="urn:microsoft.com/office/officeart/2005/8/layout/chevron1"/>
    <dgm:cxn modelId="{D2536005-FA23-4B1E-BF60-EBC5E58DB13D}" type="presParOf" srcId="{D6DDCDC2-41DA-4194-9BE2-482268CC1D12}" destId="{AABEC62D-8D50-4418-93BE-95DDE51BED9F}" srcOrd="1" destOrd="0" presId="urn:microsoft.com/office/officeart/2005/8/layout/chevron1"/>
    <dgm:cxn modelId="{8258B76E-AE27-4056-A63C-A718DDD97617}" type="presParOf" srcId="{D6DDCDC2-41DA-4194-9BE2-482268CC1D12}" destId="{60359CED-A134-4B70-ABFB-D8436F9F3CFC}" srcOrd="2" destOrd="0" presId="urn:microsoft.com/office/officeart/2005/8/layout/chevron1"/>
    <dgm:cxn modelId="{4C7500FE-08B8-4299-8430-ED675244F90A}" type="presParOf" srcId="{D6DDCDC2-41DA-4194-9BE2-482268CC1D12}" destId="{A5B164DD-BEC8-4E23-BB64-8C22F4E06B52}" srcOrd="3" destOrd="0" presId="urn:microsoft.com/office/officeart/2005/8/layout/chevron1"/>
    <dgm:cxn modelId="{0AA60E90-877E-4A0C-BE5F-79BEBB86033F}" type="presParOf" srcId="{D6DDCDC2-41DA-4194-9BE2-482268CC1D12}" destId="{2F648423-545A-4DEF-9DA9-904A717B8F8C}" srcOrd="4" destOrd="0" presId="urn:microsoft.com/office/officeart/2005/8/layout/chevron1"/>
    <dgm:cxn modelId="{702D65F6-A3E6-4981-B011-4A452F6CAE26}" type="presParOf" srcId="{D6DDCDC2-41DA-4194-9BE2-482268CC1D12}" destId="{E42DB930-5F9D-40E9-A151-880DDD6B24FA}" srcOrd="5" destOrd="0" presId="urn:microsoft.com/office/officeart/2005/8/layout/chevron1"/>
    <dgm:cxn modelId="{575F7155-05EF-404D-A926-EC2F649AE017}" type="presParOf" srcId="{D6DDCDC2-41DA-4194-9BE2-482268CC1D12}" destId="{8AEF5882-1FAC-4F95-99EF-E7418948ABD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F48F2B-E53A-4B69-BA4B-86BE8346106A}" type="doc">
      <dgm:prSet loTypeId="urn:microsoft.com/office/officeart/2005/8/layout/hChevron3" loCatId="process" qsTypeId="urn:microsoft.com/office/officeart/2005/8/quickstyle/simple1" qsCatId="simple" csTypeId="urn:microsoft.com/office/officeart/2005/8/colors/colorful3" csCatId="colorful" phldr="1"/>
      <dgm:spPr>
        <a:scene3d>
          <a:camera prst="orthographicFront">
            <a:rot lat="0" lon="0" rev="0"/>
          </a:camera>
          <a:lightRig rig="balanced" dir="t">
            <a:rot lat="0" lon="0" rev="8700000"/>
          </a:lightRig>
        </a:scene3d>
      </dgm:spPr>
      <dgm:t>
        <a:bodyPr/>
        <a:lstStyle/>
        <a:p>
          <a:endParaRPr lang="hr-HR"/>
        </a:p>
      </dgm:t>
    </dgm:pt>
    <dgm:pt modelId="{A1586B89-BFBC-4FEA-8CB2-8A0235119774}">
      <dgm:prSet phldrT="[Text]"/>
      <dgm:spPr>
        <a:scene3d>
          <a:camera prst="orthographicFront">
            <a:rot lat="0" lon="0" rev="0"/>
          </a:camera>
          <a:lightRig rig="balanced" dir="t">
            <a:rot lat="0" lon="0" rev="8700000"/>
          </a:lightRig>
        </a:scene3d>
        <a:sp3d>
          <a:bevelT w="190500" h="38100"/>
        </a:sp3d>
      </dgm:spPr>
      <dgm:t>
        <a:bodyPr/>
        <a:lstStyle/>
        <a:p>
          <a:r>
            <a:rPr lang="hr-HR" dirty="0"/>
            <a:t>SPOŠTLJIVO</a:t>
          </a:r>
        </a:p>
      </dgm:t>
    </dgm:pt>
    <dgm:pt modelId="{510D548D-AC6C-4528-A73C-99E466E33FFE}" type="parTrans" cxnId="{71BA5485-8C8A-496F-A225-E5E77C637A18}">
      <dgm:prSet/>
      <dgm:spPr/>
      <dgm:t>
        <a:bodyPr/>
        <a:lstStyle/>
        <a:p>
          <a:endParaRPr lang="hr-HR"/>
        </a:p>
      </dgm:t>
    </dgm:pt>
    <dgm:pt modelId="{4A5D564F-DFF2-4C63-AC00-D27D53696998}" type="sibTrans" cxnId="{71BA5485-8C8A-496F-A225-E5E77C637A18}">
      <dgm:prSet/>
      <dgm:spPr/>
      <dgm:t>
        <a:bodyPr/>
        <a:lstStyle/>
        <a:p>
          <a:endParaRPr lang="hr-HR"/>
        </a:p>
      </dgm:t>
    </dgm:pt>
    <dgm:pt modelId="{F7C039C8-672C-4346-84F9-61DCFDCFA7F3}">
      <dgm:prSet phldrT="[Text]"/>
      <dgm:spPr>
        <a:scene3d>
          <a:camera prst="orthographicFront">
            <a:rot lat="0" lon="0" rev="0"/>
          </a:camera>
          <a:lightRig rig="balanced" dir="t">
            <a:rot lat="0" lon="0" rev="8700000"/>
          </a:lightRig>
        </a:scene3d>
        <a:sp3d>
          <a:bevelT w="190500" h="38100"/>
        </a:sp3d>
      </dgm:spPr>
      <dgm:t>
        <a:bodyPr/>
        <a:lstStyle/>
        <a:p>
          <a:r>
            <a:rPr lang="hr-HR" dirty="0"/>
            <a:t>PREPRIČATI SE, DA SO RAZUMELE</a:t>
          </a:r>
        </a:p>
      </dgm:t>
    </dgm:pt>
    <dgm:pt modelId="{E3CC6F3C-0992-4DF7-9C7A-FF1ABAA0ECF6}" type="parTrans" cxnId="{BCD443B6-D29A-49CC-8372-04187ACB85C4}">
      <dgm:prSet/>
      <dgm:spPr/>
      <dgm:t>
        <a:bodyPr/>
        <a:lstStyle/>
        <a:p>
          <a:endParaRPr lang="hr-HR"/>
        </a:p>
      </dgm:t>
    </dgm:pt>
    <dgm:pt modelId="{B4DB8BC4-2346-4CF3-9FBF-4AA23F2B0D52}" type="sibTrans" cxnId="{BCD443B6-D29A-49CC-8372-04187ACB85C4}">
      <dgm:prSet/>
      <dgm:spPr/>
      <dgm:t>
        <a:bodyPr/>
        <a:lstStyle/>
        <a:p>
          <a:endParaRPr lang="hr-HR"/>
        </a:p>
      </dgm:t>
    </dgm:pt>
    <dgm:pt modelId="{404858F7-AE2E-4AE0-A0BB-7A010B006B9D}">
      <dgm:prSet phldrT="[Text]"/>
      <dgm:spPr>
        <a:scene3d>
          <a:camera prst="orthographicFront">
            <a:rot lat="0" lon="0" rev="0"/>
          </a:camera>
          <a:lightRig rig="balanced" dir="t">
            <a:rot lat="0" lon="0" rev="8700000"/>
          </a:lightRig>
        </a:scene3d>
        <a:sp3d>
          <a:bevelT w="190500" h="38100"/>
        </a:sp3d>
      </dgm:spPr>
      <dgm:t>
        <a:bodyPr/>
        <a:lstStyle/>
        <a:p>
          <a:r>
            <a:rPr lang="hr-HR" dirty="0"/>
            <a:t>NA RAZUMLJIV NAČIN</a:t>
          </a:r>
        </a:p>
      </dgm:t>
    </dgm:pt>
    <dgm:pt modelId="{EEDC70D1-3B76-4257-BCC6-C4D691324C0A}" type="sibTrans" cxnId="{317DA27D-8BC7-4D86-8A41-7CA051B0CF8A}">
      <dgm:prSet/>
      <dgm:spPr/>
      <dgm:t>
        <a:bodyPr/>
        <a:lstStyle/>
        <a:p>
          <a:endParaRPr lang="hr-HR"/>
        </a:p>
      </dgm:t>
    </dgm:pt>
    <dgm:pt modelId="{9CCE011A-3E0B-4AD3-B6BC-50382626745B}" type="parTrans" cxnId="{317DA27D-8BC7-4D86-8A41-7CA051B0CF8A}">
      <dgm:prSet/>
      <dgm:spPr/>
      <dgm:t>
        <a:bodyPr/>
        <a:lstStyle/>
        <a:p>
          <a:endParaRPr lang="hr-HR"/>
        </a:p>
      </dgm:t>
    </dgm:pt>
    <dgm:pt modelId="{B68D2912-D583-43A1-948F-4CC9FFEE5E02}">
      <dgm:prSet/>
      <dgm:spPr/>
      <dgm:t>
        <a:bodyPr/>
        <a:lstStyle/>
        <a:p>
          <a:r>
            <a:rPr lang="hr-HR" dirty="0"/>
            <a:t>TAKO PISNO KOT USTNO</a:t>
          </a:r>
        </a:p>
      </dgm:t>
    </dgm:pt>
    <dgm:pt modelId="{41F33585-B7E9-454C-9888-50803799D7E2}" type="sibTrans" cxnId="{FC9AA584-CA30-469C-BF02-60170D2AA4CE}">
      <dgm:prSet/>
      <dgm:spPr/>
      <dgm:t>
        <a:bodyPr/>
        <a:lstStyle/>
        <a:p>
          <a:endParaRPr lang="hr-HR"/>
        </a:p>
      </dgm:t>
    </dgm:pt>
    <dgm:pt modelId="{DAABE7F9-DEB2-4106-924D-F53F7D58ABE1}" type="parTrans" cxnId="{FC9AA584-CA30-469C-BF02-60170D2AA4CE}">
      <dgm:prSet/>
      <dgm:spPr/>
      <dgm:t>
        <a:bodyPr/>
        <a:lstStyle/>
        <a:p>
          <a:endParaRPr lang="hr-HR"/>
        </a:p>
      </dgm:t>
    </dgm:pt>
    <dgm:pt modelId="{A6C610B8-A0D3-46FB-A73A-F13550EAF191}" type="pres">
      <dgm:prSet presAssocID="{5AF48F2B-E53A-4B69-BA4B-86BE8346106A}" presName="Name0" presStyleCnt="0">
        <dgm:presLayoutVars>
          <dgm:dir/>
          <dgm:resizeHandles val="exact"/>
        </dgm:presLayoutVars>
      </dgm:prSet>
      <dgm:spPr/>
    </dgm:pt>
    <dgm:pt modelId="{D8D48E6D-E03F-4CA8-8AB6-E77607C59C38}" type="pres">
      <dgm:prSet presAssocID="{A1586B89-BFBC-4FEA-8CB2-8A0235119774}" presName="parTxOnly" presStyleLbl="node1" presStyleIdx="0" presStyleCnt="4">
        <dgm:presLayoutVars>
          <dgm:bulletEnabled val="1"/>
        </dgm:presLayoutVars>
      </dgm:prSet>
      <dgm:spPr/>
    </dgm:pt>
    <dgm:pt modelId="{C3AF37A9-61BA-40C1-842C-1425FCD3C072}" type="pres">
      <dgm:prSet presAssocID="{4A5D564F-DFF2-4C63-AC00-D27D53696998}" presName="parSpace" presStyleCnt="0"/>
      <dgm:spPr>
        <a:scene3d>
          <a:camera prst="orthographicFront">
            <a:rot lat="0" lon="0" rev="0"/>
          </a:camera>
          <a:lightRig rig="balanced" dir="t">
            <a:rot lat="0" lon="0" rev="8700000"/>
          </a:lightRig>
        </a:scene3d>
        <a:sp3d>
          <a:bevelT w="190500" h="38100"/>
        </a:sp3d>
      </dgm:spPr>
    </dgm:pt>
    <dgm:pt modelId="{4320B0DD-AA3F-4C1E-8497-69CFDAC11CCD}" type="pres">
      <dgm:prSet presAssocID="{404858F7-AE2E-4AE0-A0BB-7A010B006B9D}" presName="parTxOnly" presStyleLbl="node1" presStyleIdx="1" presStyleCnt="4" custLinFactY="-100000" custLinFactNeighborX="16798" custLinFactNeighborY="-101218">
        <dgm:presLayoutVars>
          <dgm:bulletEnabled val="1"/>
        </dgm:presLayoutVars>
      </dgm:prSet>
      <dgm:spPr/>
    </dgm:pt>
    <dgm:pt modelId="{C460CB09-EC6A-4EBF-BAAD-5AA7C91F4218}" type="pres">
      <dgm:prSet presAssocID="{EEDC70D1-3B76-4257-BCC6-C4D691324C0A}" presName="parSpace" presStyleCnt="0"/>
      <dgm:spPr>
        <a:scene3d>
          <a:camera prst="orthographicFront">
            <a:rot lat="0" lon="0" rev="0"/>
          </a:camera>
          <a:lightRig rig="balanced" dir="t">
            <a:rot lat="0" lon="0" rev="8700000"/>
          </a:lightRig>
        </a:scene3d>
        <a:sp3d>
          <a:bevelT w="190500" h="38100"/>
        </a:sp3d>
      </dgm:spPr>
    </dgm:pt>
    <dgm:pt modelId="{06E393EF-B569-40BD-B716-EE508D88E433}" type="pres">
      <dgm:prSet presAssocID="{B68D2912-D583-43A1-948F-4CC9FFEE5E02}" presName="parTxOnly" presStyleLbl="node1" presStyleIdx="2" presStyleCnt="4">
        <dgm:presLayoutVars>
          <dgm:bulletEnabled val="1"/>
        </dgm:presLayoutVars>
      </dgm:prSet>
      <dgm:spPr/>
    </dgm:pt>
    <dgm:pt modelId="{34C3D646-F7F8-4EA6-AF4B-5024EF95330E}" type="pres">
      <dgm:prSet presAssocID="{41F33585-B7E9-454C-9888-50803799D7E2}" presName="parSpace" presStyleCnt="0"/>
      <dgm:spPr/>
    </dgm:pt>
    <dgm:pt modelId="{E3A72499-6AA5-4DB7-BED9-4A22E77F2D3F}" type="pres">
      <dgm:prSet presAssocID="{F7C039C8-672C-4346-84F9-61DCFDCFA7F3}" presName="parTxOnly" presStyleLbl="node1" presStyleIdx="3" presStyleCnt="4">
        <dgm:presLayoutVars>
          <dgm:bulletEnabled val="1"/>
        </dgm:presLayoutVars>
      </dgm:prSet>
      <dgm:spPr/>
    </dgm:pt>
  </dgm:ptLst>
  <dgm:cxnLst>
    <dgm:cxn modelId="{A2ABEF59-72A3-43E0-BB40-C812B4D454B4}" type="presOf" srcId="{F7C039C8-672C-4346-84F9-61DCFDCFA7F3}" destId="{E3A72499-6AA5-4DB7-BED9-4A22E77F2D3F}" srcOrd="0" destOrd="0" presId="urn:microsoft.com/office/officeart/2005/8/layout/hChevron3"/>
    <dgm:cxn modelId="{317DA27D-8BC7-4D86-8A41-7CA051B0CF8A}" srcId="{5AF48F2B-E53A-4B69-BA4B-86BE8346106A}" destId="{404858F7-AE2E-4AE0-A0BB-7A010B006B9D}" srcOrd="1" destOrd="0" parTransId="{9CCE011A-3E0B-4AD3-B6BC-50382626745B}" sibTransId="{EEDC70D1-3B76-4257-BCC6-C4D691324C0A}"/>
    <dgm:cxn modelId="{FC9AA584-CA30-469C-BF02-60170D2AA4CE}" srcId="{5AF48F2B-E53A-4B69-BA4B-86BE8346106A}" destId="{B68D2912-D583-43A1-948F-4CC9FFEE5E02}" srcOrd="2" destOrd="0" parTransId="{DAABE7F9-DEB2-4106-924D-F53F7D58ABE1}" sibTransId="{41F33585-B7E9-454C-9888-50803799D7E2}"/>
    <dgm:cxn modelId="{71BA5485-8C8A-496F-A225-E5E77C637A18}" srcId="{5AF48F2B-E53A-4B69-BA4B-86BE8346106A}" destId="{A1586B89-BFBC-4FEA-8CB2-8A0235119774}" srcOrd="0" destOrd="0" parTransId="{510D548D-AC6C-4528-A73C-99E466E33FFE}" sibTransId="{4A5D564F-DFF2-4C63-AC00-D27D53696998}"/>
    <dgm:cxn modelId="{99661D9D-A564-4DE9-811A-598D54FCC47A}" type="presOf" srcId="{5AF48F2B-E53A-4B69-BA4B-86BE8346106A}" destId="{A6C610B8-A0D3-46FB-A73A-F13550EAF191}" srcOrd="0" destOrd="0" presId="urn:microsoft.com/office/officeart/2005/8/layout/hChevron3"/>
    <dgm:cxn modelId="{67AE5DA4-C06E-415A-946A-6FD0917508F1}" type="presOf" srcId="{404858F7-AE2E-4AE0-A0BB-7A010B006B9D}" destId="{4320B0DD-AA3F-4C1E-8497-69CFDAC11CCD}" srcOrd="0" destOrd="0" presId="urn:microsoft.com/office/officeart/2005/8/layout/hChevron3"/>
    <dgm:cxn modelId="{04D5F0B1-CF7B-4A28-A2C9-B09D5FC03B88}" type="presOf" srcId="{B68D2912-D583-43A1-948F-4CC9FFEE5E02}" destId="{06E393EF-B569-40BD-B716-EE508D88E433}" srcOrd="0" destOrd="0" presId="urn:microsoft.com/office/officeart/2005/8/layout/hChevron3"/>
    <dgm:cxn modelId="{BCD443B6-D29A-49CC-8372-04187ACB85C4}" srcId="{5AF48F2B-E53A-4B69-BA4B-86BE8346106A}" destId="{F7C039C8-672C-4346-84F9-61DCFDCFA7F3}" srcOrd="3" destOrd="0" parTransId="{E3CC6F3C-0992-4DF7-9C7A-FF1ABAA0ECF6}" sibTransId="{B4DB8BC4-2346-4CF3-9FBF-4AA23F2B0D52}"/>
    <dgm:cxn modelId="{82AF6EDB-126C-4551-A21F-FAD2D38CED24}" type="presOf" srcId="{A1586B89-BFBC-4FEA-8CB2-8A0235119774}" destId="{D8D48E6D-E03F-4CA8-8AB6-E77607C59C38}" srcOrd="0" destOrd="0" presId="urn:microsoft.com/office/officeart/2005/8/layout/hChevron3"/>
    <dgm:cxn modelId="{0BC8F60B-93E7-4F41-82B4-C93B9702CBFF}" type="presParOf" srcId="{A6C610B8-A0D3-46FB-A73A-F13550EAF191}" destId="{D8D48E6D-E03F-4CA8-8AB6-E77607C59C38}" srcOrd="0" destOrd="0" presId="urn:microsoft.com/office/officeart/2005/8/layout/hChevron3"/>
    <dgm:cxn modelId="{42682D4C-F206-44E9-A2F7-8F46CC66B9CE}" type="presParOf" srcId="{A6C610B8-A0D3-46FB-A73A-F13550EAF191}" destId="{C3AF37A9-61BA-40C1-842C-1425FCD3C072}" srcOrd="1" destOrd="0" presId="urn:microsoft.com/office/officeart/2005/8/layout/hChevron3"/>
    <dgm:cxn modelId="{9C6712A2-BD60-4089-95B9-2F9360BD6D2A}" type="presParOf" srcId="{A6C610B8-A0D3-46FB-A73A-F13550EAF191}" destId="{4320B0DD-AA3F-4C1E-8497-69CFDAC11CCD}" srcOrd="2" destOrd="0" presId="urn:microsoft.com/office/officeart/2005/8/layout/hChevron3"/>
    <dgm:cxn modelId="{0B871102-7137-4B01-AB2D-390EC3F59067}" type="presParOf" srcId="{A6C610B8-A0D3-46FB-A73A-F13550EAF191}" destId="{C460CB09-EC6A-4EBF-BAAD-5AA7C91F4218}" srcOrd="3" destOrd="0" presId="urn:microsoft.com/office/officeart/2005/8/layout/hChevron3"/>
    <dgm:cxn modelId="{23B07E0B-04CF-4D6B-9D26-9E7204586AC2}" type="presParOf" srcId="{A6C610B8-A0D3-46FB-A73A-F13550EAF191}" destId="{06E393EF-B569-40BD-B716-EE508D88E433}" srcOrd="4" destOrd="0" presId="urn:microsoft.com/office/officeart/2005/8/layout/hChevron3"/>
    <dgm:cxn modelId="{CF8B82BA-CA64-49A0-8265-280EAA5DE1DA}" type="presParOf" srcId="{A6C610B8-A0D3-46FB-A73A-F13550EAF191}" destId="{34C3D646-F7F8-4EA6-AF4B-5024EF95330E}" srcOrd="5" destOrd="0" presId="urn:microsoft.com/office/officeart/2005/8/layout/hChevron3"/>
    <dgm:cxn modelId="{CB8A318E-5468-4810-8223-7E5BBEF20ED6}" type="presParOf" srcId="{A6C610B8-A0D3-46FB-A73A-F13550EAF191}" destId="{E3A72499-6AA5-4DB7-BED9-4A22E77F2D3F}" srcOrd="6" destOrd="0" presId="urn:microsoft.com/office/officeart/2005/8/layout/hChevron3"/>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BAADC4-5745-4A08-8989-7CE2F88F3BD8}">
      <dsp:nvSpPr>
        <dsp:cNvPr id="0" name=""/>
        <dsp:cNvSpPr/>
      </dsp:nvSpPr>
      <dsp:spPr>
        <a:xfrm>
          <a:off x="4321373" y="157"/>
          <a:ext cx="2880915" cy="1440457"/>
        </a:xfrm>
        <a:prstGeom prst="roundRect">
          <a:avLst>
            <a:gd name="adj" fmla="val 10000"/>
          </a:avLst>
        </a:prstGeom>
        <a:solidFill>
          <a:schemeClr val="accent2">
            <a:lumMod val="75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ŽRTEV</a:t>
          </a:r>
        </a:p>
      </dsp:txBody>
      <dsp:txXfrm>
        <a:off x="4363563" y="42347"/>
        <a:ext cx="2796535" cy="1356077"/>
      </dsp:txXfrm>
    </dsp:sp>
    <dsp:sp modelId="{5EC638F1-71ED-4820-A700-E749F31AD6F4}">
      <dsp:nvSpPr>
        <dsp:cNvPr id="0" name=""/>
        <dsp:cNvSpPr/>
      </dsp:nvSpPr>
      <dsp:spPr>
        <a:xfrm rot="19271105">
          <a:off x="7145708" y="1737775"/>
          <a:ext cx="1472227" cy="1954639"/>
        </a:xfrm>
        <a:prstGeom prst="downArrow">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hr-HR" sz="2800" kern="1200"/>
        </a:p>
      </dsp:txBody>
      <dsp:txXfrm>
        <a:off x="7587376" y="2128703"/>
        <a:ext cx="588891" cy="1172783"/>
      </dsp:txXfrm>
    </dsp:sp>
    <dsp:sp modelId="{8CDEEC1A-338A-4ADF-B8C9-09D2C75C3E4D}">
      <dsp:nvSpPr>
        <dsp:cNvPr id="0" name=""/>
        <dsp:cNvSpPr/>
      </dsp:nvSpPr>
      <dsp:spPr>
        <a:xfrm>
          <a:off x="8178424" y="4027890"/>
          <a:ext cx="2880915" cy="1440457"/>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POSREDNA</a:t>
          </a:r>
        </a:p>
      </dsp:txBody>
      <dsp:txXfrm>
        <a:off x="8220614" y="4070080"/>
        <a:ext cx="2796535" cy="1356077"/>
      </dsp:txXfrm>
    </dsp:sp>
    <dsp:sp modelId="{210D19A8-25BF-4AC6-BE79-7E1F26D57078}">
      <dsp:nvSpPr>
        <dsp:cNvPr id="0" name=""/>
        <dsp:cNvSpPr/>
      </dsp:nvSpPr>
      <dsp:spPr>
        <a:xfrm rot="10799997">
          <a:off x="4225947" y="4496042"/>
          <a:ext cx="2865817" cy="504160"/>
        </a:xfrm>
        <a:prstGeom prst="lef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hr-HR" sz="2100" kern="1200"/>
        </a:p>
      </dsp:txBody>
      <dsp:txXfrm rot="10800000">
        <a:off x="4377195" y="4596874"/>
        <a:ext cx="2563321" cy="302496"/>
      </dsp:txXfrm>
    </dsp:sp>
    <dsp:sp modelId="{20699020-AB91-443F-B69B-DAD1B0564A0E}">
      <dsp:nvSpPr>
        <dsp:cNvPr id="0" name=""/>
        <dsp:cNvSpPr/>
      </dsp:nvSpPr>
      <dsp:spPr>
        <a:xfrm>
          <a:off x="258371" y="4027897"/>
          <a:ext cx="2880915" cy="1440457"/>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hr-HR" sz="3500" kern="1200" dirty="0"/>
            <a:t>NEPOSREDNA</a:t>
          </a:r>
        </a:p>
      </dsp:txBody>
      <dsp:txXfrm>
        <a:off x="300561" y="4070087"/>
        <a:ext cx="2796535" cy="1356077"/>
      </dsp:txXfrm>
    </dsp:sp>
    <dsp:sp modelId="{68897337-F5A5-4A29-BB9A-E3E582CBE02A}">
      <dsp:nvSpPr>
        <dsp:cNvPr id="0" name=""/>
        <dsp:cNvSpPr/>
      </dsp:nvSpPr>
      <dsp:spPr>
        <a:xfrm rot="2800871">
          <a:off x="2650203" y="1643868"/>
          <a:ext cx="1518997" cy="1995879"/>
        </a:xfrm>
        <a:prstGeom prst="downArrow">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hr-HR" sz="2800" kern="1200"/>
        </a:p>
      </dsp:txBody>
      <dsp:txXfrm>
        <a:off x="3105902" y="2043044"/>
        <a:ext cx="607599" cy="1197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807118-5EE2-4603-8A6F-9905729EEA59}">
      <dsp:nvSpPr>
        <dsp:cNvPr id="0" name=""/>
        <dsp:cNvSpPr/>
      </dsp:nvSpPr>
      <dsp:spPr>
        <a:xfrm>
          <a:off x="673540" y="0"/>
          <a:ext cx="2998087" cy="755859"/>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 </a:t>
          </a:r>
          <a:r>
            <a:rPr lang="hr-HR" sz="2300" kern="1200" dirty="0" err="1"/>
            <a:t>podlagi</a:t>
          </a:r>
          <a:r>
            <a:rPr lang="hr-HR" sz="2300" kern="1200" dirty="0"/>
            <a:t> </a:t>
          </a:r>
          <a:r>
            <a:rPr lang="hr-HR" sz="2300" kern="1200" dirty="0" err="1"/>
            <a:t>osebnega</a:t>
          </a:r>
          <a:r>
            <a:rPr lang="hr-HR" sz="2300" kern="1200" dirty="0"/>
            <a:t> statusa</a:t>
          </a:r>
        </a:p>
      </dsp:txBody>
      <dsp:txXfrm>
        <a:off x="695678" y="22138"/>
        <a:ext cx="2953811" cy="711583"/>
      </dsp:txXfrm>
    </dsp:sp>
    <dsp:sp modelId="{AE658C1E-197E-45A3-A661-812BD04E18C7}">
      <dsp:nvSpPr>
        <dsp:cNvPr id="0" name=""/>
        <dsp:cNvSpPr/>
      </dsp:nvSpPr>
      <dsp:spPr>
        <a:xfrm>
          <a:off x="973349" y="755859"/>
          <a:ext cx="1208506" cy="604774"/>
        </a:xfrm>
        <a:custGeom>
          <a:avLst/>
          <a:gdLst/>
          <a:ahLst/>
          <a:cxnLst/>
          <a:rect l="0" t="0" r="0" b="0"/>
          <a:pathLst>
            <a:path>
              <a:moveTo>
                <a:pt x="0" y="0"/>
              </a:moveTo>
              <a:lnTo>
                <a:pt x="0" y="604774"/>
              </a:lnTo>
              <a:lnTo>
                <a:pt x="1208506" y="6047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B066D1-D155-4A2A-B9CC-2A42D82F017B}">
      <dsp:nvSpPr>
        <dsp:cNvPr id="0" name=""/>
        <dsp:cNvSpPr/>
      </dsp:nvSpPr>
      <dsp:spPr>
        <a:xfrm>
          <a:off x="2181855" y="982704"/>
          <a:ext cx="1804364"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Otroci</a:t>
          </a:r>
          <a:endParaRPr lang="hr-HR" sz="2300" kern="1200" dirty="0"/>
        </a:p>
      </dsp:txBody>
      <dsp:txXfrm>
        <a:off x="2203993" y="1004842"/>
        <a:ext cx="1760088" cy="711583"/>
      </dsp:txXfrm>
    </dsp:sp>
    <dsp:sp modelId="{3D1C9CE8-E39C-4F9E-A336-D3B7C1DC2B71}">
      <dsp:nvSpPr>
        <dsp:cNvPr id="0" name=""/>
        <dsp:cNvSpPr/>
      </dsp:nvSpPr>
      <dsp:spPr>
        <a:xfrm>
          <a:off x="973349" y="755859"/>
          <a:ext cx="1255792" cy="1468041"/>
        </a:xfrm>
        <a:custGeom>
          <a:avLst/>
          <a:gdLst/>
          <a:ahLst/>
          <a:cxnLst/>
          <a:rect l="0" t="0" r="0" b="0"/>
          <a:pathLst>
            <a:path>
              <a:moveTo>
                <a:pt x="0" y="0"/>
              </a:moveTo>
              <a:lnTo>
                <a:pt x="0" y="1468041"/>
              </a:lnTo>
              <a:lnTo>
                <a:pt x="1255792" y="14680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6B25D0-B5C3-49ED-8AB1-ED82F8FAA38B}">
      <dsp:nvSpPr>
        <dsp:cNvPr id="0" name=""/>
        <dsp:cNvSpPr/>
      </dsp:nvSpPr>
      <dsp:spPr>
        <a:xfrm>
          <a:off x="2229142" y="1845971"/>
          <a:ext cx="1985492"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Osebe</a:t>
          </a:r>
          <a:r>
            <a:rPr lang="hr-HR" sz="2300" kern="1200" dirty="0"/>
            <a:t> z </a:t>
          </a:r>
          <a:r>
            <a:rPr lang="hr-HR" sz="2300" kern="1200" dirty="0" err="1"/>
            <a:t>ovirami</a:t>
          </a:r>
          <a:endParaRPr lang="hr-HR" sz="2300" kern="1200" dirty="0"/>
        </a:p>
      </dsp:txBody>
      <dsp:txXfrm>
        <a:off x="2251280" y="1868109"/>
        <a:ext cx="1941216" cy="711583"/>
      </dsp:txXfrm>
    </dsp:sp>
    <dsp:sp modelId="{391E590C-3F0D-4CC7-920A-C6167C643403}">
      <dsp:nvSpPr>
        <dsp:cNvPr id="0" name=""/>
        <dsp:cNvSpPr/>
      </dsp:nvSpPr>
      <dsp:spPr>
        <a:xfrm>
          <a:off x="973349" y="755859"/>
          <a:ext cx="1308945" cy="2414030"/>
        </a:xfrm>
        <a:custGeom>
          <a:avLst/>
          <a:gdLst/>
          <a:ahLst/>
          <a:cxnLst/>
          <a:rect l="0" t="0" r="0" b="0"/>
          <a:pathLst>
            <a:path>
              <a:moveTo>
                <a:pt x="0" y="0"/>
              </a:moveTo>
              <a:lnTo>
                <a:pt x="0" y="2414030"/>
              </a:lnTo>
              <a:lnTo>
                <a:pt x="1308945" y="24140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54FEFB-9276-4F30-906F-9C99A1A64F01}">
      <dsp:nvSpPr>
        <dsp:cNvPr id="0" name=""/>
        <dsp:cNvSpPr/>
      </dsp:nvSpPr>
      <dsp:spPr>
        <a:xfrm>
          <a:off x="2282294" y="2791960"/>
          <a:ext cx="276452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a:t>Starejše in nemočne osebe</a:t>
          </a:r>
          <a:endParaRPr lang="hr-HR" sz="2300" kern="1200" dirty="0"/>
        </a:p>
      </dsp:txBody>
      <dsp:txXfrm>
        <a:off x="2304432" y="2814098"/>
        <a:ext cx="2720247" cy="711583"/>
      </dsp:txXfrm>
    </dsp:sp>
    <dsp:sp modelId="{88DA6A8B-5376-4CF9-B5BB-55318FB890E6}">
      <dsp:nvSpPr>
        <dsp:cNvPr id="0" name=""/>
        <dsp:cNvSpPr/>
      </dsp:nvSpPr>
      <dsp:spPr>
        <a:xfrm>
          <a:off x="973349" y="755859"/>
          <a:ext cx="1255792" cy="3343254"/>
        </a:xfrm>
        <a:custGeom>
          <a:avLst/>
          <a:gdLst/>
          <a:ahLst/>
          <a:cxnLst/>
          <a:rect l="0" t="0" r="0" b="0"/>
          <a:pathLst>
            <a:path>
              <a:moveTo>
                <a:pt x="0" y="0"/>
              </a:moveTo>
              <a:lnTo>
                <a:pt x="0" y="3343254"/>
              </a:lnTo>
              <a:lnTo>
                <a:pt x="1255792" y="33432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204EBD-88A3-4035-A4B0-B4253CD99C4F}">
      <dsp:nvSpPr>
        <dsp:cNvPr id="0" name=""/>
        <dsp:cNvSpPr/>
      </dsp:nvSpPr>
      <dsp:spPr>
        <a:xfrm>
          <a:off x="2229142" y="3721184"/>
          <a:ext cx="2404722"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Tuji državljani</a:t>
          </a:r>
        </a:p>
      </dsp:txBody>
      <dsp:txXfrm>
        <a:off x="2251280" y="3743322"/>
        <a:ext cx="2360446" cy="711583"/>
      </dsp:txXfrm>
    </dsp:sp>
    <dsp:sp modelId="{132AA8EF-5945-4C3E-B5CC-0AA8FEADBBD9}">
      <dsp:nvSpPr>
        <dsp:cNvPr id="0" name=""/>
        <dsp:cNvSpPr/>
      </dsp:nvSpPr>
      <dsp:spPr>
        <a:xfrm>
          <a:off x="6504923" y="0"/>
          <a:ext cx="2881654" cy="755859"/>
        </a:xfrm>
        <a:prstGeom prst="roundRect">
          <a:avLst>
            <a:gd name="adj" fmla="val 10000"/>
          </a:avLst>
        </a:prstGeom>
        <a:solidFill>
          <a:schemeClr val="accent1">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 </a:t>
          </a:r>
          <a:r>
            <a:rPr lang="hr-HR" sz="2300" kern="1200" dirty="0" err="1"/>
            <a:t>podlagi</a:t>
          </a:r>
          <a:r>
            <a:rPr lang="hr-HR" sz="2300" kern="1200" dirty="0"/>
            <a:t> </a:t>
          </a:r>
          <a:r>
            <a:rPr lang="hr-HR" sz="2300" kern="1200" dirty="0" err="1"/>
            <a:t>narave</a:t>
          </a:r>
          <a:r>
            <a:rPr lang="hr-HR" sz="2300" kern="1200" dirty="0"/>
            <a:t> </a:t>
          </a:r>
          <a:r>
            <a:rPr lang="hr-HR" sz="2300" kern="1200" dirty="0" err="1"/>
            <a:t>kaznivega</a:t>
          </a:r>
          <a:r>
            <a:rPr lang="hr-HR" sz="2300" kern="1200" dirty="0"/>
            <a:t> </a:t>
          </a:r>
          <a:r>
            <a:rPr lang="hr-HR" sz="2300" kern="1200" dirty="0" err="1"/>
            <a:t>dejanja</a:t>
          </a:r>
          <a:endParaRPr lang="hr-HR" sz="2300" kern="1200" dirty="0"/>
        </a:p>
      </dsp:txBody>
      <dsp:txXfrm>
        <a:off x="6527061" y="22138"/>
        <a:ext cx="2837378" cy="711583"/>
      </dsp:txXfrm>
    </dsp:sp>
    <dsp:sp modelId="{DE3925D4-357B-46C2-86AF-AE4EB78ABE01}">
      <dsp:nvSpPr>
        <dsp:cNvPr id="0" name=""/>
        <dsp:cNvSpPr/>
      </dsp:nvSpPr>
      <dsp:spPr>
        <a:xfrm>
          <a:off x="6793088" y="755859"/>
          <a:ext cx="1082220" cy="432944"/>
        </a:xfrm>
        <a:custGeom>
          <a:avLst/>
          <a:gdLst/>
          <a:ahLst/>
          <a:cxnLst/>
          <a:rect l="0" t="0" r="0" b="0"/>
          <a:pathLst>
            <a:path>
              <a:moveTo>
                <a:pt x="0" y="0"/>
              </a:moveTo>
              <a:lnTo>
                <a:pt x="0" y="432944"/>
              </a:lnTo>
              <a:lnTo>
                <a:pt x="1082220" y="43294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36E049-2B45-4CC6-B24E-CDA7EF0E4D93}">
      <dsp:nvSpPr>
        <dsp:cNvPr id="0" name=""/>
        <dsp:cNvSpPr/>
      </dsp:nvSpPr>
      <dsp:spPr>
        <a:xfrm>
          <a:off x="7875308" y="810874"/>
          <a:ext cx="1246551"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Otroci</a:t>
          </a:r>
          <a:endParaRPr lang="hr-HR" sz="2300" kern="1200" dirty="0"/>
        </a:p>
      </dsp:txBody>
      <dsp:txXfrm>
        <a:off x="7897446" y="833012"/>
        <a:ext cx="1202275" cy="711583"/>
      </dsp:txXfrm>
    </dsp:sp>
    <dsp:sp modelId="{18FB7A88-79AD-416A-8379-A39AEF82B65A}">
      <dsp:nvSpPr>
        <dsp:cNvPr id="0" name=""/>
        <dsp:cNvSpPr/>
      </dsp:nvSpPr>
      <dsp:spPr>
        <a:xfrm>
          <a:off x="6793088" y="755859"/>
          <a:ext cx="1087916" cy="1486870"/>
        </a:xfrm>
        <a:custGeom>
          <a:avLst/>
          <a:gdLst/>
          <a:ahLst/>
          <a:cxnLst/>
          <a:rect l="0" t="0" r="0" b="0"/>
          <a:pathLst>
            <a:path>
              <a:moveTo>
                <a:pt x="0" y="0"/>
              </a:moveTo>
              <a:lnTo>
                <a:pt x="0" y="1486870"/>
              </a:lnTo>
              <a:lnTo>
                <a:pt x="1087916" y="14868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3424B0-D40C-4E0F-A139-F2768EB2825A}">
      <dsp:nvSpPr>
        <dsp:cNvPr id="0" name=""/>
        <dsp:cNvSpPr/>
      </dsp:nvSpPr>
      <dsp:spPr>
        <a:xfrm>
          <a:off x="7881005" y="1864800"/>
          <a:ext cx="1552221"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err="1"/>
            <a:t>Terorizem</a:t>
          </a:r>
          <a:endParaRPr lang="hr-HR" sz="2300" kern="1200" dirty="0"/>
        </a:p>
      </dsp:txBody>
      <dsp:txXfrm>
        <a:off x="7903143" y="1886938"/>
        <a:ext cx="1507945" cy="711583"/>
      </dsp:txXfrm>
    </dsp:sp>
    <dsp:sp modelId="{35E24493-8893-4FFB-9B04-5D312818170E}">
      <dsp:nvSpPr>
        <dsp:cNvPr id="0" name=""/>
        <dsp:cNvSpPr/>
      </dsp:nvSpPr>
      <dsp:spPr>
        <a:xfrm>
          <a:off x="6793088" y="755859"/>
          <a:ext cx="1094930" cy="2361536"/>
        </a:xfrm>
        <a:custGeom>
          <a:avLst/>
          <a:gdLst/>
          <a:ahLst/>
          <a:cxnLst/>
          <a:rect l="0" t="0" r="0" b="0"/>
          <a:pathLst>
            <a:path>
              <a:moveTo>
                <a:pt x="0" y="0"/>
              </a:moveTo>
              <a:lnTo>
                <a:pt x="0" y="2361536"/>
              </a:lnTo>
              <a:lnTo>
                <a:pt x="1094930" y="23615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ABAAE7-FE69-4E8A-B426-3C84694CD9CE}">
      <dsp:nvSpPr>
        <dsp:cNvPr id="0" name=""/>
        <dsp:cNvSpPr/>
      </dsp:nvSpPr>
      <dsp:spPr>
        <a:xfrm>
          <a:off x="7888019" y="2739466"/>
          <a:ext cx="1769836"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Spolno nasilje</a:t>
          </a:r>
        </a:p>
      </dsp:txBody>
      <dsp:txXfrm>
        <a:off x="7910157" y="2761604"/>
        <a:ext cx="1725560" cy="711583"/>
      </dsp:txXfrm>
    </dsp:sp>
    <dsp:sp modelId="{C03469B8-C2D9-42C3-A8E0-C331A01EE531}">
      <dsp:nvSpPr>
        <dsp:cNvPr id="0" name=""/>
        <dsp:cNvSpPr/>
      </dsp:nvSpPr>
      <dsp:spPr>
        <a:xfrm>
          <a:off x="6793088" y="755859"/>
          <a:ext cx="1137029" cy="3362483"/>
        </a:xfrm>
        <a:custGeom>
          <a:avLst/>
          <a:gdLst/>
          <a:ahLst/>
          <a:cxnLst/>
          <a:rect l="0" t="0" r="0" b="0"/>
          <a:pathLst>
            <a:path>
              <a:moveTo>
                <a:pt x="0" y="0"/>
              </a:moveTo>
              <a:lnTo>
                <a:pt x="0" y="3362483"/>
              </a:lnTo>
              <a:lnTo>
                <a:pt x="1137029" y="33624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620C24-802B-4BC7-9793-F5319D72B396}">
      <dsp:nvSpPr>
        <dsp:cNvPr id="0" name=""/>
        <dsp:cNvSpPr/>
      </dsp:nvSpPr>
      <dsp:spPr>
        <a:xfrm>
          <a:off x="7930117" y="3740413"/>
          <a:ext cx="208080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Trgovina z </a:t>
          </a:r>
          <a:r>
            <a:rPr lang="hr-HR" sz="2300" kern="1200" dirty="0" err="1"/>
            <a:t>ljudmi</a:t>
          </a:r>
          <a:endParaRPr lang="hr-HR" sz="2300" kern="1200" dirty="0"/>
        </a:p>
      </dsp:txBody>
      <dsp:txXfrm>
        <a:off x="7952255" y="3762551"/>
        <a:ext cx="2036527" cy="711583"/>
      </dsp:txXfrm>
    </dsp:sp>
    <dsp:sp modelId="{46A66720-3BB2-4EC5-945E-0D98E17B000C}">
      <dsp:nvSpPr>
        <dsp:cNvPr id="0" name=""/>
        <dsp:cNvSpPr/>
      </dsp:nvSpPr>
      <dsp:spPr>
        <a:xfrm>
          <a:off x="6793088" y="755859"/>
          <a:ext cx="1172101" cy="4349401"/>
        </a:xfrm>
        <a:custGeom>
          <a:avLst/>
          <a:gdLst/>
          <a:ahLst/>
          <a:cxnLst/>
          <a:rect l="0" t="0" r="0" b="0"/>
          <a:pathLst>
            <a:path>
              <a:moveTo>
                <a:pt x="0" y="0"/>
              </a:moveTo>
              <a:lnTo>
                <a:pt x="0" y="4349401"/>
              </a:lnTo>
              <a:lnTo>
                <a:pt x="1172101" y="43494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D24B56-B5C2-4784-80C5-AA88F012428C}">
      <dsp:nvSpPr>
        <dsp:cNvPr id="0" name=""/>
        <dsp:cNvSpPr/>
      </dsp:nvSpPr>
      <dsp:spPr>
        <a:xfrm>
          <a:off x="7965189" y="4727331"/>
          <a:ext cx="2078783" cy="755859"/>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hr-HR" sz="2300" kern="1200" dirty="0"/>
            <a:t>Nasilje v družini</a:t>
          </a:r>
        </a:p>
      </dsp:txBody>
      <dsp:txXfrm>
        <a:off x="7987327" y="4749469"/>
        <a:ext cx="2034507" cy="7115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5DFB75-9C16-4359-8DCE-3D7AE477042D}">
      <dsp:nvSpPr>
        <dsp:cNvPr id="0" name=""/>
        <dsp:cNvSpPr/>
      </dsp:nvSpPr>
      <dsp:spPr>
        <a:xfrm>
          <a:off x="51663" y="0"/>
          <a:ext cx="3123025" cy="1050564"/>
        </a:xfrm>
        <a:prstGeom prst="chevron">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POLICIJA</a:t>
          </a:r>
        </a:p>
      </dsp:txBody>
      <dsp:txXfrm>
        <a:off x="576945" y="0"/>
        <a:ext cx="2072461" cy="1050564"/>
      </dsp:txXfrm>
    </dsp:sp>
    <dsp:sp modelId="{60359CED-A134-4B70-ABFB-D8436F9F3CFC}">
      <dsp:nvSpPr>
        <dsp:cNvPr id="0" name=""/>
        <dsp:cNvSpPr/>
      </dsp:nvSpPr>
      <dsp:spPr>
        <a:xfrm>
          <a:off x="2880425" y="0"/>
          <a:ext cx="3123025" cy="1050564"/>
        </a:xfrm>
        <a:prstGeom prst="chevron">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DRŽAVNI TOŽILEC</a:t>
          </a:r>
        </a:p>
      </dsp:txBody>
      <dsp:txXfrm>
        <a:off x="3405707" y="0"/>
        <a:ext cx="2072461" cy="1050564"/>
      </dsp:txXfrm>
    </dsp:sp>
    <dsp:sp modelId="{2F648423-545A-4DEF-9DA9-904A717B8F8C}">
      <dsp:nvSpPr>
        <dsp:cNvPr id="0" name=""/>
        <dsp:cNvSpPr/>
      </dsp:nvSpPr>
      <dsp:spPr>
        <a:xfrm>
          <a:off x="5961005" y="0"/>
          <a:ext cx="3123025" cy="1050564"/>
        </a:xfrm>
        <a:prstGeom prst="chevron">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PREISKOVALNI SODNIK</a:t>
          </a:r>
        </a:p>
      </dsp:txBody>
      <dsp:txXfrm>
        <a:off x="6486287" y="0"/>
        <a:ext cx="2072461" cy="1050564"/>
      </dsp:txXfrm>
    </dsp:sp>
    <dsp:sp modelId="{8AEF5882-1FAC-4F95-99EF-E7418948ABD4}">
      <dsp:nvSpPr>
        <dsp:cNvPr id="0" name=""/>
        <dsp:cNvSpPr/>
      </dsp:nvSpPr>
      <dsp:spPr>
        <a:xfrm>
          <a:off x="8437533" y="0"/>
          <a:ext cx="3123025" cy="1050564"/>
        </a:xfrm>
        <a:prstGeom prst="chevron">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4013" tIns="34671" rIns="34671" bIns="34671" numCol="1" spcCol="1270" anchor="ctr" anchorCtr="0">
          <a:noAutofit/>
        </a:bodyPr>
        <a:lstStyle/>
        <a:p>
          <a:pPr marL="0" lvl="0" indent="0" algn="ctr" defTabSz="1155700">
            <a:lnSpc>
              <a:spcPct val="90000"/>
            </a:lnSpc>
            <a:spcBef>
              <a:spcPct val="0"/>
            </a:spcBef>
            <a:spcAft>
              <a:spcPct val="35000"/>
            </a:spcAft>
            <a:buNone/>
          </a:pPr>
          <a:r>
            <a:rPr lang="hr-HR" sz="2600" kern="1200" dirty="0"/>
            <a:t>SODIŠČE</a:t>
          </a:r>
        </a:p>
      </dsp:txBody>
      <dsp:txXfrm>
        <a:off x="8962815" y="0"/>
        <a:ext cx="2072461" cy="1050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48E6D-E03F-4CA8-8AB6-E77607C59C38}">
      <dsp:nvSpPr>
        <dsp:cNvPr id="0" name=""/>
        <dsp:cNvSpPr/>
      </dsp:nvSpPr>
      <dsp:spPr>
        <a:xfrm>
          <a:off x="3477" y="48227"/>
          <a:ext cx="3489343" cy="1395737"/>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54686"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SPOŠTLJIVO</a:t>
          </a:r>
        </a:p>
      </dsp:txBody>
      <dsp:txXfrm>
        <a:off x="3477" y="48227"/>
        <a:ext cx="3140409" cy="1395737"/>
      </dsp:txXfrm>
    </dsp:sp>
    <dsp:sp modelId="{4320B0DD-AA3F-4C1E-8497-69CFDAC11CCD}">
      <dsp:nvSpPr>
        <dsp:cNvPr id="0" name=""/>
        <dsp:cNvSpPr/>
      </dsp:nvSpPr>
      <dsp:spPr>
        <a:xfrm>
          <a:off x="2912180" y="0"/>
          <a:ext cx="3489343" cy="1395737"/>
        </a:xfrm>
        <a:prstGeom prst="chevron">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NA RAZUMLJIV NAČIN</a:t>
          </a:r>
        </a:p>
      </dsp:txBody>
      <dsp:txXfrm>
        <a:off x="3610049" y="0"/>
        <a:ext cx="2093606" cy="1395737"/>
      </dsp:txXfrm>
    </dsp:sp>
    <dsp:sp modelId="{06E393EF-B569-40BD-B716-EE508D88E433}">
      <dsp:nvSpPr>
        <dsp:cNvPr id="0" name=""/>
        <dsp:cNvSpPr/>
      </dsp:nvSpPr>
      <dsp:spPr>
        <a:xfrm>
          <a:off x="5586427" y="48227"/>
          <a:ext cx="3489343" cy="1395737"/>
        </a:xfrm>
        <a:prstGeom prst="chevron">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TAKO PISNO KOT USTNO</a:t>
          </a:r>
        </a:p>
      </dsp:txBody>
      <dsp:txXfrm>
        <a:off x="6284296" y="48227"/>
        <a:ext cx="2093606" cy="1395737"/>
      </dsp:txXfrm>
    </dsp:sp>
    <dsp:sp modelId="{E3A72499-6AA5-4DB7-BED9-4A22E77F2D3F}">
      <dsp:nvSpPr>
        <dsp:cNvPr id="0" name=""/>
        <dsp:cNvSpPr/>
      </dsp:nvSpPr>
      <dsp:spPr>
        <a:xfrm>
          <a:off x="8377902" y="48227"/>
          <a:ext cx="3489343" cy="1395737"/>
        </a:xfrm>
        <a:prstGeom prst="chevron">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16015" tIns="77343" rIns="38672" bIns="77343" numCol="1" spcCol="1270" anchor="ctr" anchorCtr="0">
          <a:noAutofit/>
        </a:bodyPr>
        <a:lstStyle/>
        <a:p>
          <a:pPr marL="0" lvl="0" indent="0" algn="ctr" defTabSz="1289050">
            <a:lnSpc>
              <a:spcPct val="90000"/>
            </a:lnSpc>
            <a:spcBef>
              <a:spcPct val="0"/>
            </a:spcBef>
            <a:spcAft>
              <a:spcPct val="35000"/>
            </a:spcAft>
            <a:buNone/>
          </a:pPr>
          <a:r>
            <a:rPr lang="hr-HR" sz="2900" kern="1200" dirty="0"/>
            <a:t>PREPRIČATI SE, DA SO RAZUMELE</a:t>
          </a:r>
        </a:p>
      </dsp:txBody>
      <dsp:txXfrm>
        <a:off x="9075771" y="48227"/>
        <a:ext cx="2093606" cy="139573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9F8E7-DF3A-4235-ADB7-3DC4C87E9D88}" type="datetimeFigureOut">
              <a:rPr lang="hr-HR" smtClean="0"/>
              <a:t>21.9.2021.</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A0F401-54C7-4612-8240-A604321495D3}" type="slidenum">
              <a:rPr lang="hr-HR" smtClean="0"/>
              <a:t>‹#›</a:t>
            </a:fld>
            <a:endParaRPr lang="hr-HR"/>
          </a:p>
        </p:txBody>
      </p:sp>
    </p:spTree>
    <p:extLst>
      <p:ext uri="{BB962C8B-B14F-4D97-AF65-F5344CB8AC3E}">
        <p14:creationId xmlns:p14="http://schemas.microsoft.com/office/powerpoint/2010/main" val="315400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www.uradni-list.si/1/objava.jsp?sop=2016-01-2798" TargetMode="External"/><Relationship Id="rId13" Type="http://schemas.openxmlformats.org/officeDocument/2006/relationships/hyperlink" Target="http://www.uradni-list.si/1/objava.jsp?sop=2020-01-3356" TargetMode="External"/><Relationship Id="rId3" Type="http://schemas.openxmlformats.org/officeDocument/2006/relationships/hyperlink" Target="http://www.uradni-list.si/1/objava.jsp?sop=2012-01-1405" TargetMode="External"/><Relationship Id="rId7" Type="http://schemas.openxmlformats.org/officeDocument/2006/relationships/hyperlink" Target="http://www.uradni-list.si/1/objava.jsp?sop=2016-01-2762" TargetMode="External"/><Relationship Id="rId12" Type="http://schemas.openxmlformats.org/officeDocument/2006/relationships/hyperlink" Target="http://www.uradni-list.si/1/objava.jsp?sop=2020-01-1450"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www.uradni-list.si/1/objava.jsp?sop=2016-01-0293" TargetMode="External"/><Relationship Id="rId11" Type="http://schemas.openxmlformats.org/officeDocument/2006/relationships/hyperlink" Target="http://www.uradni-list.si/1/objava.jsp?sop=2020-01-0819" TargetMode="External"/><Relationship Id="rId5" Type="http://schemas.openxmlformats.org/officeDocument/2006/relationships/hyperlink" Target="http://www.uradni-list.si/1/objava.jsp?sop=2014-01-3503" TargetMode="External"/><Relationship Id="rId15" Type="http://schemas.openxmlformats.org/officeDocument/2006/relationships/hyperlink" Target="http://www.uradni-list.si/1/objava.jsp?sop=2021-01-2232" TargetMode="External"/><Relationship Id="rId10" Type="http://schemas.openxmlformats.org/officeDocument/2006/relationships/hyperlink" Target="http://www.uradni-list.si/1/objava.jsp?sop=2019-01-0915" TargetMode="External"/><Relationship Id="rId4" Type="http://schemas.openxmlformats.org/officeDocument/2006/relationships/hyperlink" Target="http://www.uradni-list.si/1/objava.jsp?sop=2013-01-1782" TargetMode="External"/><Relationship Id="rId9" Type="http://schemas.openxmlformats.org/officeDocument/2006/relationships/hyperlink" Target="http://www.uradni-list.si/1/objava.jsp?sop=2017-01-3091" TargetMode="External"/><Relationship Id="rId14" Type="http://schemas.openxmlformats.org/officeDocument/2006/relationships/hyperlink" Target="http://www.uradni-list.si/1/objava.jsp?sop=2020-01-3630"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l-SI" noProof="0" dirty="0"/>
              <a:t>Direktiva 2012/29 / EU o določitvi minimalnih standardov o pravicah, podpori in zaščiti žrtev kaznivih dejanj ter nadomeščanju Okvirnega sklepa Sveta 2001/220 / PNZ je ustvarila pravno podlago za uresničevanje pravice žrtev kaznivih dejanj do informacij, s tem pa tudi potrebne predpogoje za informirano sodelovanje žrtve v kazenskem postopku. Državni organi (kot primarni nosilci obveznosti), pa tudi druge institucije in organizacije, ki prihajajo v stik z žrtvami kaznivih dejanj in prekrškov, morajo (a) uporabiti ustrezen pristop do žrtve, (b) žrtvi ponuditi kakovostne, razumljive informacije o njegovih pravicah in (c) zagotoviti informacije o možnostih za pridobitev pomoči in podpore, tako glede njihove udeležbe v kazenskem postopku kot tudi glede odpravljanja posledic kaznivega dejanja.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l-SI" noProof="0" dirty="0"/>
          </a:p>
          <a:p>
            <a:r>
              <a:rPr lang="sl-SI" noProof="0" dirty="0"/>
              <a:t>Dokazi o pomembnosti te teme so bili zbrani tako z raziskavo o izkušnjah žrtev samih kot tudi preko poročil strokovnjakov o težavah, s katerimi se soočajo pri vsakodnevnem delu.</a:t>
            </a:r>
          </a:p>
          <a:p>
            <a:endParaRPr lang="hr-HR" dirty="0"/>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solidFill>
                  <a:prstClr val="black"/>
                </a:solidFill>
              </a:rPr>
              <a:pPr>
                <a:defRPr/>
              </a:pPr>
              <a:t>1</a:t>
            </a:fld>
            <a:endParaRPr lang="hr-HR" dirty="0">
              <a:solidFill>
                <a:prstClr val="black"/>
              </a:solidFill>
            </a:endParaRPr>
          </a:p>
        </p:txBody>
      </p:sp>
    </p:spTree>
    <p:extLst>
      <p:ext uri="{BB962C8B-B14F-4D97-AF65-F5344CB8AC3E}">
        <p14:creationId xmlns:p14="http://schemas.microsoft.com/office/powerpoint/2010/main" val="2421587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0" i="0" kern="1200" dirty="0">
                <a:solidFill>
                  <a:schemeClr val="tx1"/>
                </a:solidFill>
                <a:effectLst/>
                <a:latin typeface="+mn-lt"/>
                <a:ea typeface="+mn-ea"/>
                <a:cs typeface="+mn-cs"/>
              </a:rPr>
              <a:t>V skladu</a:t>
            </a:r>
            <a:r>
              <a:rPr lang="sl-SI" sz="1200" b="0" i="0" kern="1200" baseline="0" dirty="0">
                <a:solidFill>
                  <a:schemeClr val="tx1"/>
                </a:solidFill>
                <a:effectLst/>
                <a:latin typeface="+mn-lt"/>
                <a:ea typeface="+mn-ea"/>
                <a:cs typeface="+mn-cs"/>
              </a:rPr>
              <a:t> z ZKP je je potrebno</a:t>
            </a:r>
            <a:r>
              <a:rPr lang="sl-SI" sz="1200" b="0" i="0" kern="1200" dirty="0">
                <a:solidFill>
                  <a:schemeClr val="tx1"/>
                </a:solidFill>
                <a:effectLst/>
                <a:latin typeface="+mn-lt"/>
                <a:ea typeface="+mn-ea"/>
                <a:cs typeface="+mn-cs"/>
              </a:rPr>
              <a:t> žrtvam ob prvem stiku s pristojnim organom zagotoviti potrebne</a:t>
            </a:r>
            <a:r>
              <a:rPr lang="sl-SI" sz="1200" b="0" i="0" kern="1200" baseline="0" dirty="0">
                <a:solidFill>
                  <a:schemeClr val="tx1"/>
                </a:solidFill>
                <a:effectLst/>
                <a:latin typeface="+mn-lt"/>
                <a:ea typeface="+mn-ea"/>
                <a:cs typeface="+mn-cs"/>
              </a:rPr>
              <a:t> informacije, da lahko dostopajo do pravic, ki jim jih priznava zakon. Dolžnost informiranja zadeva tako policijo kot tožilstvo in sodišča.</a:t>
            </a:r>
          </a:p>
          <a:p>
            <a:r>
              <a:rPr lang="sl-SI" sz="1200" b="0" i="0" kern="1200" baseline="0" dirty="0">
                <a:solidFill>
                  <a:schemeClr val="tx1"/>
                </a:solidFill>
                <a:effectLst/>
                <a:latin typeface="+mn-lt"/>
                <a:ea typeface="+mn-ea"/>
                <a:cs typeface="+mn-cs"/>
              </a:rPr>
              <a:t>Obseg in vrsta informacij sta odvisna od osebnih značilnosti in ranljivosti žrtve, njenih posebnih potreb po zaščiti, narave, teže in okoliščin kaznivega dejanja ter faze predkazenskega ali kazenskega postopka.</a:t>
            </a:r>
          </a:p>
          <a:p>
            <a:endParaRPr lang="sl-SI" sz="1200" b="0" i="0" kern="1200" baseline="0" dirty="0">
              <a:solidFill>
                <a:schemeClr val="tx1"/>
              </a:solidFill>
              <a:effectLst/>
              <a:latin typeface="+mn-lt"/>
              <a:ea typeface="+mn-ea"/>
              <a:cs typeface="+mn-cs"/>
            </a:endParaRPr>
          </a:p>
          <a:p>
            <a:r>
              <a:rPr lang="sl-SI" sz="1200" b="0" i="0" kern="1200" dirty="0">
                <a:solidFill>
                  <a:schemeClr val="tx1"/>
                </a:solidFill>
                <a:effectLst/>
                <a:latin typeface="+mn-lt"/>
                <a:ea typeface="+mn-ea"/>
                <a:cs typeface="+mn-cs"/>
              </a:rPr>
              <a:t>Rezultati raziskovanja kažejo</a:t>
            </a:r>
            <a:r>
              <a:rPr lang="sl-SI" sz="1200" b="0" i="0" kern="1200" baseline="0" dirty="0">
                <a:solidFill>
                  <a:schemeClr val="tx1"/>
                </a:solidFill>
                <a:effectLst/>
                <a:latin typeface="+mn-lt"/>
                <a:ea typeface="+mn-ea"/>
                <a:cs typeface="+mn-cs"/>
              </a:rPr>
              <a:t>, da je za žrtve pomembno, da informacije prejmejo večkrat - </a:t>
            </a:r>
            <a:r>
              <a:rPr lang="sl-SI" sz="1200" b="0" i="0" u="none" strike="noStrike" kern="1200" baseline="0" dirty="0">
                <a:solidFill>
                  <a:schemeClr val="tx1"/>
                </a:solidFill>
                <a:latin typeface="+mn-lt"/>
                <a:ea typeface="+mn-ea"/>
                <a:cs typeface="+mn-cs"/>
              </a:rPr>
              <a:t>s strani vseh vpletenih akterjev, in da so te osredotočene na pravice, ki so v tistem trenutku najbolj pomembne. Na primer, ob prvem stiku s policijo je najbolj pomemben občutek varnosti. Zato naj se policisti najbolj osredotočijo na informiranje o pravici do zaščite in vseh ukrepih, ki so pri policiji v ta namen na voljo. </a:t>
            </a:r>
            <a:endParaRPr lang="sl-SI" sz="1200" b="0" i="0" kern="1200" dirty="0">
              <a:solidFill>
                <a:schemeClr val="tx1"/>
              </a:solidFill>
              <a:effectLst/>
              <a:latin typeface="+mn-lt"/>
              <a:ea typeface="+mn-ea"/>
              <a:cs typeface="+mn-cs"/>
            </a:endParaRPr>
          </a:p>
          <a:p>
            <a:endParaRPr lang="hr-HR" dirty="0"/>
          </a:p>
          <a:p>
            <a:endParaRPr lang="hr-HR" sz="1200" baseline="0" dirty="0"/>
          </a:p>
        </p:txBody>
      </p:sp>
      <p:sp>
        <p:nvSpPr>
          <p:cNvPr id="4" name="Slide Number Placeholder 3"/>
          <p:cNvSpPr>
            <a:spLocks noGrp="1"/>
          </p:cNvSpPr>
          <p:nvPr>
            <p:ph type="sldNum" sz="quarter" idx="10"/>
          </p:nvPr>
        </p:nvSpPr>
        <p:spPr/>
        <p:txBody>
          <a:bodyPr/>
          <a:lstStyle/>
          <a:p>
            <a:fld id="{3BA0F401-54C7-4612-8240-A604321495D3}" type="slidenum">
              <a:rPr lang="hr-HR" smtClean="0"/>
              <a:t>10</a:t>
            </a:fld>
            <a:endParaRPr lang="hr-HR"/>
          </a:p>
        </p:txBody>
      </p:sp>
    </p:spTree>
    <p:extLst>
      <p:ext uri="{BB962C8B-B14F-4D97-AF65-F5344CB8AC3E}">
        <p14:creationId xmlns:p14="http://schemas.microsoft.com/office/powerpoint/2010/main" val="2284549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sl-SI" b="0" i="0" dirty="0">
                <a:solidFill>
                  <a:srgbClr val="000000"/>
                </a:solidFill>
                <a:effectLst/>
                <a:latin typeface="Arial" panose="020B0604020202020204" pitchFamily="34" charset="0"/>
              </a:rPr>
              <a:t>Zakon o kazenskem postopku:</a:t>
            </a:r>
          </a:p>
          <a:p>
            <a:pPr marL="0" indent="0">
              <a:buFontTx/>
              <a:buNone/>
            </a:pPr>
            <a:endParaRPr lang="sl-SI" b="0" i="0" dirty="0">
              <a:solidFill>
                <a:srgbClr val="000000"/>
              </a:solidFill>
              <a:effectLst/>
              <a:latin typeface="Arial" panose="020B0604020202020204" pitchFamily="34" charset="0"/>
            </a:endParaRPr>
          </a:p>
          <a:p>
            <a:r>
              <a:rPr lang="sl-SI" b="0" i="0" dirty="0">
                <a:solidFill>
                  <a:srgbClr val="000000"/>
                </a:solidFill>
                <a:effectLst/>
                <a:latin typeface="Arial" panose="020B0604020202020204" pitchFamily="34" charset="0"/>
              </a:rPr>
              <a:t>Policija, državno tožilstvo, sodišče in drugi državni organi, strokovnjaki, izvedenci, sodni in drugi tolmači ter poravnalci morajo med predkazenskim in kazenskim postopkom še posebej skrbno in obzirno ravnati z oškodovanci, osumljenci, obdolženci in obsojenci, kadar je to potrebno zaradi njihove ranljivosti, kot na primer starosti, zdravja, nebogljenosti, ali druge podobne okoliščine. /člen 18.a ZKP</a:t>
            </a:r>
          </a:p>
          <a:p>
            <a:endParaRPr lang="sl-SI" sz="1200" b="0" i="0" baseline="0" dirty="0">
              <a:solidFill>
                <a:srgbClr val="000000"/>
              </a:solidFill>
              <a:effectLst/>
              <a:latin typeface="Arial" panose="020B0604020202020204" pitchFamily="34" charset="0"/>
            </a:endParaRPr>
          </a:p>
          <a:p>
            <a:r>
              <a:rPr lang="sl-SI" b="0" i="0" dirty="0">
                <a:solidFill>
                  <a:srgbClr val="000000"/>
                </a:solidFill>
                <a:effectLst/>
                <a:latin typeface="Arial" panose="020B0604020202020204" pitchFamily="34" charset="0"/>
              </a:rPr>
              <a:t>Obseg in vrsta informacij iz prejšnjega odstavka sta odvisna od osebnih značilnosti in ranljivosti oškodovanca, njegovih posebnih potreb po zaščiti, narave, teže in okoliščin kaznivega dejanja ter faze predkazenskega ali kazenskega postopka.</a:t>
            </a:r>
            <a:r>
              <a:rPr lang="hr-HR" sz="1200" b="0" i="0" baseline="0" dirty="0">
                <a:solidFill>
                  <a:srgbClr val="000000"/>
                </a:solidFill>
                <a:effectLst/>
                <a:latin typeface="Arial" panose="020B0604020202020204" pitchFamily="34" charset="0"/>
              </a:rPr>
              <a:t> /</a:t>
            </a:r>
            <a:r>
              <a:rPr lang="hr-HR" sz="1200" b="0" i="0" baseline="0" dirty="0" err="1">
                <a:solidFill>
                  <a:srgbClr val="000000"/>
                </a:solidFill>
                <a:effectLst/>
                <a:latin typeface="Arial" panose="020B0604020202020204" pitchFamily="34" charset="0"/>
              </a:rPr>
              <a:t>člen</a:t>
            </a:r>
            <a:r>
              <a:rPr lang="hr-HR" sz="1200" b="0" i="0" baseline="0" dirty="0">
                <a:solidFill>
                  <a:srgbClr val="000000"/>
                </a:solidFill>
                <a:effectLst/>
                <a:latin typeface="Arial" panose="020B0604020202020204" pitchFamily="34" charset="0"/>
              </a:rPr>
              <a:t> 65.a(2) ZKP</a:t>
            </a:r>
          </a:p>
          <a:p>
            <a:endParaRPr lang="hr-HR" sz="1200" b="0" i="0" baseline="0" dirty="0">
              <a:solidFill>
                <a:srgbClr val="000000"/>
              </a:solidFill>
              <a:effectLst/>
              <a:latin typeface="Arial" panose="020B0604020202020204" pitchFamily="34" charset="0"/>
            </a:endParaRPr>
          </a:p>
          <a:p>
            <a:pPr marL="171450" indent="-171450">
              <a:buFontTx/>
              <a:buChar char="-"/>
            </a:pPr>
            <a:r>
              <a:rPr lang="hr-HR" sz="1200" b="0" i="0" baseline="0" dirty="0">
                <a:solidFill>
                  <a:srgbClr val="000000"/>
                </a:solidFill>
                <a:effectLst/>
                <a:latin typeface="Arial" panose="020B0604020202020204" pitchFamily="34" charset="0"/>
              </a:rPr>
              <a:t>Direktiva o </a:t>
            </a:r>
            <a:r>
              <a:rPr lang="hr-HR" sz="1200" b="0" i="0" baseline="0" dirty="0" err="1">
                <a:solidFill>
                  <a:srgbClr val="000000"/>
                </a:solidFill>
                <a:effectLst/>
                <a:latin typeface="Arial" panose="020B0604020202020204" pitchFamily="34" charset="0"/>
              </a:rPr>
              <a:t>pravicah</a:t>
            </a:r>
            <a:r>
              <a:rPr lang="hr-HR" sz="1200" b="0" i="0" baseline="0" dirty="0">
                <a:solidFill>
                  <a:srgbClr val="000000"/>
                </a:solidFill>
                <a:effectLst/>
                <a:latin typeface="Arial" panose="020B0604020202020204" pitchFamily="34" charset="0"/>
              </a:rPr>
              <a:t> </a:t>
            </a:r>
            <a:r>
              <a:rPr lang="hr-HR" sz="1200" b="0" i="0" baseline="0" dirty="0" err="1">
                <a:solidFill>
                  <a:srgbClr val="000000"/>
                </a:solidFill>
                <a:effectLst/>
                <a:latin typeface="Arial" panose="020B0604020202020204" pitchFamily="34" charset="0"/>
              </a:rPr>
              <a:t>žrtev</a:t>
            </a:r>
            <a:r>
              <a:rPr lang="hr-HR" sz="1200" b="0" i="0" baseline="0" dirty="0">
                <a:solidFill>
                  <a:srgbClr val="000000"/>
                </a:solidFill>
                <a:effectLst/>
                <a:latin typeface="Arial" panose="020B0604020202020204" pitchFamily="34" charset="0"/>
              </a:rPr>
              <a:t>:</a:t>
            </a:r>
          </a:p>
          <a:p>
            <a:pPr marL="171450" indent="-171450">
              <a:buFontTx/>
              <a:buChar char="-"/>
            </a:pPr>
            <a:endParaRPr lang="hr-HR" sz="1200" b="0" i="0" baseline="0" dirty="0">
              <a:solidFill>
                <a:srgbClr val="000000"/>
              </a:solidFill>
              <a:effectLst/>
              <a:latin typeface="Arial" panose="020B0604020202020204" pitchFamily="34" charset="0"/>
            </a:endParaRPr>
          </a:p>
          <a:p>
            <a:pPr marL="0" indent="0">
              <a:buFontTx/>
              <a:buNone/>
            </a:pPr>
            <a:r>
              <a:rPr lang="sl-SI" b="0" i="0" dirty="0">
                <a:solidFill>
                  <a:srgbClr val="444444"/>
                </a:solidFill>
                <a:effectLst/>
                <a:latin typeface="Times New Roman" panose="02020603050405020304" pitchFamily="18" charset="0"/>
              </a:rPr>
              <a:t>Države članice zagotovijo, da komunikacija z žrtvami poteka v enostavnem in dostopnem jeziku, in sicer ustno ali pisno. Pri takšni komunikaciji se upoštevajo osebne značilnosti žrtve, vključno z morebitno oviranostjo, ki bi lahko vplivala na zmožnost razumeti ali biti razumljen. /člen 3(2) Direktive</a:t>
            </a:r>
            <a:endParaRPr lang="hr-HR" sz="1200" baseline="0" dirty="0"/>
          </a:p>
        </p:txBody>
      </p:sp>
      <p:sp>
        <p:nvSpPr>
          <p:cNvPr id="4" name="Slide Number Placeholder 3"/>
          <p:cNvSpPr>
            <a:spLocks noGrp="1"/>
          </p:cNvSpPr>
          <p:nvPr>
            <p:ph type="sldNum" sz="quarter" idx="10"/>
          </p:nvPr>
        </p:nvSpPr>
        <p:spPr/>
        <p:txBody>
          <a:bodyPr/>
          <a:lstStyle/>
          <a:p>
            <a:fld id="{3BA0F401-54C7-4612-8240-A604321495D3}" type="slidenum">
              <a:rPr lang="hr-HR" smtClean="0"/>
              <a:t>12</a:t>
            </a:fld>
            <a:endParaRPr lang="hr-HR"/>
          </a:p>
        </p:txBody>
      </p:sp>
    </p:spTree>
    <p:extLst>
      <p:ext uri="{BB962C8B-B14F-4D97-AF65-F5344CB8AC3E}">
        <p14:creationId xmlns:p14="http://schemas.microsoft.com/office/powerpoint/2010/main" val="894254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3BA0F401-54C7-4612-8240-A604321495D3}" type="slidenum">
              <a:rPr lang="hr-HR" smtClean="0"/>
              <a:t>13</a:t>
            </a:fld>
            <a:endParaRPr lang="hr-HR"/>
          </a:p>
        </p:txBody>
      </p:sp>
    </p:spTree>
    <p:extLst>
      <p:ext uri="{BB962C8B-B14F-4D97-AF65-F5344CB8AC3E}">
        <p14:creationId xmlns:p14="http://schemas.microsoft.com/office/powerpoint/2010/main" val="414244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l-SI" noProof="0" dirty="0"/>
              <a:t>V kontaktu s</a:t>
            </a:r>
            <a:r>
              <a:rPr lang="sl-SI" baseline="0" noProof="0" dirty="0"/>
              <a:t> pristojnimi organi se žrtve pogosto počutijo izgubljene. Izkušnje kažejo, da podobno velja tudi za posameznike, zaposlene pri pristojnih organih: v vsakem posameznem primeru morajo izpolniti številne procesne dolžnosti, zato se informiranja žrtev lotijo zelo površno. Empirično raziskovanje je pokazalo, da nekateri pravice zgolj preberejo žrtvam, brez dodatnih pojasnil ali pa z nezadostnimi pojasnili. </a:t>
            </a:r>
          </a:p>
          <a:p>
            <a:pPr marL="0" marR="0" indent="0" algn="l" defTabSz="914400" rtl="0" eaLnBrk="1" fontAlgn="auto" latinLnBrk="0" hangingPunct="1">
              <a:lnSpc>
                <a:spcPct val="100000"/>
              </a:lnSpc>
              <a:spcBef>
                <a:spcPts val="0"/>
              </a:spcBef>
              <a:spcAft>
                <a:spcPts val="0"/>
              </a:spcAft>
              <a:buClrTx/>
              <a:buSzTx/>
              <a:buFontTx/>
              <a:buNone/>
              <a:tabLst/>
              <a:defRPr/>
            </a:pPr>
            <a:endParaRPr lang="sl-SI" baseline="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sl-SI" baseline="0" noProof="0" dirty="0"/>
              <a:t>Da bi preprečili občutke osamljenosti, negotovosti in strahu, bi se morali policisti, tožilci in sodniki potruditi in žrtvam zagotoviti informacije celovito, razumljivo in pravočasno, tako da žrtev prejme vse informacije, da jih razume in se potem lahko informirano odloči, ali jih bo udejanjila ali ne</a:t>
            </a:r>
            <a:r>
              <a:rPr lang="hr-HR"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hr-HR" dirty="0"/>
          </a:p>
          <a:p>
            <a:endParaRPr lang="en-US" dirty="0"/>
          </a:p>
        </p:txBody>
      </p:sp>
      <p:sp>
        <p:nvSpPr>
          <p:cNvPr id="4" name="Slide Number Placeholder 3"/>
          <p:cNvSpPr>
            <a:spLocks noGrp="1"/>
          </p:cNvSpPr>
          <p:nvPr>
            <p:ph type="sldNum" sz="quarter" idx="10"/>
          </p:nvPr>
        </p:nvSpPr>
        <p:spPr/>
        <p:txBody>
          <a:bodyPr/>
          <a:lstStyle/>
          <a:p>
            <a:fld id="{3BA0F401-54C7-4612-8240-A604321495D3}" type="slidenum">
              <a:rPr lang="hr-HR" smtClean="0"/>
              <a:t>14</a:t>
            </a:fld>
            <a:endParaRPr lang="hr-HR"/>
          </a:p>
        </p:txBody>
      </p:sp>
    </p:spTree>
    <p:extLst>
      <p:ext uri="{BB962C8B-B14F-4D97-AF65-F5344CB8AC3E}">
        <p14:creationId xmlns:p14="http://schemas.microsoft.com/office/powerpoint/2010/main" val="3112363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3BA0F401-54C7-4612-8240-A604321495D3}" type="slidenum">
              <a:rPr lang="hr-HR" smtClean="0"/>
              <a:t>17</a:t>
            </a:fld>
            <a:endParaRPr lang="hr-HR"/>
          </a:p>
        </p:txBody>
      </p:sp>
    </p:spTree>
    <p:extLst>
      <p:ext uri="{BB962C8B-B14F-4D97-AF65-F5344CB8AC3E}">
        <p14:creationId xmlns:p14="http://schemas.microsoft.com/office/powerpoint/2010/main" val="1287087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sl-SI" dirty="0"/>
              <a:t>V tem procesu sta pomembni dve stvari: poleg vsebinskih vidikov obveščanja žrtve o pravicah,</a:t>
            </a:r>
            <a:r>
              <a:rPr lang="sl-SI" baseline="0" dirty="0"/>
              <a:t> </a:t>
            </a:r>
            <a:r>
              <a:rPr lang="sl-SI" dirty="0"/>
              <a:t>je zelo pomemben tudi psihološki vidik. To pomeni, da mora biti vsaka oseba – zaposlena pri državnem organu, ki je odgovoren za obveščanje žrtve o pravicah, dovolj izobražena na ravni znanja in ravni spretnosti. V ta namen je pomembno povečati ozaveščenost o namenu informacijskega procesa</a:t>
            </a:r>
            <a:r>
              <a:rPr lang="sl-SI" baseline="0" dirty="0"/>
              <a:t> in kaj želimo z njim doseči: ne gre le za</a:t>
            </a:r>
            <a:r>
              <a:rPr lang="sl-SI" dirty="0"/>
              <a:t> formalno izvajanje vseh zakonsko predpisanih ukrepov,</a:t>
            </a:r>
            <a:r>
              <a:rPr lang="sl-SI" baseline="0" dirty="0"/>
              <a:t> </a:t>
            </a:r>
            <a:r>
              <a:rPr lang="sl-SI" dirty="0"/>
              <a:t>pomembno je, da žrtev pridobi zaupanje in občutek varnosti. Namreč, poglavitni cilj</a:t>
            </a:r>
            <a:r>
              <a:rPr lang="sl-SI" baseline="0" dirty="0"/>
              <a:t> </a:t>
            </a:r>
            <a:r>
              <a:rPr lang="sl-SI" dirty="0"/>
              <a:t>policije, državnega tožilstva in sodišča je uspešen kazenski pregon, tj. zaščita žrtve preko kakovostnega pregona</a:t>
            </a:r>
            <a:r>
              <a:rPr lang="sl-SI" baseline="0" dirty="0"/>
              <a:t> in obsodbe</a:t>
            </a:r>
            <a:r>
              <a:rPr lang="sl-SI" dirty="0"/>
              <a:t> storilcev. Če obstaja zavedanje, da je žrtev, ki kot</a:t>
            </a:r>
            <a:r>
              <a:rPr lang="sl-SI" baseline="0" dirty="0"/>
              <a:t> subjekt kazenskega postopka v njem </a:t>
            </a:r>
            <a:r>
              <a:rPr lang="sl-SI" dirty="0"/>
              <a:t>učinkovito sodeluje,</a:t>
            </a:r>
            <a:r>
              <a:rPr lang="sl-SI" baseline="0" dirty="0"/>
              <a:t> eden od dejavnikov uspeha postopka, se bodo našli tudi načini za učinkovito informiranje žrtve o njenih pravicah in o načinu, kako jih uresničiti. </a:t>
            </a:r>
          </a:p>
          <a:p>
            <a:r>
              <a:rPr lang="sl-SI" dirty="0"/>
              <a:t>Kako to doseči? </a:t>
            </a:r>
          </a:p>
          <a:p>
            <a:r>
              <a:rPr lang="sl-SI" dirty="0"/>
              <a:t>Predvsem z uporabo ustreznega pristopa do vsake posamezne žrtve vsakega (to bo obravnavano v naslednjem razdelku / temi). Nadalje je potrebna</a:t>
            </a:r>
            <a:r>
              <a:rPr lang="sl-SI" baseline="0" dirty="0"/>
              <a:t> </a:t>
            </a:r>
            <a:r>
              <a:rPr lang="sl-SI" dirty="0"/>
              <a:t>dobra seznanjenost</a:t>
            </a:r>
            <a:r>
              <a:rPr lang="sl-SI" baseline="0" dirty="0"/>
              <a:t> z vsebino pravic, zato da se lahko podajo kvalitetne, celovite in uporabne informacije o tem, kako jih uresničiti</a:t>
            </a:r>
            <a:r>
              <a:rPr lang="sl-SI" dirty="0"/>
              <a:t>. Zelo pomembna je sposobnost, da se postavimo v položaj žrtve.</a:t>
            </a:r>
            <a:r>
              <a:rPr lang="sl-SI" baseline="0" dirty="0"/>
              <a:t> Za žrtev</a:t>
            </a:r>
            <a:r>
              <a:rPr lang="sl-SI" dirty="0"/>
              <a:t> je pomembno, da jo nekdo skrbno posluša, je v komunikaciji z njo</a:t>
            </a:r>
            <a:r>
              <a:rPr lang="sl-SI" baseline="0" dirty="0"/>
              <a:t> potrpežljiv in si zanjo vzame dovolj časa. </a:t>
            </a:r>
            <a:r>
              <a:rPr lang="sl-SI" dirty="0"/>
              <a:t>Čeprav uradna oseba morda ne ve</a:t>
            </a:r>
            <a:r>
              <a:rPr lang="sl-SI" baseline="0" dirty="0"/>
              <a:t> vseh podrobnosti, kako in kje lahko žrtev uresniči svojo pravico, včasih zadostuje, da žrtev napoti na osebe, inštitucije ter organizacije civilne družbe, ki lahko nudijo bolj natančne informacije, pomoč ali podporo. </a:t>
            </a:r>
          </a:p>
          <a:p>
            <a:endParaRPr lang="sl-SI" baseline="0" dirty="0"/>
          </a:p>
          <a:p>
            <a:endParaRPr lang="hr-HR" baseline="0" dirty="0"/>
          </a:p>
        </p:txBody>
      </p:sp>
      <p:sp>
        <p:nvSpPr>
          <p:cNvPr id="4" name="Rezervirano mjesto broja slajda 3"/>
          <p:cNvSpPr>
            <a:spLocks noGrp="1"/>
          </p:cNvSpPr>
          <p:nvPr>
            <p:ph type="sldNum" sz="quarter" idx="10"/>
          </p:nvPr>
        </p:nvSpPr>
        <p:spPr/>
        <p:txBody>
          <a:bodyPr/>
          <a:lstStyle/>
          <a:p>
            <a:fld id="{3BA0F401-54C7-4612-8240-A604321495D3}" type="slidenum">
              <a:rPr lang="hr-HR" smtClean="0"/>
              <a:t>19</a:t>
            </a:fld>
            <a:endParaRPr lang="hr-HR"/>
          </a:p>
        </p:txBody>
      </p:sp>
    </p:spTree>
    <p:extLst>
      <p:ext uri="{BB962C8B-B14F-4D97-AF65-F5344CB8AC3E}">
        <p14:creationId xmlns:p14="http://schemas.microsoft.com/office/powerpoint/2010/main" val="542225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3BA0F401-54C7-4612-8240-A604321495D3}" type="slidenum">
              <a:rPr lang="hr-HR" smtClean="0"/>
              <a:t>20</a:t>
            </a:fld>
            <a:endParaRPr lang="hr-HR"/>
          </a:p>
        </p:txBody>
      </p:sp>
    </p:spTree>
    <p:extLst>
      <p:ext uri="{BB962C8B-B14F-4D97-AF65-F5344CB8AC3E}">
        <p14:creationId xmlns:p14="http://schemas.microsoft.com/office/powerpoint/2010/main" val="304048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baseline="0" noProof="0" dirty="0"/>
          </a:p>
        </p:txBody>
      </p:sp>
      <p:sp>
        <p:nvSpPr>
          <p:cNvPr id="4" name="Slide Number Placeholder 3"/>
          <p:cNvSpPr>
            <a:spLocks noGrp="1"/>
          </p:cNvSpPr>
          <p:nvPr>
            <p:ph type="sldNum" sz="quarter" idx="10"/>
          </p:nvPr>
        </p:nvSpPr>
        <p:spPr/>
        <p:txBody>
          <a:bodyPr/>
          <a:lstStyle/>
          <a:p>
            <a:fld id="{3BA0F401-54C7-4612-8240-A604321495D3}" type="slidenum">
              <a:rPr lang="hr-HR" smtClean="0"/>
              <a:t>2</a:t>
            </a:fld>
            <a:endParaRPr lang="hr-HR"/>
          </a:p>
        </p:txBody>
      </p:sp>
    </p:spTree>
    <p:extLst>
      <p:ext uri="{BB962C8B-B14F-4D97-AF65-F5344CB8AC3E}">
        <p14:creationId xmlns:p14="http://schemas.microsoft.com/office/powerpoint/2010/main" val="329696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baseline="0" noProof="0" dirty="0"/>
          </a:p>
        </p:txBody>
      </p:sp>
      <p:sp>
        <p:nvSpPr>
          <p:cNvPr id="4" name="Slide Number Placeholder 3"/>
          <p:cNvSpPr>
            <a:spLocks noGrp="1"/>
          </p:cNvSpPr>
          <p:nvPr>
            <p:ph type="sldNum" sz="quarter" idx="10"/>
          </p:nvPr>
        </p:nvSpPr>
        <p:spPr/>
        <p:txBody>
          <a:bodyPr/>
          <a:lstStyle/>
          <a:p>
            <a:fld id="{3BA0F401-54C7-4612-8240-A604321495D3}" type="slidenum">
              <a:rPr lang="hr-HR" smtClean="0"/>
              <a:t>3</a:t>
            </a:fld>
            <a:endParaRPr lang="hr-HR"/>
          </a:p>
        </p:txBody>
      </p:sp>
    </p:spTree>
    <p:extLst>
      <p:ext uri="{BB962C8B-B14F-4D97-AF65-F5344CB8AC3E}">
        <p14:creationId xmlns:p14="http://schemas.microsoft.com/office/powerpoint/2010/main" val="1735247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baseline="0" noProof="0" dirty="0"/>
          </a:p>
        </p:txBody>
      </p:sp>
      <p:sp>
        <p:nvSpPr>
          <p:cNvPr id="4" name="Slide Number Placeholder 3"/>
          <p:cNvSpPr>
            <a:spLocks noGrp="1"/>
          </p:cNvSpPr>
          <p:nvPr>
            <p:ph type="sldNum" sz="quarter" idx="10"/>
          </p:nvPr>
        </p:nvSpPr>
        <p:spPr/>
        <p:txBody>
          <a:bodyPr/>
          <a:lstStyle/>
          <a:p>
            <a:fld id="{3BA0F401-54C7-4612-8240-A604321495D3}" type="slidenum">
              <a:rPr lang="hr-HR" smtClean="0"/>
              <a:t>4</a:t>
            </a:fld>
            <a:endParaRPr lang="hr-HR"/>
          </a:p>
        </p:txBody>
      </p:sp>
    </p:spTree>
    <p:extLst>
      <p:ext uri="{BB962C8B-B14F-4D97-AF65-F5344CB8AC3E}">
        <p14:creationId xmlns:p14="http://schemas.microsoft.com/office/powerpoint/2010/main" val="1934587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baseline="0" noProof="0" dirty="0"/>
          </a:p>
        </p:txBody>
      </p:sp>
      <p:sp>
        <p:nvSpPr>
          <p:cNvPr id="4" name="Slide Number Placeholder 3"/>
          <p:cNvSpPr>
            <a:spLocks noGrp="1"/>
          </p:cNvSpPr>
          <p:nvPr>
            <p:ph type="sldNum" sz="quarter" idx="10"/>
          </p:nvPr>
        </p:nvSpPr>
        <p:spPr/>
        <p:txBody>
          <a:bodyPr/>
          <a:lstStyle/>
          <a:p>
            <a:fld id="{3BA0F401-54C7-4612-8240-A604321495D3}" type="slidenum">
              <a:rPr lang="hr-HR" smtClean="0"/>
              <a:t>5</a:t>
            </a:fld>
            <a:endParaRPr lang="hr-HR"/>
          </a:p>
        </p:txBody>
      </p:sp>
    </p:spTree>
    <p:extLst>
      <p:ext uri="{BB962C8B-B14F-4D97-AF65-F5344CB8AC3E}">
        <p14:creationId xmlns:p14="http://schemas.microsoft.com/office/powerpoint/2010/main" val="423746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baseline="0" noProof="0" dirty="0"/>
          </a:p>
        </p:txBody>
      </p:sp>
      <p:sp>
        <p:nvSpPr>
          <p:cNvPr id="4" name="Slide Number Placeholder 3"/>
          <p:cNvSpPr>
            <a:spLocks noGrp="1"/>
          </p:cNvSpPr>
          <p:nvPr>
            <p:ph type="sldNum" sz="quarter" idx="10"/>
          </p:nvPr>
        </p:nvSpPr>
        <p:spPr/>
        <p:txBody>
          <a:bodyPr/>
          <a:lstStyle/>
          <a:p>
            <a:fld id="{3BA0F401-54C7-4612-8240-A604321495D3}" type="slidenum">
              <a:rPr lang="hr-HR" smtClean="0"/>
              <a:t>6</a:t>
            </a:fld>
            <a:endParaRPr lang="hr-HR"/>
          </a:p>
        </p:txBody>
      </p:sp>
    </p:spTree>
    <p:extLst>
      <p:ext uri="{BB962C8B-B14F-4D97-AF65-F5344CB8AC3E}">
        <p14:creationId xmlns:p14="http://schemas.microsoft.com/office/powerpoint/2010/main" val="3413424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a:t>Ko govorimo o pravicah žrtev, je pomembno imeti v mislih definicije osnovnih pojmov:</a:t>
            </a:r>
          </a:p>
          <a:p>
            <a:r>
              <a:rPr lang="sl-SI" dirty="0"/>
              <a:t>Kako zakon definira žrtev?</a:t>
            </a:r>
          </a:p>
          <a:p>
            <a:r>
              <a:rPr lang="sl-SI" dirty="0"/>
              <a:t>Katere so karakteristike različnih kategorij žrtev in kakšne so razlike med njimi?</a:t>
            </a:r>
          </a:p>
          <a:p>
            <a:r>
              <a:rPr lang="sl-SI" baseline="0" dirty="0"/>
              <a:t>V </a:t>
            </a:r>
            <a:r>
              <a:rPr lang="sl-SI" baseline="0" dirty="0" err="1"/>
              <a:t>viktimološkem</a:t>
            </a:r>
            <a:r>
              <a:rPr lang="sl-SI" baseline="0" dirty="0"/>
              <a:t> (ožjem) smislu je žrtev kaznivega dejanja „vsaka fizična oseba, katere premoženje ali pravice so bile s kaznivim dejanjem neposredno ogrožene, kršene ali razveljavljene.</a:t>
            </a:r>
            <a:r>
              <a:rPr lang="sl-SI" baseline="0" noProof="0" dirty="0"/>
              <a:t>”</a:t>
            </a:r>
          </a:p>
          <a:p>
            <a:r>
              <a:rPr lang="hr-HR" baseline="0" noProof="0" dirty="0"/>
              <a:t>Slovenski Zakon o </a:t>
            </a:r>
            <a:r>
              <a:rPr lang="hr-HR" baseline="0" noProof="0" dirty="0" err="1"/>
              <a:t>kazenskem</a:t>
            </a:r>
            <a:r>
              <a:rPr lang="hr-HR" baseline="0" noProof="0" dirty="0"/>
              <a:t> </a:t>
            </a:r>
            <a:r>
              <a:rPr lang="hr-HR" baseline="0" noProof="0" dirty="0" err="1"/>
              <a:t>postopku</a:t>
            </a:r>
            <a:r>
              <a:rPr lang="hr-HR" baseline="0" noProof="0" dirty="0"/>
              <a:t> (ZKP) ne pozna izraza </a:t>
            </a:r>
            <a:r>
              <a:rPr lang="hr-HR" baseline="0" noProof="0" dirty="0" err="1"/>
              <a:t>žrtev</a:t>
            </a:r>
            <a:r>
              <a:rPr lang="hr-HR" baseline="0" noProof="0" dirty="0"/>
              <a:t>, </a:t>
            </a:r>
            <a:r>
              <a:rPr lang="hr-HR" baseline="0" noProof="0" dirty="0" err="1"/>
              <a:t>temveč</a:t>
            </a:r>
            <a:r>
              <a:rPr lang="hr-HR" baseline="0" noProof="0" dirty="0"/>
              <a:t> govori o </a:t>
            </a:r>
            <a:r>
              <a:rPr lang="hr-HR" baseline="0" noProof="0" dirty="0" err="1"/>
              <a:t>oškodovancu</a:t>
            </a:r>
            <a:r>
              <a:rPr lang="hr-HR" baseline="0" noProof="0" dirty="0"/>
              <a:t>, definicija </a:t>
            </a:r>
            <a:r>
              <a:rPr lang="hr-HR" baseline="0" noProof="0" dirty="0" err="1"/>
              <a:t>slednjega</a:t>
            </a:r>
            <a:r>
              <a:rPr lang="hr-HR" baseline="0" noProof="0" dirty="0"/>
              <a:t> </a:t>
            </a:r>
            <a:r>
              <a:rPr lang="hr-HR" baseline="0" noProof="0" dirty="0" err="1"/>
              <a:t>ustreza</a:t>
            </a:r>
            <a:r>
              <a:rPr lang="hr-HR" baseline="0" noProof="0" dirty="0"/>
              <a:t> </a:t>
            </a:r>
            <a:r>
              <a:rPr lang="hr-HR" baseline="0" noProof="0" dirty="0" err="1"/>
              <a:t>zgornji</a:t>
            </a:r>
            <a:r>
              <a:rPr lang="hr-HR" baseline="0" noProof="0" dirty="0"/>
              <a:t>, viktimološki definiciji žrtve.</a:t>
            </a:r>
          </a:p>
          <a:p>
            <a:r>
              <a:rPr lang="hr-HR" baseline="0" noProof="0" dirty="0"/>
              <a:t>Za </a:t>
            </a:r>
            <a:r>
              <a:rPr lang="hr-HR" baseline="0" noProof="0" dirty="0" err="1"/>
              <a:t>izdelavo</a:t>
            </a:r>
            <a:r>
              <a:rPr lang="hr-HR" baseline="0" noProof="0" dirty="0"/>
              <a:t> te prezentacije je bilo uporabljeno </a:t>
            </a:r>
            <a:r>
              <a:rPr lang="hr-HR" baseline="0" noProof="0" dirty="0" err="1"/>
              <a:t>besedilo</a:t>
            </a:r>
            <a:r>
              <a:rPr lang="hr-HR" baseline="0" noProof="0" dirty="0"/>
              <a:t> Zakona o </a:t>
            </a:r>
            <a:r>
              <a:rPr lang="hr-HR" baseline="0" noProof="0" dirty="0" err="1"/>
              <a:t>kazenskem</a:t>
            </a:r>
            <a:r>
              <a:rPr lang="hr-HR" baseline="0" noProof="0" dirty="0"/>
              <a:t> postupku </a:t>
            </a:r>
            <a:r>
              <a:rPr lang="sl-SI" b="0" i="0" dirty="0">
                <a:solidFill>
                  <a:schemeClr val="tx1"/>
                </a:solidFill>
                <a:effectLst/>
                <a:latin typeface="+mn-lt"/>
              </a:rPr>
              <a:t>(Uradni list RS, št. </a:t>
            </a:r>
            <a:r>
              <a:rPr lang="sl-SI" b="0" i="0" u="sng" dirty="0">
                <a:solidFill>
                  <a:schemeClr val="tx1"/>
                </a:solidFill>
                <a:effectLst/>
                <a:latin typeface="+mn-lt"/>
                <a:hlinkClick r:id="rId3" tooltip="Zakon o kazenskem postopku (uradno prečiščeno besedilo)">
                  <a:extLst>
                    <a:ext uri="{A12FA001-AC4F-418D-AE19-62706E023703}">
                      <ahyp:hlinkClr xmlns:ahyp="http://schemas.microsoft.com/office/drawing/2018/hyperlinkcolor" val="tx"/>
                    </a:ext>
                  </a:extLst>
                </a:hlinkClick>
              </a:rPr>
              <a:t>32/12</a:t>
            </a:r>
            <a:r>
              <a:rPr lang="sl-SI" b="0" i="0" dirty="0">
                <a:solidFill>
                  <a:schemeClr val="tx1"/>
                </a:solidFill>
                <a:effectLst/>
                <a:latin typeface="+mn-lt"/>
              </a:rPr>
              <a:t> – uradno prečiščeno besedilo, </a:t>
            </a:r>
            <a:r>
              <a:rPr lang="sl-SI" b="0" i="0" u="sng" dirty="0">
                <a:solidFill>
                  <a:schemeClr val="tx1"/>
                </a:solidFill>
                <a:effectLst/>
                <a:latin typeface="+mn-lt"/>
                <a:hlinkClick r:id="rId4" tooltip="Zakon o spremembah in dopolnitvah Zakona o kazenskem postopku">
                  <a:extLst>
                    <a:ext uri="{A12FA001-AC4F-418D-AE19-62706E023703}">
                      <ahyp:hlinkClr xmlns:ahyp="http://schemas.microsoft.com/office/drawing/2018/hyperlinkcolor" val="tx"/>
                    </a:ext>
                  </a:extLst>
                </a:hlinkClick>
              </a:rPr>
              <a:t>47/13</a:t>
            </a:r>
            <a:r>
              <a:rPr lang="sl-SI" b="0" i="0" dirty="0">
                <a:solidFill>
                  <a:schemeClr val="tx1"/>
                </a:solidFill>
                <a:effectLst/>
                <a:latin typeface="+mn-lt"/>
              </a:rPr>
              <a:t>, </a:t>
            </a:r>
            <a:r>
              <a:rPr lang="sl-SI" b="0" i="0" u="sng" dirty="0">
                <a:solidFill>
                  <a:schemeClr val="tx1"/>
                </a:solidFill>
                <a:effectLst/>
                <a:latin typeface="+mn-lt"/>
                <a:hlinkClick r:id="rId5" tooltip="Zakon o spremembah in dopolnitvah Zakona o kazenskem postopku">
                  <a:extLst>
                    <a:ext uri="{A12FA001-AC4F-418D-AE19-62706E023703}">
                      <ahyp:hlinkClr xmlns:ahyp="http://schemas.microsoft.com/office/drawing/2018/hyperlinkcolor" val="tx"/>
                    </a:ext>
                  </a:extLst>
                </a:hlinkClick>
              </a:rPr>
              <a:t>87/14</a:t>
            </a:r>
            <a:r>
              <a:rPr lang="sl-SI" b="0" i="0" dirty="0">
                <a:solidFill>
                  <a:schemeClr val="tx1"/>
                </a:solidFill>
                <a:effectLst/>
                <a:latin typeface="+mn-lt"/>
              </a:rPr>
              <a:t>, </a:t>
            </a:r>
            <a:r>
              <a:rPr lang="sl-SI" b="0" i="0" u="sng" dirty="0">
                <a:solidFill>
                  <a:schemeClr val="tx1"/>
                </a:solidFill>
                <a:effectLst/>
                <a:latin typeface="+mn-lt"/>
                <a:hlinkClick r:id="rId6" tooltip="Odločba o ugotovitvi, da sta Zakon o kazenskem postopku in Zakon o odvetništvu v neskladju z Ustavo in odločba o ugotovitvi kršitve človekove pravice">
                  <a:extLst>
                    <a:ext uri="{A12FA001-AC4F-418D-AE19-62706E023703}">
                      <ahyp:hlinkClr xmlns:ahyp="http://schemas.microsoft.com/office/drawing/2018/hyperlinkcolor" val="tx"/>
                    </a:ext>
                  </a:extLst>
                </a:hlinkClick>
              </a:rPr>
              <a:t>8/16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7" tooltip="Odločba o razveljavitvi četrtega odstavka 399. člena Zakona o kazenskem postopku, kolikor izključuje pritožbo zoper sklep Vrhovnega sodišča o odreditvi pripora po četrtem odstavku 394. člena v zvezi z drugim odstavkom 398. člena Zakona o kazenskem postopku">
                  <a:extLst>
                    <a:ext uri="{A12FA001-AC4F-418D-AE19-62706E023703}">
                      <ahyp:hlinkClr xmlns:ahyp="http://schemas.microsoft.com/office/drawing/2018/hyperlinkcolor" val="tx"/>
                    </a:ext>
                  </a:extLst>
                </a:hlinkClick>
              </a:rPr>
              <a:t>64/16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8" tooltip="Odločba o razveljavitvi tretje povedi prvega odstavka 78. člena Zakona o kazenskem postopku, kolikor se nanaša na primere, ko je domnevno žaljiva izjava usmerjena osebno zoper sodnika oziroma senat, pred katerim je bila dana oziroma ki je pristojen odločiti o vlogi, ki jo vsebuje; o razveljavitvi druge povedi 130. člena Zakona o kazenskem postopku, kolikor se nanaša na možnost spremembe denarne kazni, izrečene po prvem odstavku 78. člena tega zakona, v kazen zapora; ter o razveljavitvi sklepa Višjega sodišča v Mariboru in sklepa Okrajnega sodišča v Slovenj Gradcu">
                  <a:extLst>
                    <a:ext uri="{A12FA001-AC4F-418D-AE19-62706E023703}">
                      <ahyp:hlinkClr xmlns:ahyp="http://schemas.microsoft.com/office/drawing/2018/hyperlinkcolor" val="tx"/>
                    </a:ext>
                  </a:extLst>
                </a:hlinkClick>
              </a:rPr>
              <a:t>65/16</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9" tooltip="Avtentična razlaga četrtega odstavka 153. člena in drugega odstavka 154. člena Zakona o kazenskem postopku">
                  <a:extLst>
                    <a:ext uri="{A12FA001-AC4F-418D-AE19-62706E023703}">
                      <ahyp:hlinkClr xmlns:ahyp="http://schemas.microsoft.com/office/drawing/2018/hyperlinkcolor" val="tx"/>
                    </a:ext>
                  </a:extLst>
                </a:hlinkClick>
              </a:rPr>
              <a:t>66/17</a:t>
            </a:r>
            <a:r>
              <a:rPr lang="sl-SI" b="0" i="0" dirty="0">
                <a:solidFill>
                  <a:schemeClr val="tx1"/>
                </a:solidFill>
                <a:effectLst/>
                <a:latin typeface="+mn-lt"/>
              </a:rPr>
              <a:t> – ORZKP153,154, </a:t>
            </a:r>
            <a:r>
              <a:rPr lang="sl-SI" b="0" i="0" u="sng" dirty="0">
                <a:solidFill>
                  <a:schemeClr val="tx1"/>
                </a:solidFill>
                <a:effectLst/>
                <a:latin typeface="+mn-lt"/>
                <a:hlinkClick r:id="rId10" tooltip="Zakon o spremembah in dopolnitvah Zakona o kazenskem postopku">
                  <a:extLst>
                    <a:ext uri="{A12FA001-AC4F-418D-AE19-62706E023703}">
                      <ahyp:hlinkClr xmlns:ahyp="http://schemas.microsoft.com/office/drawing/2018/hyperlinkcolor" val="tx"/>
                    </a:ext>
                  </a:extLst>
                </a:hlinkClick>
              </a:rPr>
              <a:t>22/19</a:t>
            </a:r>
            <a:r>
              <a:rPr lang="sl-SI" b="0" i="0" dirty="0">
                <a:solidFill>
                  <a:schemeClr val="tx1"/>
                </a:solidFill>
                <a:effectLst/>
                <a:latin typeface="+mn-lt"/>
              </a:rPr>
              <a:t>, </a:t>
            </a:r>
            <a:r>
              <a:rPr lang="sl-SI" b="0" i="0" u="sng" dirty="0">
                <a:solidFill>
                  <a:schemeClr val="tx1"/>
                </a:solidFill>
                <a:effectLst/>
                <a:latin typeface="+mn-lt"/>
                <a:hlinkClick r:id="rId11" tooltip="Odločba o ugotovitvi, da je 41. člen Zakona o kazenskem postopku v neskladju z Ustavo in o razveljavitvi sodbe Vrhovnega sodišča">
                  <a:extLst>
                    <a:ext uri="{A12FA001-AC4F-418D-AE19-62706E023703}">
                      <ahyp:hlinkClr xmlns:ahyp="http://schemas.microsoft.com/office/drawing/2018/hyperlinkcolor" val="tx"/>
                    </a:ext>
                  </a:extLst>
                </a:hlinkClick>
              </a:rPr>
              <a:t>55/20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2" tooltip="Odločba o ugotovitvi, da je drugi odstavek 129.a člena Zakona o kazenskem postopku, kolikor določa petnajstdnevni rok za vložitev predloga o nadomestitvi kazni zapora s hišnim zaporom, ki teče od pravnomočnosti sodbe oziroma od zadnje vročitve prepisa sodbe dalje, v neskladju z Ustavo in odločba o ugotovitvi kršitve človekove pravice">
                  <a:extLst>
                    <a:ext uri="{A12FA001-AC4F-418D-AE19-62706E023703}">
                      <ahyp:hlinkClr xmlns:ahyp="http://schemas.microsoft.com/office/drawing/2018/hyperlinkcolor" val="tx"/>
                    </a:ext>
                  </a:extLst>
                </a:hlinkClick>
              </a:rPr>
              <a:t>89/20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3" tooltip="Odločba o ugotovitvi, da je Zakon o kazenskem postopku v neskladju z ustavo, in o ugotovitvi kršitve človekove pravice">
                  <a:extLst>
                    <a:ext uri="{A12FA001-AC4F-418D-AE19-62706E023703}">
                      <ahyp:hlinkClr xmlns:ahyp="http://schemas.microsoft.com/office/drawing/2018/hyperlinkcolor" val="tx"/>
                    </a:ext>
                  </a:extLst>
                </a:hlinkClick>
              </a:rPr>
              <a:t>191/20</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 </a:t>
            </a:r>
            <a:r>
              <a:rPr lang="sl-SI" b="0" i="0" u="sng" dirty="0">
                <a:solidFill>
                  <a:schemeClr val="tx1"/>
                </a:solidFill>
                <a:effectLst/>
                <a:latin typeface="+mn-lt"/>
                <a:hlinkClick r:id="rId14" tooltip="Zakon o spremembah in dopolnitvah Zakona o kazenskem postopku">
                  <a:extLst>
                    <a:ext uri="{A12FA001-AC4F-418D-AE19-62706E023703}">
                      <ahyp:hlinkClr xmlns:ahyp="http://schemas.microsoft.com/office/drawing/2018/hyperlinkcolor" val="tx"/>
                    </a:ext>
                  </a:extLst>
                </a:hlinkClick>
              </a:rPr>
              <a:t>200/20</a:t>
            </a:r>
            <a:r>
              <a:rPr lang="sl-SI" b="0" i="0" dirty="0">
                <a:solidFill>
                  <a:schemeClr val="tx1"/>
                </a:solidFill>
                <a:effectLst/>
                <a:latin typeface="+mn-lt"/>
              </a:rPr>
              <a:t> in </a:t>
            </a:r>
            <a:r>
              <a:rPr lang="sl-SI" b="0" i="0" u="sng" dirty="0">
                <a:solidFill>
                  <a:schemeClr val="tx1"/>
                </a:solidFill>
                <a:effectLst/>
                <a:latin typeface="+mn-lt"/>
                <a:hlinkClick r:id="rId15" tooltip="Odločba o delni razveljavitvi 107. in 149. do 152. člena Poslovnika Državnega zbora ter o ugotovitvi, da sta bila četrti odstavek 153. člena in drugi odstavek 154. člena Zakona o kazenskem postopku v neskladju z Ustavo">
                  <a:extLst>
                    <a:ext uri="{A12FA001-AC4F-418D-AE19-62706E023703}">
                      <ahyp:hlinkClr xmlns:ahyp="http://schemas.microsoft.com/office/drawing/2018/hyperlinkcolor" val="tx"/>
                    </a:ext>
                  </a:extLst>
                </a:hlinkClick>
              </a:rPr>
              <a:t>105/21</a:t>
            </a:r>
            <a:r>
              <a:rPr lang="sl-SI" b="0" i="0" dirty="0">
                <a:solidFill>
                  <a:schemeClr val="tx1"/>
                </a:solidFill>
                <a:effectLst/>
                <a:latin typeface="+mn-lt"/>
              </a:rPr>
              <a:t> – </a:t>
            </a:r>
            <a:r>
              <a:rPr lang="sl-SI" b="0" i="0" dirty="0" err="1">
                <a:solidFill>
                  <a:schemeClr val="tx1"/>
                </a:solidFill>
                <a:effectLst/>
                <a:latin typeface="+mn-lt"/>
              </a:rPr>
              <a:t>odl</a:t>
            </a:r>
            <a:r>
              <a:rPr lang="sl-SI" b="0" i="0" dirty="0">
                <a:solidFill>
                  <a:schemeClr val="tx1"/>
                </a:solidFill>
                <a:effectLst/>
                <a:latin typeface="+mn-lt"/>
              </a:rPr>
              <a:t>. US)</a:t>
            </a:r>
            <a:r>
              <a:rPr lang="hr-HR" b="0" baseline="0" noProof="0" dirty="0">
                <a:solidFill>
                  <a:schemeClr val="tx1"/>
                </a:solidFill>
                <a:latin typeface="+mn-lt"/>
              </a:rPr>
              <a:t> </a:t>
            </a:r>
          </a:p>
        </p:txBody>
      </p:sp>
      <p:sp>
        <p:nvSpPr>
          <p:cNvPr id="4" name="Slide Number Placeholder 3"/>
          <p:cNvSpPr>
            <a:spLocks noGrp="1"/>
          </p:cNvSpPr>
          <p:nvPr>
            <p:ph type="sldNum" sz="quarter" idx="10"/>
          </p:nvPr>
        </p:nvSpPr>
        <p:spPr/>
        <p:txBody>
          <a:bodyPr/>
          <a:lstStyle/>
          <a:p>
            <a:fld id="{3BA0F401-54C7-4612-8240-A604321495D3}" type="slidenum">
              <a:rPr lang="hr-HR" smtClean="0"/>
              <a:t>7</a:t>
            </a:fld>
            <a:endParaRPr lang="hr-HR"/>
          </a:p>
        </p:txBody>
      </p:sp>
    </p:spTree>
    <p:extLst>
      <p:ext uri="{BB962C8B-B14F-4D97-AF65-F5344CB8AC3E}">
        <p14:creationId xmlns:p14="http://schemas.microsoft.com/office/powerpoint/2010/main" val="561219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noProof="0" dirty="0"/>
              <a:t>Direktiva o pravicah žrtev je pri definiciji</a:t>
            </a:r>
            <a:r>
              <a:rPr lang="sl-SI" baseline="0" noProof="0" dirty="0"/>
              <a:t> žrtve </a:t>
            </a:r>
            <a:r>
              <a:rPr lang="sl-SI" noProof="0" dirty="0"/>
              <a:t>postavila</a:t>
            </a:r>
            <a:r>
              <a:rPr lang="sl-SI" baseline="0" noProof="0" dirty="0"/>
              <a:t> višje standarde, ki pa niso enotno implementirani v vseh državah članicah. Nekatere države definirajo pojem „žrtve” ozko in izključujejo „posredne” žrtve kot so družinski člani. </a:t>
            </a:r>
          </a:p>
          <a:p>
            <a:r>
              <a:rPr lang="sl-SI" baseline="0" noProof="0" dirty="0"/>
              <a:t>Slovenski ZKP pravico do zaščite daje svojcem žrtve kaznivega dejanja le, kadar je neposredna posledica kaznivega dejanja smrt žrtve. </a:t>
            </a:r>
            <a:endParaRPr lang="hr-HR" dirty="0"/>
          </a:p>
        </p:txBody>
      </p:sp>
      <p:sp>
        <p:nvSpPr>
          <p:cNvPr id="4" name="Slide Number Placeholder 3"/>
          <p:cNvSpPr>
            <a:spLocks noGrp="1"/>
          </p:cNvSpPr>
          <p:nvPr>
            <p:ph type="sldNum" sz="quarter" idx="10"/>
          </p:nvPr>
        </p:nvSpPr>
        <p:spPr/>
        <p:txBody>
          <a:bodyPr/>
          <a:lstStyle/>
          <a:p>
            <a:fld id="{3BA0F401-54C7-4612-8240-A604321495D3}" type="slidenum">
              <a:rPr lang="hr-HR" smtClean="0"/>
              <a:t>8</a:t>
            </a:fld>
            <a:endParaRPr lang="hr-HR"/>
          </a:p>
        </p:txBody>
      </p:sp>
    </p:spTree>
    <p:extLst>
      <p:ext uri="{BB962C8B-B14F-4D97-AF65-F5344CB8AC3E}">
        <p14:creationId xmlns:p14="http://schemas.microsoft.com/office/powerpoint/2010/main" val="1225576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a:t>Nekaterim</a:t>
            </a:r>
            <a:r>
              <a:rPr lang="sl-SI" baseline="0" dirty="0"/>
              <a:t> kategorijam žrtev Direktiva pa tudi slovenski ZKP posvečata posebno pozornost, zlasti glede njihove ranljivosti in posebnih potreb po zaščiti. Poseben položaj žrtve se presoja na podlagi njenega osebnega statusa: otroci, osebe z ovirami, pa tudi žrtve, ki </a:t>
            </a:r>
            <a:r>
              <a:rPr lang="sl-SI" sz="1200" b="0" i="0" kern="1200" dirty="0">
                <a:solidFill>
                  <a:schemeClr val="tx1"/>
                </a:solidFill>
                <a:effectLst/>
                <a:latin typeface="+mn-lt"/>
                <a:ea typeface="+mn-ea"/>
                <a:cs typeface="+mn-cs"/>
              </a:rPr>
              <a:t>bivajo</a:t>
            </a:r>
            <a:r>
              <a:rPr lang="sl-SI" sz="1200" b="0" i="0" kern="1200" baseline="0" dirty="0">
                <a:solidFill>
                  <a:schemeClr val="tx1"/>
                </a:solidFill>
                <a:effectLst/>
                <a:latin typeface="+mn-lt"/>
                <a:ea typeface="+mn-ea"/>
                <a:cs typeface="+mn-cs"/>
              </a:rPr>
              <a:t> </a:t>
            </a:r>
            <a:r>
              <a:rPr lang="sl-SI" sz="1200" b="0" i="0" kern="1200" dirty="0">
                <a:solidFill>
                  <a:schemeClr val="tx1"/>
                </a:solidFill>
                <a:effectLst/>
                <a:latin typeface="+mn-lt"/>
                <a:ea typeface="+mn-ea"/>
                <a:cs typeface="+mn-cs"/>
              </a:rPr>
              <a:t>v državi članici, ki ni država članica, v kateri je bilo storjeno kaznivo dejanje; in tudi na podlagi narave kaznivega dejanja,</a:t>
            </a:r>
            <a:r>
              <a:rPr lang="sl-SI" sz="1200" b="0" i="0" kern="1200" baseline="0" dirty="0">
                <a:solidFill>
                  <a:schemeClr val="tx1"/>
                </a:solidFill>
                <a:effectLst/>
                <a:latin typeface="+mn-lt"/>
                <a:ea typeface="+mn-ea"/>
                <a:cs typeface="+mn-cs"/>
              </a:rPr>
              <a:t> katerega žrtev so: </a:t>
            </a:r>
            <a:r>
              <a:rPr lang="sl-SI" sz="1200" b="0" i="0" kern="1200" dirty="0">
                <a:solidFill>
                  <a:schemeClr val="tx1"/>
                </a:solidFill>
                <a:effectLst/>
                <a:latin typeface="+mn-lt"/>
                <a:ea typeface="+mn-ea"/>
                <a:cs typeface="+mn-cs"/>
              </a:rPr>
              <a:t>žrtve terorizma, organiziranega kriminala, trgovine z ljudmi, nasilja na podlagi spola, nasilja v odnosu z bližnjimi, spolnega nasilja, izkoriščanja ali zločinov iz sovraštva.</a:t>
            </a:r>
            <a:endParaRPr lang="sl-SI" dirty="0"/>
          </a:p>
          <a:p>
            <a:endParaRPr lang="sl-SI" dirty="0"/>
          </a:p>
          <a:p>
            <a:endParaRPr lang="hr-HR" dirty="0"/>
          </a:p>
        </p:txBody>
      </p:sp>
      <p:sp>
        <p:nvSpPr>
          <p:cNvPr id="4" name="Slide Number Placeholder 3"/>
          <p:cNvSpPr>
            <a:spLocks noGrp="1"/>
          </p:cNvSpPr>
          <p:nvPr>
            <p:ph type="sldNum" sz="quarter" idx="10"/>
          </p:nvPr>
        </p:nvSpPr>
        <p:spPr/>
        <p:txBody>
          <a:bodyPr/>
          <a:lstStyle/>
          <a:p>
            <a:fld id="{3BA0F401-54C7-4612-8240-A604321495D3}" type="slidenum">
              <a:rPr lang="hr-HR" smtClean="0"/>
              <a:t>9</a:t>
            </a:fld>
            <a:endParaRPr lang="hr-HR"/>
          </a:p>
        </p:txBody>
      </p:sp>
    </p:spTree>
    <p:extLst>
      <p:ext uri="{BB962C8B-B14F-4D97-AF65-F5344CB8AC3E}">
        <p14:creationId xmlns:p14="http://schemas.microsoft.com/office/powerpoint/2010/main" val="375423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a:t>Uredite stil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8119BD91-2EFE-48C6-ADEF-13C852A56DBC}" type="datetimeFigureOut">
              <a:rPr lang="hr-HR" smtClean="0"/>
              <a:t>21.9.2021.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6803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21.9.2021.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889277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21.9.2021.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200860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1A99-653B-4722-B5D3-B404A86992D4}"/>
              </a:ext>
            </a:extLst>
          </p:cNvPr>
          <p:cNvSpPr>
            <a:spLocks noGrp="1"/>
          </p:cNvSpPr>
          <p:nvPr>
            <p:ph type="ctrTitle"/>
          </p:nvPr>
        </p:nvSpPr>
        <p:spPr>
          <a:xfrm>
            <a:off x="1524000" y="1688901"/>
            <a:ext cx="9144000" cy="2015352"/>
          </a:xfrm>
        </p:spPr>
        <p:txBody>
          <a:bodyPr anchor="b"/>
          <a:lstStyle>
            <a:lvl1pPr algn="ctr">
              <a:defRPr sz="6000"/>
            </a:lvl1pPr>
          </a:lstStyle>
          <a:p>
            <a:r>
              <a:rPr lang="en-US" dirty="0"/>
              <a:t>Click to edit Master title style</a:t>
            </a:r>
            <a:endParaRPr lang="hr-HR" dirty="0"/>
          </a:p>
        </p:txBody>
      </p:sp>
      <p:sp>
        <p:nvSpPr>
          <p:cNvPr id="3" name="Subtitle 2">
            <a:extLst>
              <a:ext uri="{FF2B5EF4-FFF2-40B4-BE49-F238E27FC236}">
                <a16:creationId xmlns:a16="http://schemas.microsoft.com/office/drawing/2014/main" id="{F1C66E31-35D4-42FB-9FA9-0F96E893CE03}"/>
              </a:ext>
            </a:extLst>
          </p:cNvPr>
          <p:cNvSpPr>
            <a:spLocks noGrp="1"/>
          </p:cNvSpPr>
          <p:nvPr>
            <p:ph type="subTitle" idx="1"/>
          </p:nvPr>
        </p:nvSpPr>
        <p:spPr>
          <a:xfrm>
            <a:off x="1524000" y="3855451"/>
            <a:ext cx="9144000" cy="153879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hr-HR" dirty="0"/>
          </a:p>
        </p:txBody>
      </p:sp>
      <p:sp>
        <p:nvSpPr>
          <p:cNvPr id="16" name="Rectangle 9">
            <a:extLst>
              <a:ext uri="{FF2B5EF4-FFF2-40B4-BE49-F238E27FC236}">
                <a16:creationId xmlns:a16="http://schemas.microsoft.com/office/drawing/2014/main" id="{602DFA63-6BA1-45F2-A8BE-651424C12458}"/>
              </a:ext>
            </a:extLst>
          </p:cNvPr>
          <p:cNvSpPr>
            <a:spLocks noChangeArrowheads="1"/>
          </p:cNvSpPr>
          <p:nvPr userDrawn="1"/>
        </p:nvSpPr>
        <p:spPr bwMode="auto">
          <a:xfrm>
            <a:off x="866603" y="1128549"/>
            <a:ext cx="106955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hr-HR" altLang="sr-Latn-RS" sz="900" b="1" dirty="0">
                <a:solidFill>
                  <a:prstClr val="black"/>
                </a:solidFill>
                <a:ea typeface="Calibri" panose="020F0502020204030204" pitchFamily="34" charset="0"/>
                <a:cs typeface="Calibri" panose="020F0502020204030204" pitchFamily="34" charset="0"/>
              </a:rPr>
              <a:t>Coordinator: Croatian Law Centre (HR). Other beneficiaries: Association for Nonviolent Communication (SI), Centre for Legal Resources (RO), Government Office For Human Rights And Rights Of National Minorities (HR), </a:t>
            </a:r>
          </a:p>
          <a:p>
            <a:pPr algn="ctr" eaLnBrk="0" fontAlgn="base" hangingPunct="0">
              <a:spcBef>
                <a:spcPct val="0"/>
              </a:spcBef>
              <a:spcAft>
                <a:spcPct val="0"/>
              </a:spcAft>
            </a:pPr>
            <a:r>
              <a:rPr lang="hr-HR" altLang="sr-Latn-RS" sz="900" b="1" dirty="0">
                <a:solidFill>
                  <a:prstClr val="black"/>
                </a:solidFill>
                <a:ea typeface="Calibri" panose="020F0502020204030204" pitchFamily="34" charset="0"/>
                <a:cs typeface="Calibri" panose="020F0502020204030204" pitchFamily="34" charset="0"/>
              </a:rPr>
              <a:t>Ministry of Justice of the Republic of Croatia (HR), Patent Association (HU), and Peace Institute (SI).</a:t>
            </a:r>
            <a:endParaRPr lang="hr-HR" altLang="sr-Latn-RS" dirty="0">
              <a:solidFill>
                <a:prstClr val="black"/>
              </a:solidFill>
              <a:latin typeface="Arial" panose="020B0604020202020204" pitchFamily="34" charset="0"/>
              <a:ea typeface="ＭＳ Ｐゴシック" pitchFamily="34" charset="-128"/>
            </a:endParaRPr>
          </a:p>
        </p:txBody>
      </p:sp>
      <p:graphicFrame>
        <p:nvGraphicFramePr>
          <p:cNvPr id="17" name="Table 16">
            <a:extLst>
              <a:ext uri="{FF2B5EF4-FFF2-40B4-BE49-F238E27FC236}">
                <a16:creationId xmlns:a16="http://schemas.microsoft.com/office/drawing/2014/main" id="{4057D223-0091-438D-88BD-50561C4291FA}"/>
              </a:ext>
            </a:extLst>
          </p:cNvPr>
          <p:cNvGraphicFramePr>
            <a:graphicFrameLocks noGrp="1"/>
          </p:cNvGraphicFramePr>
          <p:nvPr userDrawn="1">
            <p:extLst>
              <p:ext uri="{D42A27DB-BD31-4B8C-83A1-F6EECF244321}">
                <p14:modId xmlns:p14="http://schemas.microsoft.com/office/powerpoint/2010/main" val="1633050424"/>
              </p:ext>
            </p:extLst>
          </p:nvPr>
        </p:nvGraphicFramePr>
        <p:xfrm>
          <a:off x="2950984" y="96866"/>
          <a:ext cx="5754369" cy="2129409"/>
        </p:xfrm>
        <a:graphic>
          <a:graphicData uri="http://schemas.openxmlformats.org/drawingml/2006/table">
            <a:tbl>
              <a:tblPr firstRow="1" firstCol="1" bandRow="1">
                <a:tableStyleId>{5C22544A-7EE6-4342-B048-85BDC9FD1C3A}</a:tableStyleId>
              </a:tblPr>
              <a:tblGrid>
                <a:gridCol w="1527175">
                  <a:extLst>
                    <a:ext uri="{9D8B030D-6E8A-4147-A177-3AD203B41FA5}">
                      <a16:colId xmlns:a16="http://schemas.microsoft.com/office/drawing/2014/main" val="1901555181"/>
                    </a:ext>
                  </a:extLst>
                </a:gridCol>
                <a:gridCol w="4227195">
                  <a:extLst>
                    <a:ext uri="{9D8B030D-6E8A-4147-A177-3AD203B41FA5}">
                      <a16:colId xmlns:a16="http://schemas.microsoft.com/office/drawing/2014/main" val="3890164870"/>
                    </a:ext>
                  </a:extLst>
                </a:gridCol>
              </a:tblGrid>
              <a:tr h="2129409">
                <a:tc>
                  <a:txBody>
                    <a:bodyPr/>
                    <a:lstStyle/>
                    <a:p>
                      <a:pPr algn="l">
                        <a:lnSpc>
                          <a:spcPct val="115000"/>
                        </a:lnSpc>
                        <a:spcAft>
                          <a:spcPts val="0"/>
                        </a:spcAft>
                      </a:pPr>
                      <a:r>
                        <a:rPr lang="hr-HR" sz="2400" baseline="0" dirty="0">
                          <a:solidFill>
                            <a:schemeClr val="tx1"/>
                          </a:solidFill>
                          <a:effectLst/>
                        </a:rPr>
                        <a:t>VICATIS</a:t>
                      </a:r>
                      <a:endParaRPr lang="hr-HR" sz="1100" baseline="0" dirty="0">
                        <a:solidFill>
                          <a:schemeClr val="tx1"/>
                        </a:solidFill>
                        <a:effectLst/>
                      </a:endParaRPr>
                    </a:p>
                    <a:p>
                      <a:pPr algn="l">
                        <a:lnSpc>
                          <a:spcPct val="115000"/>
                        </a:lnSpc>
                        <a:spcAft>
                          <a:spcPts val="0"/>
                        </a:spcAft>
                      </a:pPr>
                      <a:r>
                        <a:rPr lang="hr-HR" sz="1000" baseline="0" dirty="0">
                          <a:solidFill>
                            <a:schemeClr val="tx1"/>
                          </a:solidFill>
                          <a:effectLst/>
                        </a:rPr>
                        <a:t>Victim-centered approach to improving support services</a:t>
                      </a:r>
                      <a:endParaRPr lang="hr-HR" sz="1100" baseline="0" dirty="0">
                        <a:solidFill>
                          <a:schemeClr val="tx1"/>
                        </a:solidFill>
                        <a:effectLst/>
                      </a:endParaRPr>
                    </a:p>
                    <a:p>
                      <a:pPr algn="l">
                        <a:lnSpc>
                          <a:spcPct val="115000"/>
                        </a:lnSpc>
                        <a:spcAft>
                          <a:spcPts val="0"/>
                        </a:spcAft>
                      </a:pPr>
                      <a:r>
                        <a:rPr lang="hr-HR" sz="500" dirty="0">
                          <a:effectLst/>
                        </a:rPr>
                        <a:t> </a:t>
                      </a: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algn="ctr">
                        <a:lnSpc>
                          <a:spcPct val="115000"/>
                        </a:lnSpc>
                        <a:spcAft>
                          <a:spcPts val="0"/>
                        </a:spcAft>
                      </a:pP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extLst>
                  <a:ext uri="{0D108BD9-81ED-4DB2-BD59-A6C34878D82A}">
                    <a16:rowId xmlns:a16="http://schemas.microsoft.com/office/drawing/2014/main" val="3726682855"/>
                  </a:ext>
                </a:extLst>
              </a:tr>
            </a:tbl>
          </a:graphicData>
        </a:graphic>
      </p:graphicFrame>
      <p:grpSp>
        <p:nvGrpSpPr>
          <p:cNvPr id="8" name="Group 7">
            <a:extLst>
              <a:ext uri="{FF2B5EF4-FFF2-40B4-BE49-F238E27FC236}">
                <a16:creationId xmlns:a16="http://schemas.microsoft.com/office/drawing/2014/main" id="{A79E5D45-E7FA-4E0D-BBCA-6DD7989CE262}"/>
              </a:ext>
            </a:extLst>
          </p:cNvPr>
          <p:cNvGrpSpPr/>
          <p:nvPr userDrawn="1"/>
        </p:nvGrpSpPr>
        <p:grpSpPr>
          <a:xfrm>
            <a:off x="4608925" y="96867"/>
            <a:ext cx="3970337" cy="1106487"/>
            <a:chOff x="0" y="0"/>
            <a:chExt cx="3970020" cy="1106170"/>
          </a:xfrm>
        </p:grpSpPr>
        <p:pic>
          <p:nvPicPr>
            <p:cNvPr id="9" name="Picture 8" descr="C:\Users\User\AppData\Local\Microsoft\Windows\Temporary Internet Files\Content.Word\LOGO.BMP">
              <a:extLst>
                <a:ext uri="{FF2B5EF4-FFF2-40B4-BE49-F238E27FC236}">
                  <a16:creationId xmlns:a16="http://schemas.microsoft.com/office/drawing/2014/main" id="{62EA5F23-55A2-4059-9E06-A5AFAE5EF50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87880" y="617220"/>
              <a:ext cx="1504315" cy="323850"/>
            </a:xfrm>
            <a:prstGeom prst="rect">
              <a:avLst/>
            </a:prstGeom>
            <a:noFill/>
            <a:ln>
              <a:noFill/>
            </a:ln>
          </p:spPr>
        </p:pic>
        <p:pic>
          <p:nvPicPr>
            <p:cNvPr id="10" name="Picture 9" descr="C:\Users\User\AppData\Local\Microsoft\Windows\Temporary Internet Files\Content.Word\crj-en-lq2.jpg">
              <a:extLst>
                <a:ext uri="{FF2B5EF4-FFF2-40B4-BE49-F238E27FC236}">
                  <a16:creationId xmlns:a16="http://schemas.microsoft.com/office/drawing/2014/main" id="{CEE7B383-6211-4741-857D-8D7D2B5C5F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44880" y="0"/>
              <a:ext cx="755650" cy="582930"/>
            </a:xfrm>
            <a:prstGeom prst="rect">
              <a:avLst/>
            </a:prstGeom>
            <a:noFill/>
            <a:ln>
              <a:noFill/>
            </a:ln>
          </p:spPr>
        </p:pic>
        <p:pic>
          <p:nvPicPr>
            <p:cNvPr id="11" name="Picture 10" descr="C:\Users\User\AppData\Local\Microsoft\Windows\Temporary Internet Files\Content.Word\patent_logo_1-01.png">
              <a:extLst>
                <a:ext uri="{FF2B5EF4-FFF2-40B4-BE49-F238E27FC236}">
                  <a16:creationId xmlns:a16="http://schemas.microsoft.com/office/drawing/2014/main" id="{8FB559C6-3352-4CE5-B2EE-7AEC12DFD8A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87780" y="541020"/>
              <a:ext cx="798830" cy="565150"/>
            </a:xfrm>
            <a:prstGeom prst="rect">
              <a:avLst/>
            </a:prstGeom>
            <a:noFill/>
            <a:ln>
              <a:noFill/>
            </a:ln>
          </p:spPr>
        </p:pic>
        <p:pic>
          <p:nvPicPr>
            <p:cNvPr id="12" name="Picture 11" descr="C:\Users\User\AppData\Local\Microsoft\Windows\Temporary Internet Files\Content.Word\DNK_blok.jpg">
              <a:extLst>
                <a:ext uri="{FF2B5EF4-FFF2-40B4-BE49-F238E27FC236}">
                  <a16:creationId xmlns:a16="http://schemas.microsoft.com/office/drawing/2014/main" id="{49CF09B1-C91C-4D3B-B075-5CC16A8C842A}"/>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99060"/>
              <a:ext cx="852805" cy="345440"/>
            </a:xfrm>
            <a:prstGeom prst="rect">
              <a:avLst/>
            </a:prstGeom>
            <a:noFill/>
            <a:ln>
              <a:noFill/>
            </a:ln>
          </p:spPr>
        </p:pic>
        <p:pic>
          <p:nvPicPr>
            <p:cNvPr id="13" name="Picture 12">
              <a:extLst>
                <a:ext uri="{FF2B5EF4-FFF2-40B4-BE49-F238E27FC236}">
                  <a16:creationId xmlns:a16="http://schemas.microsoft.com/office/drawing/2014/main" id="{1DB05585-B95C-4AD5-86DF-4F9D67F0FDE0}"/>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44980" y="30480"/>
              <a:ext cx="791845" cy="481965"/>
            </a:xfrm>
            <a:prstGeom prst="rect">
              <a:avLst/>
            </a:prstGeom>
            <a:noFill/>
            <a:ln>
              <a:noFill/>
            </a:ln>
          </p:spPr>
        </p:pic>
        <p:pic>
          <p:nvPicPr>
            <p:cNvPr id="14" name="Picture 13" descr="C:\Users\User\AppData\Local\Microsoft\Windows\Temporary Internet Files\Content.Word\Min pravos RH eng final.jpg">
              <a:extLst>
                <a:ext uri="{FF2B5EF4-FFF2-40B4-BE49-F238E27FC236}">
                  <a16:creationId xmlns:a16="http://schemas.microsoft.com/office/drawing/2014/main" id="{78641385-5F30-4751-9A8F-668D0A967F2F}"/>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67000" y="129540"/>
              <a:ext cx="1303020" cy="309245"/>
            </a:xfrm>
            <a:prstGeom prst="rect">
              <a:avLst/>
            </a:prstGeom>
            <a:noFill/>
            <a:ln>
              <a:noFill/>
            </a:ln>
          </p:spPr>
        </p:pic>
        <p:pic>
          <p:nvPicPr>
            <p:cNvPr id="15" name="Picture 14" descr="C:\Users\User\AppData\Local\Microsoft\Windows\Temporary Internet Files\Content.Word\PNG-logo-ULJPPNM-eng.png">
              <a:extLst>
                <a:ext uri="{FF2B5EF4-FFF2-40B4-BE49-F238E27FC236}">
                  <a16:creationId xmlns:a16="http://schemas.microsoft.com/office/drawing/2014/main" id="{B891A21B-E746-4BCF-9310-27E97EF791F9}"/>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0960" y="609600"/>
              <a:ext cx="1288415" cy="427990"/>
            </a:xfrm>
            <a:prstGeom prst="rect">
              <a:avLst/>
            </a:prstGeom>
            <a:noFill/>
            <a:ln>
              <a:noFill/>
            </a:ln>
          </p:spPr>
        </p:pic>
      </p:grpSp>
      <p:sp>
        <p:nvSpPr>
          <p:cNvPr id="26" name="Rectangle 19">
            <a:extLst>
              <a:ext uri="{FF2B5EF4-FFF2-40B4-BE49-F238E27FC236}">
                <a16:creationId xmlns:a16="http://schemas.microsoft.com/office/drawing/2014/main" id="{8B250F15-67E3-4939-9A0D-B3ABF096C12B}"/>
              </a:ext>
            </a:extLst>
          </p:cNvPr>
          <p:cNvSpPr>
            <a:spLocks noChangeArrowheads="1"/>
          </p:cNvSpPr>
          <p:nvPr userDrawn="1"/>
        </p:nvSpPr>
        <p:spPr bwMode="auto">
          <a:xfrm>
            <a:off x="3"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solidFill>
                <a:prstClr val="black"/>
              </a:solidFill>
              <a:ea typeface="ＭＳ Ｐゴシック" pitchFamily="34" charset="-128"/>
            </a:endParaRPr>
          </a:p>
        </p:txBody>
      </p:sp>
      <p:sp>
        <p:nvSpPr>
          <p:cNvPr id="7" name="Date Placeholder 6"/>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18" name="Footer Placeholder 17"/>
          <p:cNvSpPr>
            <a:spLocks noGrp="1"/>
          </p:cNvSpPr>
          <p:nvPr>
            <p:ph type="ftr" sz="quarter" idx="11"/>
          </p:nvPr>
        </p:nvSpPr>
        <p:spPr/>
        <p:txBody>
          <a:bodyPr/>
          <a:lstStyle/>
          <a:p>
            <a:endParaRPr lang="hr-HR" dirty="0">
              <a:solidFill>
                <a:prstClr val="black">
                  <a:tint val="75000"/>
                </a:prstClr>
              </a:solidFill>
            </a:endParaRPr>
          </a:p>
        </p:txBody>
      </p:sp>
      <p:sp>
        <p:nvSpPr>
          <p:cNvPr id="19" name="Slide Number Placeholder 18"/>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pic>
        <p:nvPicPr>
          <p:cNvPr id="30" name="Picture 33">
            <a:extLst>
              <a:ext uri="{FF2B5EF4-FFF2-40B4-BE49-F238E27FC236}">
                <a16:creationId xmlns:a16="http://schemas.microsoft.com/office/drawing/2014/main" id="{CDC64682-9546-4A95-866F-A5182FC3C7E0}"/>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flipV="1">
            <a:off x="5685055" y="5649835"/>
            <a:ext cx="832427" cy="504785"/>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a:extLst>
              <a:ext uri="{FF2B5EF4-FFF2-40B4-BE49-F238E27FC236}">
                <a16:creationId xmlns:a16="http://schemas.microsoft.com/office/drawing/2014/main" id="{E1529CDD-AE69-4913-939E-B0B308BD3C09}"/>
              </a:ext>
            </a:extLst>
          </p:cNvPr>
          <p:cNvSpPr/>
          <p:nvPr userDrawn="1"/>
        </p:nvSpPr>
        <p:spPr>
          <a:xfrm>
            <a:off x="1638301" y="6210300"/>
            <a:ext cx="9029700" cy="553998"/>
          </a:xfrm>
          <a:prstGeom prst="rect">
            <a:avLst/>
          </a:prstGeom>
        </p:spPr>
        <p:txBody>
          <a:bodyPr wrap="square">
            <a:spAutoFit/>
          </a:bodyPr>
          <a:lstStyle/>
          <a:p>
            <a:pPr algn="ctr" eaLnBrk="0" fontAlgn="base" hangingPunct="0">
              <a:spcBef>
                <a:spcPct val="0"/>
              </a:spcBef>
              <a:spcAft>
                <a:spcPct val="0"/>
              </a:spcAft>
            </a:pPr>
            <a:r>
              <a:rPr lang="hr-HR" altLang="sr-Latn-RS" sz="1000" b="1" dirty="0">
                <a:solidFill>
                  <a:prstClr val="black"/>
                </a:solidFill>
                <a:ea typeface="Calibri" panose="020F0502020204030204" pitchFamily="34" charset="0"/>
                <a:cs typeface="Calibri" panose="020F0502020204030204" pitchFamily="34" charset="0"/>
              </a:rPr>
              <a:t>This project is funded by the European Union’s Justice Programme (2014-2020). </a:t>
            </a:r>
            <a:endParaRPr lang="hr-HR" altLang="sr-Latn-RS" sz="1000" dirty="0">
              <a:solidFill>
                <a:prstClr val="black"/>
              </a:solidFill>
              <a:ea typeface="ＭＳ Ｐゴシック" pitchFamily="34" charset="-128"/>
            </a:endParaRPr>
          </a:p>
          <a:p>
            <a:pPr algn="ctr" eaLnBrk="0" fontAlgn="base" hangingPunct="0">
              <a:spcBef>
                <a:spcPct val="0"/>
              </a:spcBef>
              <a:spcAft>
                <a:spcPct val="0"/>
              </a:spcAft>
            </a:pPr>
            <a:r>
              <a:rPr lang="hr-HR" altLang="sr-Latn-RS" sz="1000" b="1" dirty="0">
                <a:solidFill>
                  <a:prstClr val="black"/>
                </a:solidFill>
                <a:ea typeface="Calibri" panose="020F0502020204030204" pitchFamily="34" charset="0"/>
                <a:cs typeface="Calibri" panose="020F0502020204030204" pitchFamily="34" charset="0"/>
              </a:rPr>
              <a:t>The content of this document represents the views of the authors only and is their sole responsibility. The European Commission does not accept any responsibility for use that may be made of the information it contains.</a:t>
            </a:r>
            <a:endParaRPr lang="hr-HR" altLang="sr-Latn-RS" sz="1000" dirty="0">
              <a:solidFill>
                <a:prstClr val="black"/>
              </a:solidFill>
              <a:latin typeface="Arial" panose="020B0604020202020204" pitchFamily="34" charset="0"/>
              <a:ea typeface="ＭＳ Ｐゴシック" pitchFamily="34" charset="-128"/>
            </a:endParaRPr>
          </a:p>
        </p:txBody>
      </p:sp>
    </p:spTree>
    <p:extLst>
      <p:ext uri="{BB962C8B-B14F-4D97-AF65-F5344CB8AC3E}">
        <p14:creationId xmlns:p14="http://schemas.microsoft.com/office/powerpoint/2010/main" val="264725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89AC-E298-4D4E-92DE-85192B2C3F4D}"/>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C37C88F4-4803-4902-87EC-97D745F219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3498BA45-C93F-422B-865F-3642D173BF61}"/>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6E63B535-9B5E-4AD4-8448-41360F2411B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1EED33AD-523C-4B00-89F7-8ADD1C118520}"/>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316143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10C60-3CDA-40C1-AB8F-A53C8EE8CEF5}"/>
              </a:ext>
            </a:extLst>
          </p:cNvPr>
          <p:cNvSpPr>
            <a:spLocks noGrp="1"/>
          </p:cNvSpPr>
          <p:nvPr>
            <p:ph type="title"/>
          </p:nvPr>
        </p:nvSpPr>
        <p:spPr>
          <a:xfrm>
            <a:off x="831852" y="1709741"/>
            <a:ext cx="10515600" cy="2852737"/>
          </a:xfrm>
        </p:spPr>
        <p:txBody>
          <a:bodyPr anchor="b"/>
          <a:lstStyle>
            <a:lvl1pPr>
              <a:defRPr sz="6000"/>
            </a:lvl1pPr>
          </a:lstStyle>
          <a:p>
            <a:r>
              <a:rPr lang="en-US"/>
              <a:t>Click to edit Master title style</a:t>
            </a:r>
            <a:endParaRPr lang="hr-HR"/>
          </a:p>
        </p:txBody>
      </p:sp>
      <p:sp>
        <p:nvSpPr>
          <p:cNvPr id="3" name="Text Placeholder 2">
            <a:extLst>
              <a:ext uri="{FF2B5EF4-FFF2-40B4-BE49-F238E27FC236}">
                <a16:creationId xmlns:a16="http://schemas.microsoft.com/office/drawing/2014/main" id="{5413760D-7F4D-4D7A-AC3E-B8AD58DF517B}"/>
              </a:ext>
            </a:extLst>
          </p:cNvPr>
          <p:cNvSpPr>
            <a:spLocks noGrp="1"/>
          </p:cNvSpPr>
          <p:nvPr>
            <p:ph type="body" idx="1"/>
          </p:nvPr>
        </p:nvSpPr>
        <p:spPr>
          <a:xfrm>
            <a:off x="831852" y="4589466"/>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9382D9B-DC39-4185-A39B-7FD33EF76666}"/>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D3D68632-51CB-4568-9DA8-53BC2E604D6D}"/>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F30CD1C4-99E3-44F3-A3BF-7E2BBFB930E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595698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F07B2-19E6-4CE1-913C-7450B78AD5B6}"/>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id="{52A402F9-E331-423B-88DE-D379D4A67B09}"/>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a:extLst>
              <a:ext uri="{FF2B5EF4-FFF2-40B4-BE49-F238E27FC236}">
                <a16:creationId xmlns:a16="http://schemas.microsoft.com/office/drawing/2014/main" id="{883D04EB-91E8-44B4-8734-2CB2A35B5A63}"/>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a:extLst>
              <a:ext uri="{FF2B5EF4-FFF2-40B4-BE49-F238E27FC236}">
                <a16:creationId xmlns:a16="http://schemas.microsoft.com/office/drawing/2014/main" id="{13F63E46-ED89-499F-AE61-9B386B6A7F44}"/>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687118B3-3AE4-49E7-9A63-089166813896}"/>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7418B7A6-8152-4C8C-A7CC-A1526AA859B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867890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38A81-2B0F-484A-92DF-6C460077B5C5}"/>
              </a:ext>
            </a:extLst>
          </p:cNvPr>
          <p:cNvSpPr>
            <a:spLocks noGrp="1"/>
          </p:cNvSpPr>
          <p:nvPr>
            <p:ph type="title"/>
          </p:nvPr>
        </p:nvSpPr>
        <p:spPr>
          <a:xfrm>
            <a:off x="839789" y="365128"/>
            <a:ext cx="10515600" cy="1325563"/>
          </a:xfrm>
        </p:spPr>
        <p:txBody>
          <a:bodyPr/>
          <a:lstStyle/>
          <a:p>
            <a:r>
              <a:rPr lang="en-US"/>
              <a:t>Click to edit Master title style</a:t>
            </a:r>
            <a:endParaRPr lang="hr-HR"/>
          </a:p>
        </p:txBody>
      </p:sp>
      <p:sp>
        <p:nvSpPr>
          <p:cNvPr id="3" name="Text Placeholder 2">
            <a:extLst>
              <a:ext uri="{FF2B5EF4-FFF2-40B4-BE49-F238E27FC236}">
                <a16:creationId xmlns:a16="http://schemas.microsoft.com/office/drawing/2014/main" id="{EF994A4B-5D71-43E2-B927-4A78A42EF740}"/>
              </a:ext>
            </a:extLst>
          </p:cNvPr>
          <p:cNvSpPr>
            <a:spLocks noGrp="1"/>
          </p:cNvSpPr>
          <p:nvPr>
            <p:ph type="body" idx="1"/>
          </p:nvPr>
        </p:nvSpPr>
        <p:spPr>
          <a:xfrm>
            <a:off x="839789" y="1681164"/>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7767306-47A4-4EFC-B002-F17FBEA590E0}"/>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a:extLst>
              <a:ext uri="{FF2B5EF4-FFF2-40B4-BE49-F238E27FC236}">
                <a16:creationId xmlns:a16="http://schemas.microsoft.com/office/drawing/2014/main" id="{4E210739-D9AF-4BAB-B461-9E660D9D74BC}"/>
              </a:ext>
            </a:extLst>
          </p:cNvPr>
          <p:cNvSpPr>
            <a:spLocks noGrp="1"/>
          </p:cNvSpPr>
          <p:nvPr>
            <p:ph type="body" sz="quarter" idx="3"/>
          </p:nvPr>
        </p:nvSpPr>
        <p:spPr>
          <a:xfrm>
            <a:off x="6172202" y="1681164"/>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366C576-C5C2-47D9-87E2-85B64C4D2785}"/>
              </a:ext>
            </a:extLst>
          </p:cNvPr>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a:extLst>
              <a:ext uri="{FF2B5EF4-FFF2-40B4-BE49-F238E27FC236}">
                <a16:creationId xmlns:a16="http://schemas.microsoft.com/office/drawing/2014/main" id="{3ECB9716-136B-41C9-AE3B-A793210CA71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8" name="Footer Placeholder 7">
            <a:extLst>
              <a:ext uri="{FF2B5EF4-FFF2-40B4-BE49-F238E27FC236}">
                <a16:creationId xmlns:a16="http://schemas.microsoft.com/office/drawing/2014/main" id="{B817AEB3-A05B-4A8A-8CE0-3CC2892020CB}"/>
              </a:ext>
            </a:extLst>
          </p:cNvPr>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a:extLst>
              <a:ext uri="{FF2B5EF4-FFF2-40B4-BE49-F238E27FC236}">
                <a16:creationId xmlns:a16="http://schemas.microsoft.com/office/drawing/2014/main" id="{6EDD32F5-7BE4-441D-B936-FB2AE0BBE0C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2662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66914-397F-436B-907E-D63A7FC70E42}"/>
              </a:ext>
            </a:extLst>
          </p:cNvPr>
          <p:cNvSpPr>
            <a:spLocks noGrp="1"/>
          </p:cNvSpPr>
          <p:nvPr>
            <p:ph type="title"/>
          </p:nvPr>
        </p:nvSpPr>
        <p:spPr/>
        <p:txBody>
          <a:bodyPr/>
          <a:lstStyle/>
          <a:p>
            <a:r>
              <a:rPr lang="en-US"/>
              <a:t>Click to edit Master title style</a:t>
            </a:r>
            <a:endParaRPr lang="hr-HR"/>
          </a:p>
        </p:txBody>
      </p:sp>
      <p:sp>
        <p:nvSpPr>
          <p:cNvPr id="3" name="Date Placeholder 2">
            <a:extLst>
              <a:ext uri="{FF2B5EF4-FFF2-40B4-BE49-F238E27FC236}">
                <a16:creationId xmlns:a16="http://schemas.microsoft.com/office/drawing/2014/main" id="{44BC120D-A836-41B6-8761-2BD9B609D40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4" name="Footer Placeholder 3">
            <a:extLst>
              <a:ext uri="{FF2B5EF4-FFF2-40B4-BE49-F238E27FC236}">
                <a16:creationId xmlns:a16="http://schemas.microsoft.com/office/drawing/2014/main" id="{54707402-66C1-4BF2-8087-59CA5B526397}"/>
              </a:ext>
            </a:extLst>
          </p:cNvPr>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a:extLst>
              <a:ext uri="{FF2B5EF4-FFF2-40B4-BE49-F238E27FC236}">
                <a16:creationId xmlns:a16="http://schemas.microsoft.com/office/drawing/2014/main" id="{E4F9ABC9-18D7-4F59-AFD8-965580E4259F}"/>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66563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22511B-A0B3-4063-AB96-10ED97D8C5B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3" name="Footer Placeholder 2">
            <a:extLst>
              <a:ext uri="{FF2B5EF4-FFF2-40B4-BE49-F238E27FC236}">
                <a16:creationId xmlns:a16="http://schemas.microsoft.com/office/drawing/2014/main" id="{E3813EAB-C9FA-4762-ACE3-A432755D112B}"/>
              </a:ext>
            </a:extLst>
          </p:cNvPr>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a:extLst>
              <a:ext uri="{FF2B5EF4-FFF2-40B4-BE49-F238E27FC236}">
                <a16:creationId xmlns:a16="http://schemas.microsoft.com/office/drawing/2014/main" id="{540ABD53-6195-4F57-827D-487FEF78AC6B}"/>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279378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24622-134A-4562-8E94-18BE219C7EDF}"/>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endParaRPr lang="hr-HR"/>
          </a:p>
        </p:txBody>
      </p:sp>
      <p:sp>
        <p:nvSpPr>
          <p:cNvPr id="3" name="Content Placeholder 2">
            <a:extLst>
              <a:ext uri="{FF2B5EF4-FFF2-40B4-BE49-F238E27FC236}">
                <a16:creationId xmlns:a16="http://schemas.microsoft.com/office/drawing/2014/main" id="{486AC8D4-014D-44AA-B70F-9679F1FE2AA9}"/>
              </a:ext>
            </a:extLst>
          </p:cNvPr>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a:extLst>
              <a:ext uri="{FF2B5EF4-FFF2-40B4-BE49-F238E27FC236}">
                <a16:creationId xmlns:a16="http://schemas.microsoft.com/office/drawing/2014/main" id="{7A93D352-3D7A-4182-BE37-BEBB1167C5AB}"/>
              </a:ext>
            </a:extLst>
          </p:cNvPr>
          <p:cNvSpPr>
            <a:spLocks noGrp="1"/>
          </p:cNvSpPr>
          <p:nvPr>
            <p:ph type="body" sz="half" idx="2"/>
          </p:nvPr>
        </p:nvSpPr>
        <p:spPr>
          <a:xfrm>
            <a:off x="839789" y="2057400"/>
            <a:ext cx="393223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23C6FC-027E-4DB3-A3AC-AED282ACFC5A}"/>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88F26B45-3FC0-4041-8CC6-EADCE9EB778D}"/>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21460B33-DC03-4CD0-BFB1-41BA2274FDC1}"/>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64096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119BD91-2EFE-48C6-ADEF-13C852A56DBC}" type="datetimeFigureOut">
              <a:rPr lang="hr-HR" smtClean="0"/>
              <a:t>21.9.2021.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195348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0276C-B412-4225-8659-7F9CFDB81533}"/>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endParaRPr lang="hr-HR"/>
          </a:p>
        </p:txBody>
      </p:sp>
      <p:sp>
        <p:nvSpPr>
          <p:cNvPr id="3" name="Picture Placeholder 2">
            <a:extLst>
              <a:ext uri="{FF2B5EF4-FFF2-40B4-BE49-F238E27FC236}">
                <a16:creationId xmlns:a16="http://schemas.microsoft.com/office/drawing/2014/main" id="{A2149D02-178B-482F-A839-E4A776142C3F}"/>
              </a:ext>
            </a:extLst>
          </p:cNvPr>
          <p:cNvSpPr>
            <a:spLocks noGrp="1"/>
          </p:cNvSpPr>
          <p:nvPr>
            <p:ph type="pic" idx="1"/>
          </p:nvPr>
        </p:nvSpPr>
        <p:spPr>
          <a:xfrm>
            <a:off x="5183189" y="987428"/>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a:extLst>
              <a:ext uri="{FF2B5EF4-FFF2-40B4-BE49-F238E27FC236}">
                <a16:creationId xmlns:a16="http://schemas.microsoft.com/office/drawing/2014/main" id="{8DE469DA-4F32-4B6A-8EDA-005551318438}"/>
              </a:ext>
            </a:extLst>
          </p:cNvPr>
          <p:cNvSpPr>
            <a:spLocks noGrp="1"/>
          </p:cNvSpPr>
          <p:nvPr>
            <p:ph type="body" sz="half" idx="2"/>
          </p:nvPr>
        </p:nvSpPr>
        <p:spPr>
          <a:xfrm>
            <a:off x="839789" y="2057400"/>
            <a:ext cx="393223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0013DA-81DB-46B3-AC6F-ED3BBB620C9C}"/>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id="{1510B69B-F035-47AB-BEE9-921ECBA45617}"/>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id="{43756005-CD3C-4944-B669-E92126986FEE}"/>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641677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242A-3442-4ED9-9BB0-A5FAB879C1EB}"/>
              </a:ext>
            </a:extLst>
          </p:cNvPr>
          <p:cNvSpPr>
            <a:spLocks noGrp="1"/>
          </p:cNvSpPr>
          <p:nvPr>
            <p:ph type="title"/>
          </p:nvPr>
        </p:nvSpPr>
        <p:spPr/>
        <p:txBody>
          <a:bodyPr/>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5D5E9873-6F2C-4B7C-BEF1-9CD1DE7C10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717CC292-FD42-4B32-902D-61825AEC56A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4D14D106-7734-4F8F-B991-CD07EDDC441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0A1B8921-5152-48DE-BBF7-F6547E17A33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0095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E7D36C-3E67-4E95-B000-3D18EDDE7EED}"/>
              </a:ext>
            </a:extLst>
          </p:cNvPr>
          <p:cNvSpPr>
            <a:spLocks noGrp="1"/>
          </p:cNvSpPr>
          <p:nvPr>
            <p:ph type="title" orient="vert"/>
          </p:nvPr>
        </p:nvSpPr>
        <p:spPr>
          <a:xfrm>
            <a:off x="8724902" y="365126"/>
            <a:ext cx="2628900" cy="5811838"/>
          </a:xfrm>
        </p:spPr>
        <p:txBody>
          <a:bodyPr vert="eaVert"/>
          <a:lstStyle/>
          <a:p>
            <a:r>
              <a:rPr lang="en-US"/>
              <a:t>Click to edit Master title style</a:t>
            </a:r>
            <a:endParaRPr lang="hr-HR"/>
          </a:p>
        </p:txBody>
      </p:sp>
      <p:sp>
        <p:nvSpPr>
          <p:cNvPr id="3" name="Vertical Text Placeholder 2">
            <a:extLst>
              <a:ext uri="{FF2B5EF4-FFF2-40B4-BE49-F238E27FC236}">
                <a16:creationId xmlns:a16="http://schemas.microsoft.com/office/drawing/2014/main" id="{E2109BD0-3CE9-4CD3-BA11-D56C3C981C72}"/>
              </a:ext>
            </a:extLst>
          </p:cNvPr>
          <p:cNvSpPr>
            <a:spLocks noGrp="1"/>
          </p:cNvSpPr>
          <p:nvPr>
            <p:ph type="body" orient="vert" idx="1"/>
          </p:nvPr>
        </p:nvSpPr>
        <p:spPr>
          <a:xfrm>
            <a:off x="838202" y="365126"/>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595D455C-470E-44C7-9DB8-948B333F1A4E}"/>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21.9.2021.</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id="{25D26DCB-4607-4F0D-BFD4-BB270503F3E6}"/>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id="{75AAF4D5-00F0-49CD-9316-43AD86C5C056}"/>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759703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a:t>Uredite stil naslova matrice</a:t>
            </a: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8119BD91-2EFE-48C6-ADEF-13C852A56DBC}" type="datetimeFigureOut">
              <a:rPr lang="hr-HR" smtClean="0"/>
              <a:t>21.9.2021.</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790074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838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72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8119BD91-2EFE-48C6-ADEF-13C852A56DBC}" type="datetimeFigureOut">
              <a:rPr lang="hr-HR" smtClean="0"/>
              <a:t>21.9.2021.</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54119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a:t>Uredite stil naslova matrice</a:t>
            </a: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8119BD91-2EFE-48C6-ADEF-13C852A56DBC}" type="datetimeFigureOut">
              <a:rPr lang="hr-HR" smtClean="0"/>
              <a:t>21.9.2021.</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67637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8119BD91-2EFE-48C6-ADEF-13C852A56DBC}" type="datetimeFigureOut">
              <a:rPr lang="hr-HR" smtClean="0"/>
              <a:t>21.9.2021.</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30459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8119BD91-2EFE-48C6-ADEF-13C852A56DBC}" type="datetimeFigureOut">
              <a:rPr lang="hr-HR" smtClean="0"/>
              <a:t>21.9.2021.</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9996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8119BD91-2EFE-48C6-ADEF-13C852A56DBC}" type="datetimeFigureOut">
              <a:rPr lang="hr-HR" smtClean="0"/>
              <a:t>21.9.2021.</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2982864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8119BD91-2EFE-48C6-ADEF-13C852A56DBC}" type="datetimeFigureOut">
              <a:rPr lang="hr-HR" smtClean="0"/>
              <a:t>21.9.2021.</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C3C45EB1-8105-4BDC-BA95-C16EB9816CA3}" type="slidenum">
              <a:rPr lang="hr-HR" smtClean="0"/>
              <a:t>‹#›</a:t>
            </a:fld>
            <a:endParaRPr lang="hr-HR"/>
          </a:p>
        </p:txBody>
      </p:sp>
    </p:spTree>
    <p:extLst>
      <p:ext uri="{BB962C8B-B14F-4D97-AF65-F5344CB8AC3E}">
        <p14:creationId xmlns:p14="http://schemas.microsoft.com/office/powerpoint/2010/main" val="3956133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9BD91-2EFE-48C6-ADEF-13C852A56DBC}" type="datetimeFigureOut">
              <a:rPr lang="hr-HR" smtClean="0"/>
              <a:t>21.9.2021.</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45EB1-8105-4BDC-BA95-C16EB9816CA3}" type="slidenum">
              <a:rPr lang="hr-HR" smtClean="0"/>
              <a:t>‹#›</a:t>
            </a:fld>
            <a:endParaRPr lang="hr-HR"/>
          </a:p>
        </p:txBody>
      </p:sp>
    </p:spTree>
    <p:extLst>
      <p:ext uri="{BB962C8B-B14F-4D97-AF65-F5344CB8AC3E}">
        <p14:creationId xmlns:p14="http://schemas.microsoft.com/office/powerpoint/2010/main" val="2950608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8681F-CB57-435C-B515-7899EF122F30}"/>
              </a:ext>
            </a:extLst>
          </p:cNvPr>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a:extLst>
              <a:ext uri="{FF2B5EF4-FFF2-40B4-BE49-F238E27FC236}">
                <a16:creationId xmlns:a16="http://schemas.microsoft.com/office/drawing/2014/main" id="{644606CF-A9EA-42AA-8C3B-2A4209DD041E}"/>
              </a:ext>
            </a:extLst>
          </p:cNvPr>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id="{8ABB5FC8-E96D-4849-A291-E0DE6733F9C3}"/>
              </a:ext>
            </a:extLst>
          </p:cNvPr>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DC33C-4DAA-4123-84EA-44C086CFE537}" type="datetimeFigureOut">
              <a:rPr lang="hr-HR" smtClean="0">
                <a:solidFill>
                  <a:prstClr val="black">
                    <a:tint val="75000"/>
                  </a:prstClr>
                </a:solidFill>
                <a:ea typeface="ＭＳ Ｐゴシック" pitchFamily="34" charset="-128"/>
              </a:rPr>
              <a:pPr/>
              <a:t>21.9.2021.</a:t>
            </a:fld>
            <a:endParaRPr lang="hr-HR">
              <a:solidFill>
                <a:prstClr val="black">
                  <a:tint val="75000"/>
                </a:prstClr>
              </a:solidFill>
              <a:ea typeface="ＭＳ Ｐゴシック" pitchFamily="34" charset="-128"/>
            </a:endParaRPr>
          </a:p>
        </p:txBody>
      </p:sp>
      <p:sp>
        <p:nvSpPr>
          <p:cNvPr id="5" name="Footer Placeholder 4">
            <a:extLst>
              <a:ext uri="{FF2B5EF4-FFF2-40B4-BE49-F238E27FC236}">
                <a16:creationId xmlns:a16="http://schemas.microsoft.com/office/drawing/2014/main" id="{EAC02D7E-1492-4979-A9C2-A5EBAF83BD1B}"/>
              </a:ext>
            </a:extLst>
          </p:cNvPr>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solidFill>
                <a:prstClr val="black">
                  <a:tint val="75000"/>
                </a:prstClr>
              </a:solidFill>
              <a:ea typeface="ＭＳ Ｐゴシック" pitchFamily="34" charset="-128"/>
            </a:endParaRPr>
          </a:p>
        </p:txBody>
      </p:sp>
      <p:sp>
        <p:nvSpPr>
          <p:cNvPr id="6" name="Slide Number Placeholder 5">
            <a:extLst>
              <a:ext uri="{FF2B5EF4-FFF2-40B4-BE49-F238E27FC236}">
                <a16:creationId xmlns:a16="http://schemas.microsoft.com/office/drawing/2014/main" id="{E3C4E826-602B-4514-95DB-6B056599DD2B}"/>
              </a:ext>
            </a:extLst>
          </p:cNvPr>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9FB5D-4340-4E90-A9F8-D262E83000B0}" type="slidenum">
              <a:rPr lang="hr-HR" smtClean="0">
                <a:solidFill>
                  <a:prstClr val="black">
                    <a:tint val="75000"/>
                  </a:prstClr>
                </a:solidFill>
                <a:ea typeface="ＭＳ Ｐゴシック" pitchFamily="34" charset="-128"/>
              </a:rPr>
              <a:pPr/>
              <a:t>‹#›</a:t>
            </a:fld>
            <a:endParaRPr lang="hr-HR">
              <a:solidFill>
                <a:prstClr val="black">
                  <a:tint val="75000"/>
                </a:prstClr>
              </a:solidFill>
              <a:ea typeface="ＭＳ Ｐゴシック" pitchFamily="34" charset="-128"/>
            </a:endParaRPr>
          </a:p>
        </p:txBody>
      </p:sp>
    </p:spTree>
    <p:extLst>
      <p:ext uri="{BB962C8B-B14F-4D97-AF65-F5344CB8AC3E}">
        <p14:creationId xmlns:p14="http://schemas.microsoft.com/office/powerpoint/2010/main" val="722168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dirty="0">
              <a:solidFill>
                <a:prstClr val="black"/>
              </a:solidFill>
              <a:latin typeface="Arial" charset="0"/>
              <a:ea typeface="ＭＳ Ｐゴシック" pitchFamily="34" charset="-128"/>
            </a:endParaRPr>
          </a:p>
        </p:txBody>
      </p:sp>
      <p:pic>
        <p:nvPicPr>
          <p:cNvPr id="2049" name="Picture 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6089" y="5566126"/>
            <a:ext cx="1123951" cy="511175"/>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a:extLst>
              <a:ext uri="{FF2B5EF4-FFF2-40B4-BE49-F238E27FC236}">
                <a16:creationId xmlns:a16="http://schemas.microsoft.com/office/drawing/2014/main" id="{F0177A49-7AC1-4787-A58B-DDB9B25FC456}"/>
              </a:ext>
            </a:extLst>
          </p:cNvPr>
          <p:cNvSpPr txBox="1">
            <a:spLocks/>
          </p:cNvSpPr>
          <p:nvPr/>
        </p:nvSpPr>
        <p:spPr>
          <a:xfrm>
            <a:off x="1530676" y="2578908"/>
            <a:ext cx="9144000" cy="2015352"/>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hr-HR" sz="6000" dirty="0"/>
              <a:t>INFORMIRANJE ŽRTEV KAZNIVIH DEJANJ O NJIHOVIH PRAVICAH</a:t>
            </a:r>
          </a:p>
          <a:p>
            <a:pPr algn="ctr"/>
            <a:endParaRPr lang="hr-HR" sz="6000" b="1" dirty="0">
              <a:solidFill>
                <a:prstClr val="black"/>
              </a:solidFill>
            </a:endParaRPr>
          </a:p>
        </p:txBody>
      </p:sp>
    </p:spTree>
    <p:extLst>
      <p:ext uri="{BB962C8B-B14F-4D97-AF65-F5344CB8AC3E}">
        <p14:creationId xmlns:p14="http://schemas.microsoft.com/office/powerpoint/2010/main" val="768724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72297" y="26461"/>
            <a:ext cx="10403703" cy="1446739"/>
          </a:xfrm>
        </p:spPr>
        <p:txBody>
          <a:bodyPr>
            <a:normAutofit/>
          </a:bodyPr>
          <a:lstStyle/>
          <a:p>
            <a:pPr algn="ctr">
              <a:lnSpc>
                <a:spcPct val="100000"/>
              </a:lnSpc>
              <a:spcBef>
                <a:spcPts val="0"/>
              </a:spcBef>
            </a:pPr>
            <a:r>
              <a:rPr lang="hr-HR" sz="4000" dirty="0"/>
              <a:t>INFORMIRANJE ŽRTEV O NJIHOVIH PRAVICAH – KOD IN KDAJ</a:t>
            </a:r>
          </a:p>
        </p:txBody>
      </p:sp>
      <p:sp>
        <p:nvSpPr>
          <p:cNvPr id="3" name="Rezervirano mjesto sadržaja 2"/>
          <p:cNvSpPr>
            <a:spLocks noGrp="1"/>
          </p:cNvSpPr>
          <p:nvPr>
            <p:ph idx="1"/>
          </p:nvPr>
        </p:nvSpPr>
        <p:spPr>
          <a:xfrm>
            <a:off x="381000" y="1244600"/>
            <a:ext cx="11737108" cy="5613400"/>
          </a:xfrm>
        </p:spPr>
        <p:txBody>
          <a:bodyPr lIns="36000" tIns="0" rIns="36000" bIns="0">
            <a:normAutofit/>
          </a:bodyPr>
          <a:lstStyle/>
          <a:p>
            <a:pPr marL="0" indent="0" algn="ctr">
              <a:lnSpc>
                <a:spcPct val="100000"/>
              </a:lnSpc>
              <a:spcBef>
                <a:spcPts val="0"/>
              </a:spcBef>
              <a:buNone/>
            </a:pPr>
            <a:r>
              <a:rPr lang="hr-HR" sz="4800" b="1" dirty="0"/>
              <a:t>KDO?</a:t>
            </a:r>
          </a:p>
          <a:p>
            <a:pPr marL="0" indent="0" algn="ctr">
              <a:lnSpc>
                <a:spcPct val="100000"/>
              </a:lnSpc>
              <a:spcBef>
                <a:spcPts val="0"/>
              </a:spcBef>
              <a:buNone/>
            </a:pPr>
            <a:endParaRPr lang="hr-HR" sz="800" dirty="0"/>
          </a:p>
          <a:p>
            <a:pPr marL="0" indent="0" algn="ctr">
              <a:lnSpc>
                <a:spcPct val="100000"/>
              </a:lnSpc>
              <a:spcBef>
                <a:spcPts val="0"/>
              </a:spcBef>
              <a:buNone/>
            </a:pPr>
            <a:endParaRPr lang="hr-HR" sz="4800" b="1" dirty="0"/>
          </a:p>
          <a:p>
            <a:pPr marL="0" indent="0" algn="ctr">
              <a:lnSpc>
                <a:spcPct val="100000"/>
              </a:lnSpc>
              <a:spcBef>
                <a:spcPts val="0"/>
              </a:spcBef>
              <a:buNone/>
            </a:pPr>
            <a:endParaRPr lang="hr-HR" sz="4800" b="1" dirty="0"/>
          </a:p>
          <a:p>
            <a:pPr marL="0" indent="0" algn="ctr">
              <a:lnSpc>
                <a:spcPct val="100000"/>
              </a:lnSpc>
              <a:spcBef>
                <a:spcPts val="0"/>
              </a:spcBef>
              <a:buNone/>
            </a:pPr>
            <a:r>
              <a:rPr lang="hr-HR" sz="4800" b="1" dirty="0"/>
              <a:t>KDAJ?</a:t>
            </a:r>
          </a:p>
          <a:p>
            <a:pPr marL="0" indent="0" algn="ctr">
              <a:lnSpc>
                <a:spcPct val="100000"/>
              </a:lnSpc>
              <a:spcBef>
                <a:spcPts val="0"/>
              </a:spcBef>
              <a:buNone/>
            </a:pPr>
            <a:r>
              <a:rPr lang="hr-HR" sz="4000" dirty="0"/>
              <a:t>Od </a:t>
            </a:r>
            <a:r>
              <a:rPr lang="hr-HR" sz="4000" dirty="0" err="1"/>
              <a:t>prvega</a:t>
            </a:r>
            <a:r>
              <a:rPr lang="hr-HR" sz="4000" dirty="0"/>
              <a:t> stika s pristojnim organom</a:t>
            </a:r>
          </a:p>
          <a:p>
            <a:pPr marL="0" indent="0" algn="ctr">
              <a:lnSpc>
                <a:spcPct val="100000"/>
              </a:lnSpc>
              <a:spcBef>
                <a:spcPts val="0"/>
              </a:spcBef>
              <a:buNone/>
            </a:pPr>
            <a:endParaRPr lang="hr-HR" sz="4000" dirty="0"/>
          </a:p>
          <a:p>
            <a:pPr marL="0" indent="0" algn="ctr">
              <a:lnSpc>
                <a:spcPct val="100000"/>
              </a:lnSpc>
              <a:spcBef>
                <a:spcPts val="0"/>
              </a:spcBef>
              <a:buNone/>
            </a:pPr>
            <a:r>
              <a:rPr lang="hr-HR" sz="4000" b="1" dirty="0"/>
              <a:t>OSREDOTOČENOST PREDVSEM NA PRAVICE, KI SO ZA TA TRENUTEK/FAZO NAJBOLJ POMEMBNE</a:t>
            </a:r>
            <a:endParaRPr lang="hr-HR" sz="800" b="1" dirty="0"/>
          </a:p>
          <a:p>
            <a:pPr marL="0" indent="0" algn="ctr">
              <a:lnSpc>
                <a:spcPct val="100000"/>
              </a:lnSpc>
              <a:spcBef>
                <a:spcPts val="0"/>
              </a:spcBef>
              <a:buNone/>
            </a:pPr>
            <a:endParaRPr lang="hr-HR" sz="800" b="1" dirty="0"/>
          </a:p>
          <a:p>
            <a:pPr marL="0" indent="0" algn="ctr">
              <a:lnSpc>
                <a:spcPct val="100000"/>
              </a:lnSpc>
              <a:spcBef>
                <a:spcPts val="0"/>
              </a:spcBef>
              <a:buNone/>
            </a:pPr>
            <a:endParaRPr lang="hr-HR" sz="800" b="1" dirty="0"/>
          </a:p>
        </p:txBody>
      </p:sp>
      <p:graphicFrame>
        <p:nvGraphicFramePr>
          <p:cNvPr id="6" name="Diagram 5"/>
          <p:cNvGraphicFramePr/>
          <p:nvPr>
            <p:extLst>
              <p:ext uri="{D42A27DB-BD31-4B8C-83A1-F6EECF244321}">
                <p14:modId xmlns:p14="http://schemas.microsoft.com/office/powerpoint/2010/main" val="2630328680"/>
              </p:ext>
            </p:extLst>
          </p:nvPr>
        </p:nvGraphicFramePr>
        <p:xfrm>
          <a:off x="111211" y="2282645"/>
          <a:ext cx="11565924" cy="10505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5988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3600" dirty="0"/>
              <a:t>INFORMIRANJE ŽRTEV O PRAVICAH </a:t>
            </a:r>
            <a:r>
              <a:rPr lang="en-US" sz="3600" dirty="0"/>
              <a:t>– </a:t>
            </a:r>
            <a:r>
              <a:rPr lang="sl-SI" sz="3600" dirty="0"/>
              <a:t>KDO IN KDAJ</a:t>
            </a:r>
            <a:r>
              <a:rPr lang="en-US" sz="3600" dirty="0"/>
              <a:t>? </a:t>
            </a:r>
            <a:r>
              <a:rPr lang="hr-HR" sz="3600" dirty="0"/>
              <a:t>(2)</a:t>
            </a:r>
            <a:endParaRPr lang="en-US" sz="3600" dirty="0"/>
          </a:p>
        </p:txBody>
      </p:sp>
      <p:sp>
        <p:nvSpPr>
          <p:cNvPr id="3" name="Content Placeholder 2"/>
          <p:cNvSpPr>
            <a:spLocks noGrp="1"/>
          </p:cNvSpPr>
          <p:nvPr>
            <p:ph idx="1"/>
          </p:nvPr>
        </p:nvSpPr>
        <p:spPr/>
        <p:txBody>
          <a:bodyPr>
            <a:normAutofit fontScale="92500" lnSpcReduction="10000"/>
          </a:bodyPr>
          <a:lstStyle/>
          <a:p>
            <a:pPr marL="0" indent="0">
              <a:buNone/>
            </a:pPr>
            <a:r>
              <a:rPr lang="hr-HR" dirty="0"/>
              <a:t>REZULTATI RAZISKOVANJA</a:t>
            </a:r>
          </a:p>
          <a:p>
            <a:endParaRPr lang="hr-HR" dirty="0"/>
          </a:p>
          <a:p>
            <a:r>
              <a:rPr lang="hr-HR" dirty="0"/>
              <a:t>“</a:t>
            </a:r>
            <a:r>
              <a:rPr lang="sl-SI" dirty="0"/>
              <a:t>Kdo bi lahko vedel, da bodo posamezne stvari, ki jih takrat nisem doživljala kot pomembne, kasneje postale bistvene?”</a:t>
            </a:r>
          </a:p>
          <a:p>
            <a:r>
              <a:rPr lang="sl-SI" dirty="0"/>
              <a:t> “Na splošno verjamem, da je za ženske najbolj pomembno, da dobijo informacije, kam se lahko zatečejo, poiščejo zatočišče in kako. Kaj je tam zunaj na voljo, tega veliko žensk ne ve.” </a:t>
            </a:r>
          </a:p>
          <a:p>
            <a:r>
              <a:rPr lang="sl-SI" dirty="0"/>
              <a:t>“/...Kar je pomembno zanje,/ da ti povedo, da imaš pravico do zaščite, da jih imaš pravico poklicati, da imaš pravico prijaviti vsako kršitev prepovedi približevanja…, vsako nadlegovanje, da imaš pravico… Navsezadnje, biti varna. Ja. Da si varna.”</a:t>
            </a:r>
          </a:p>
          <a:p>
            <a:endParaRPr lang="hr-HR" dirty="0"/>
          </a:p>
          <a:p>
            <a:endParaRPr lang="hr-HR" dirty="0"/>
          </a:p>
          <a:p>
            <a:endParaRPr lang="hr-HR" dirty="0"/>
          </a:p>
          <a:p>
            <a:endParaRPr lang="pl-PL" dirty="0"/>
          </a:p>
          <a:p>
            <a:endParaRPr lang="en-US" dirty="0"/>
          </a:p>
        </p:txBody>
      </p:sp>
    </p:spTree>
    <p:extLst>
      <p:ext uri="{BB962C8B-B14F-4D97-AF65-F5344CB8AC3E}">
        <p14:creationId xmlns:p14="http://schemas.microsoft.com/office/powerpoint/2010/main" val="2090844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sz="4000" dirty="0"/>
              <a:t>INFORMIRANJE ŽRTEV O PRAVICAH </a:t>
            </a:r>
            <a:r>
              <a:rPr lang="hr-HR" sz="4000" dirty="0"/>
              <a:t>–– KAKO? (1)</a:t>
            </a:r>
            <a:endParaRPr lang="en-US" sz="4000" dirty="0"/>
          </a:p>
        </p:txBody>
      </p:sp>
      <p:sp>
        <p:nvSpPr>
          <p:cNvPr id="3" name="Content Placeholder 2"/>
          <p:cNvSpPr>
            <a:spLocks noGrp="1"/>
          </p:cNvSpPr>
          <p:nvPr>
            <p:ph idx="1"/>
          </p:nvPr>
        </p:nvSpPr>
        <p:spPr/>
        <p:txBody>
          <a:bodyPr/>
          <a:lstStyle/>
          <a:p>
            <a:pPr marL="0" indent="0" algn="ctr">
              <a:lnSpc>
                <a:spcPct val="100000"/>
              </a:lnSpc>
              <a:spcBef>
                <a:spcPts val="0"/>
              </a:spcBef>
              <a:buNone/>
            </a:pPr>
            <a:endParaRPr lang="hr-HR" b="1" dirty="0"/>
          </a:p>
          <a:p>
            <a:pPr marL="0" indent="0" algn="ctr">
              <a:lnSpc>
                <a:spcPct val="100000"/>
              </a:lnSpc>
              <a:spcBef>
                <a:spcPts val="0"/>
              </a:spcBef>
              <a:buNone/>
            </a:pPr>
            <a:r>
              <a:rPr lang="hr-HR" b="1" dirty="0"/>
              <a:t>KAKO?</a:t>
            </a:r>
          </a:p>
          <a:p>
            <a:pPr marL="0" indent="0" algn="ctr">
              <a:buNone/>
            </a:pPr>
            <a:endParaRPr lang="hr-HR" sz="1800" b="1" dirty="0"/>
          </a:p>
          <a:p>
            <a:pPr marL="0" lvl="0" indent="0">
              <a:buNone/>
            </a:pPr>
            <a:endParaRPr lang="hr-HR" dirty="0"/>
          </a:p>
          <a:p>
            <a:endParaRPr lang="en-US" dirty="0"/>
          </a:p>
        </p:txBody>
      </p:sp>
      <p:graphicFrame>
        <p:nvGraphicFramePr>
          <p:cNvPr id="4" name="Diagram 3"/>
          <p:cNvGraphicFramePr/>
          <p:nvPr>
            <p:extLst>
              <p:ext uri="{D42A27DB-BD31-4B8C-83A1-F6EECF244321}">
                <p14:modId xmlns:p14="http://schemas.microsoft.com/office/powerpoint/2010/main" val="1159396758"/>
              </p:ext>
            </p:extLst>
          </p:nvPr>
        </p:nvGraphicFramePr>
        <p:xfrm>
          <a:off x="321276" y="3068086"/>
          <a:ext cx="11870724" cy="14921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2807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sz="4000" dirty="0"/>
              <a:t>INFORMIRANJE ŽRTEV O PRAVICAH –– KAKO? (2)</a:t>
            </a:r>
            <a:endParaRPr lang="en-US" sz="4000" dirty="0"/>
          </a:p>
        </p:txBody>
      </p:sp>
      <p:sp>
        <p:nvSpPr>
          <p:cNvPr id="3" name="Content Placeholder 2"/>
          <p:cNvSpPr>
            <a:spLocks noGrp="1"/>
          </p:cNvSpPr>
          <p:nvPr>
            <p:ph idx="1"/>
          </p:nvPr>
        </p:nvSpPr>
        <p:spPr/>
        <p:txBody>
          <a:bodyPr>
            <a:normAutofit fontScale="92500"/>
          </a:bodyPr>
          <a:lstStyle/>
          <a:p>
            <a:r>
              <a:rPr lang="hr-HR" dirty="0"/>
              <a:t>SPOŠTLJIVO IN UVIDEVNO</a:t>
            </a:r>
          </a:p>
          <a:p>
            <a:pPr marL="0" indent="0">
              <a:buNone/>
            </a:pPr>
            <a:r>
              <a:rPr lang="sl-SI" dirty="0"/>
              <a:t>Upoštevaje žrtvin trenutni status (zdravstveni status, stopnja travmatiziranosti, starost ali kateri koli drug status, ki žrtvi preprečuje, da bi v polni meri sledila, razumela ali potrdila razumevanje prejetih informacij</a:t>
            </a:r>
          </a:p>
          <a:p>
            <a:pPr marL="0" indent="0">
              <a:buNone/>
            </a:pPr>
            <a:endParaRPr lang="sl-SI" dirty="0"/>
          </a:p>
          <a:p>
            <a:r>
              <a:rPr lang="sl-SI" dirty="0"/>
              <a:t>REZULTATI RAZISKOVANJA</a:t>
            </a:r>
          </a:p>
          <a:p>
            <a:pPr marL="0" indent="0">
              <a:buNone/>
            </a:pPr>
            <a:r>
              <a:rPr lang="sl-SI" dirty="0"/>
              <a:t>Nekatere </a:t>
            </a:r>
            <a:r>
              <a:rPr lang="sl-SI" dirty="0" err="1"/>
              <a:t>respondentke</a:t>
            </a:r>
            <a:r>
              <a:rPr lang="sl-SI" dirty="0"/>
              <a:t> so povedale, da se zaradi svojega takratnega stanja ne spomnijo informacij, ki jim jih je morda podala policija. Ena od </a:t>
            </a:r>
            <a:r>
              <a:rPr lang="sl-SI" dirty="0" err="1"/>
              <a:t>respondentk</a:t>
            </a:r>
            <a:r>
              <a:rPr lang="sl-SI" dirty="0"/>
              <a:t> je na primer povedala, da se je policija z njo pogovarjala v bolnišnici, kjer se je zdravila zaradi poškodb, ki jih je povzročil njen mož. </a:t>
            </a:r>
            <a:r>
              <a:rPr lang="hr-HR" dirty="0"/>
              <a:t>	</a:t>
            </a:r>
          </a:p>
          <a:p>
            <a:pPr marL="0" indent="0">
              <a:buNone/>
            </a:pPr>
            <a:endParaRPr lang="hr-HR" dirty="0"/>
          </a:p>
          <a:p>
            <a:pPr marL="0" indent="0">
              <a:buNone/>
            </a:pPr>
            <a:endParaRPr lang="hr-HR" dirty="0"/>
          </a:p>
          <a:p>
            <a:pPr marL="0" indent="0">
              <a:buNone/>
            </a:pPr>
            <a:endParaRPr lang="hr-HR" dirty="0"/>
          </a:p>
          <a:p>
            <a:pPr marL="0" indent="0">
              <a:buNone/>
            </a:pPr>
            <a:endParaRPr lang="en-US" dirty="0"/>
          </a:p>
        </p:txBody>
      </p:sp>
    </p:spTree>
    <p:extLst>
      <p:ext uri="{BB962C8B-B14F-4D97-AF65-F5344CB8AC3E}">
        <p14:creationId xmlns:p14="http://schemas.microsoft.com/office/powerpoint/2010/main" val="507745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4000" dirty="0"/>
              <a:t>INFORMIRANJE ŽRTEV O PRAVICAH </a:t>
            </a:r>
            <a:r>
              <a:rPr lang="en-US" sz="4000" dirty="0"/>
              <a:t>–– </a:t>
            </a:r>
            <a:r>
              <a:rPr lang="sl-SI" sz="4000" dirty="0"/>
              <a:t>KAKO</a:t>
            </a:r>
            <a:r>
              <a:rPr lang="en-US" sz="4000" dirty="0"/>
              <a:t>? </a:t>
            </a:r>
            <a:r>
              <a:rPr lang="hr-HR" sz="4000" dirty="0"/>
              <a:t>(3)</a:t>
            </a:r>
            <a:endParaRPr lang="en-US" sz="4000" dirty="0"/>
          </a:p>
        </p:txBody>
      </p:sp>
      <p:sp>
        <p:nvSpPr>
          <p:cNvPr id="3" name="Content Placeholder 2"/>
          <p:cNvSpPr>
            <a:spLocks noGrp="1"/>
          </p:cNvSpPr>
          <p:nvPr>
            <p:ph idx="1"/>
          </p:nvPr>
        </p:nvSpPr>
        <p:spPr/>
        <p:txBody>
          <a:bodyPr>
            <a:normAutofit fontScale="92500" lnSpcReduction="10000"/>
          </a:bodyPr>
          <a:lstStyle/>
          <a:p>
            <a:r>
              <a:rPr lang="sl-SI" dirty="0"/>
              <a:t>NA RAZUMLJIV NAČIN:</a:t>
            </a:r>
          </a:p>
          <a:p>
            <a:pPr>
              <a:buFontTx/>
              <a:buChar char="-"/>
            </a:pPr>
            <a:r>
              <a:rPr lang="sl-SI" sz="2400" dirty="0"/>
              <a:t>Izogibati se strogi in formalni pravni terminologiji; pojasniti pravice v enostavnem in dostopnem jeziku, prilagojenem vsaki posamezni žrtvi; uporaba tolmačev (pri komunikaciji s tujci, gluhimi in slabo </a:t>
            </a:r>
            <a:r>
              <a:rPr lang="sl-SI" sz="2400" dirty="0" err="1"/>
              <a:t>slušečimi</a:t>
            </a:r>
            <a:r>
              <a:rPr lang="sl-SI" sz="2400" dirty="0"/>
              <a:t> osebami, itd.) </a:t>
            </a:r>
          </a:p>
          <a:p>
            <a:pPr>
              <a:buFontTx/>
              <a:buChar char="-"/>
            </a:pPr>
            <a:endParaRPr lang="sl-SI" sz="2400" dirty="0"/>
          </a:p>
          <a:p>
            <a:r>
              <a:rPr lang="sl-SI" dirty="0"/>
              <a:t>REZULTATI EMPIRIČNE RAZISKAVE</a:t>
            </a:r>
          </a:p>
          <a:p>
            <a:pPr lvl="1"/>
            <a:r>
              <a:rPr lang="sl-SI" dirty="0"/>
              <a:t>“Trudili so se razložiti, a nekatere stvari še njim niso bile jasne...”</a:t>
            </a:r>
          </a:p>
          <a:p>
            <a:pPr lvl="1"/>
            <a:r>
              <a:rPr lang="sl-SI" dirty="0"/>
              <a:t>„Mislim, bili so vljudni. Nameravali so razložiti vse tudi ustno, a na koncu so me pustili s tistim listom papirja.”</a:t>
            </a:r>
          </a:p>
          <a:p>
            <a:pPr lvl="1"/>
            <a:r>
              <a:rPr lang="sl-SI" dirty="0"/>
              <a:t>Ena od </a:t>
            </a:r>
            <a:r>
              <a:rPr lang="sl-SI" dirty="0" err="1"/>
              <a:t>respondentk</a:t>
            </a:r>
            <a:r>
              <a:rPr lang="sl-SI" dirty="0"/>
              <a:t> je povedala, da ni dobila nobene informacije od državnega tožilca, niti ni informacij dobila od sodnika, zato je dobila vtis, da so samo želeli čimprej zaključiti in opraviti svoje delo. </a:t>
            </a:r>
          </a:p>
          <a:p>
            <a:pPr lvl="1"/>
            <a:endParaRPr lang="hr-HR" dirty="0"/>
          </a:p>
          <a:p>
            <a:pPr lvl="1"/>
            <a:endParaRPr lang="en-US" dirty="0"/>
          </a:p>
        </p:txBody>
      </p:sp>
    </p:spTree>
    <p:extLst>
      <p:ext uri="{BB962C8B-B14F-4D97-AF65-F5344CB8AC3E}">
        <p14:creationId xmlns:p14="http://schemas.microsoft.com/office/powerpoint/2010/main" val="860664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4000" dirty="0">
                <a:solidFill>
                  <a:prstClr val="black"/>
                </a:solidFill>
              </a:rPr>
              <a:t>INFORMIRANJE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ŽRTEV O PRAVICAH </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KAKO</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lang="hr-HR" sz="4000" dirty="0">
                <a:solidFill>
                  <a:prstClr val="black"/>
                </a:solidFill>
              </a:rPr>
              <a:t>(4)</a:t>
            </a:r>
            <a:endParaRPr lang="en-US" dirty="0"/>
          </a:p>
        </p:txBody>
      </p:sp>
      <p:sp>
        <p:nvSpPr>
          <p:cNvPr id="3" name="Content Placeholder 2"/>
          <p:cNvSpPr>
            <a:spLocks noGrp="1"/>
          </p:cNvSpPr>
          <p:nvPr>
            <p:ph idx="1"/>
          </p:nvPr>
        </p:nvSpPr>
        <p:spPr>
          <a:xfrm>
            <a:off x="838200" y="1710373"/>
            <a:ext cx="10515600" cy="4351338"/>
          </a:xfrm>
        </p:spPr>
        <p:txBody>
          <a:bodyPr>
            <a:normAutofit lnSpcReduction="10000"/>
          </a:bodyPr>
          <a:lstStyle/>
          <a:p>
            <a:r>
              <a:rPr lang="hr-HR" dirty="0"/>
              <a:t>NA RAZUMLJIV NAČIN: </a:t>
            </a:r>
          </a:p>
          <a:p>
            <a:pPr marL="0" indent="0">
              <a:buNone/>
            </a:pPr>
            <a:endParaRPr lang="sl-SI" dirty="0"/>
          </a:p>
          <a:p>
            <a:r>
              <a:rPr lang="sl-SI" dirty="0"/>
              <a:t>Primer 1 – Pravica do zaščitnih ukrepov za zagotavljanje osebne varnosti</a:t>
            </a:r>
          </a:p>
          <a:p>
            <a:pPr marL="0" indent="0">
              <a:buNone/>
            </a:pPr>
            <a:r>
              <a:rPr lang="sl-SI" dirty="0"/>
              <a:t>„Dolžni smo poskrbeti za vašo varnost, če menite, da bi vas lahko storilec kaznivega dejanja zastraševal ali se vam hotel maščevati. To se lahko naredi tako, da kolikor je le možni preprečimo, da bi se z njim srečali na policiji, tožilstvu ali sodišču, prepovedati storilcu, da se vam približa (tak ukrep odredi sodišče), če pa se vam približa, takoj pokličite policijo, ki bo ukrepala. Ali ste ne razumeli? Želite, da takoj nekaj ukrenem?”</a:t>
            </a:r>
          </a:p>
          <a:p>
            <a:pPr marL="0" indent="0">
              <a:buNone/>
            </a:pPr>
            <a:endParaRPr lang="en-US" dirty="0"/>
          </a:p>
        </p:txBody>
      </p:sp>
    </p:spTree>
    <p:extLst>
      <p:ext uri="{BB962C8B-B14F-4D97-AF65-F5344CB8AC3E}">
        <p14:creationId xmlns:p14="http://schemas.microsoft.com/office/powerpoint/2010/main" val="1244175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sz="4000" dirty="0">
                <a:solidFill>
                  <a:prstClr val="black"/>
                </a:solidFill>
              </a:rPr>
              <a:t>INFORMIRANJE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ŽRTEV O PRAVICAH </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kumimoji="0" lang="sl-SI" sz="4000" b="0" i="0" u="none" strike="noStrike" kern="1200" cap="none" spc="0" normalizeH="0" baseline="0" noProof="0" dirty="0">
                <a:ln>
                  <a:noFill/>
                </a:ln>
                <a:solidFill>
                  <a:prstClr val="black"/>
                </a:solidFill>
                <a:effectLst/>
                <a:uLnTx/>
                <a:uFillTx/>
                <a:latin typeface="Calibri Light" panose="020F0302020204030204"/>
                <a:ea typeface="+mj-ea"/>
                <a:cs typeface="+mj-cs"/>
              </a:rPr>
              <a:t>KAKO</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 </a:t>
            </a:r>
            <a:r>
              <a:rPr lang="hr-HR" sz="4000" dirty="0">
                <a:solidFill>
                  <a:prstClr val="black"/>
                </a:solidFill>
              </a:rPr>
              <a:t>(4)</a:t>
            </a:r>
            <a:endParaRPr lang="en-US" dirty="0"/>
          </a:p>
        </p:txBody>
      </p:sp>
      <p:sp>
        <p:nvSpPr>
          <p:cNvPr id="3" name="Content Placeholder 2"/>
          <p:cNvSpPr>
            <a:spLocks noGrp="1"/>
          </p:cNvSpPr>
          <p:nvPr>
            <p:ph idx="1"/>
          </p:nvPr>
        </p:nvSpPr>
        <p:spPr>
          <a:xfrm>
            <a:off x="838200" y="1710373"/>
            <a:ext cx="10515600" cy="4351338"/>
          </a:xfrm>
        </p:spPr>
        <p:txBody>
          <a:bodyPr>
            <a:normAutofit/>
          </a:bodyPr>
          <a:lstStyle/>
          <a:p>
            <a:r>
              <a:rPr lang="hr-HR" dirty="0"/>
              <a:t>NA RAZUMLJIV NAČIN: </a:t>
            </a:r>
          </a:p>
          <a:p>
            <a:pPr marL="0" indent="0">
              <a:buNone/>
            </a:pPr>
            <a:endParaRPr lang="sl-SI" dirty="0"/>
          </a:p>
          <a:p>
            <a:r>
              <a:rPr lang="sl-SI" dirty="0"/>
              <a:t>Primer 2 – Pravica do spremstva osebe, ki ji žrtev zaupa</a:t>
            </a:r>
          </a:p>
          <a:p>
            <a:pPr marL="0" indent="0">
              <a:buNone/>
            </a:pPr>
            <a:r>
              <a:rPr lang="sl-SI" dirty="0"/>
              <a:t>„Imate pravico, da vas na policiji, državnem tožilstvu in sodišču spremlja nekdo, ki mu zaupate in vam bo lahko nudil podporo, da se ne boste počutili same. Ta oseba ne more sodelovati v postopku, lahko pa vam nudi podporo. Ali ste me razumeli? Če želite, da je nekdo ob vas, kdo bi to lahko bil, kako </a:t>
            </a:r>
            <a:r>
              <a:rPr lang="sl-SI" dirty="0" err="1"/>
              <a:t>ga_jo</a:t>
            </a:r>
            <a:r>
              <a:rPr lang="sl-SI" dirty="0"/>
              <a:t> lahko kontaktiramo?  Želite da </a:t>
            </a:r>
            <a:r>
              <a:rPr lang="sl-SI" dirty="0" err="1"/>
              <a:t>ga_jo</a:t>
            </a:r>
            <a:r>
              <a:rPr lang="sl-SI" dirty="0"/>
              <a:t> kontaktiram?“</a:t>
            </a:r>
          </a:p>
          <a:p>
            <a:pPr marL="0" indent="0">
              <a:buNone/>
            </a:pPr>
            <a:endParaRPr lang="en-US" dirty="0"/>
          </a:p>
        </p:txBody>
      </p:sp>
    </p:spTree>
    <p:extLst>
      <p:ext uri="{BB962C8B-B14F-4D97-AF65-F5344CB8AC3E}">
        <p14:creationId xmlns:p14="http://schemas.microsoft.com/office/powerpoint/2010/main" val="2199031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l-SI" sz="4000" dirty="0"/>
              <a:t>INFORMIRANJE ŽRTEV O PRAVICAH</a:t>
            </a:r>
            <a:r>
              <a:rPr lang="en-US" sz="4000" dirty="0"/>
              <a:t> –– </a:t>
            </a:r>
            <a:r>
              <a:rPr lang="sl-SI" sz="4000" dirty="0"/>
              <a:t> KAKO</a:t>
            </a:r>
            <a:r>
              <a:rPr lang="en-US" sz="4000" dirty="0"/>
              <a:t>?</a:t>
            </a:r>
            <a:r>
              <a:rPr lang="hr-HR" sz="4000" dirty="0"/>
              <a:t> (5)</a:t>
            </a:r>
            <a:endParaRPr lang="en-US" sz="4000" dirty="0"/>
          </a:p>
        </p:txBody>
      </p:sp>
      <p:sp>
        <p:nvSpPr>
          <p:cNvPr id="3" name="Content Placeholder 2"/>
          <p:cNvSpPr>
            <a:spLocks noGrp="1"/>
          </p:cNvSpPr>
          <p:nvPr>
            <p:ph idx="1"/>
          </p:nvPr>
        </p:nvSpPr>
        <p:spPr>
          <a:xfrm>
            <a:off x="637478" y="1690688"/>
            <a:ext cx="10515600" cy="4351338"/>
          </a:xfrm>
        </p:spPr>
        <p:txBody>
          <a:bodyPr>
            <a:normAutofit fontScale="92500" lnSpcReduction="10000"/>
          </a:bodyPr>
          <a:lstStyle/>
          <a:p>
            <a:pPr marL="0" indent="0">
              <a:buNone/>
            </a:pPr>
            <a:r>
              <a:rPr lang="sl-SI" dirty="0"/>
              <a:t>TAKO USTNO KOT PISNO</a:t>
            </a:r>
            <a:r>
              <a:rPr lang="hr-HR" dirty="0"/>
              <a:t>:</a:t>
            </a:r>
          </a:p>
          <a:p>
            <a:pPr marL="0" indent="0">
              <a:buNone/>
            </a:pPr>
            <a:r>
              <a:rPr lang="hr-HR" dirty="0"/>
              <a:t>- </a:t>
            </a:r>
            <a:r>
              <a:rPr lang="sl-SI" dirty="0"/>
              <a:t>Obvezno ustno podati informacije (v pogovoru), pa tudi pisne materiale (Številne žrtve so zaradi kaznivega dejanja travmatizirane in v šoku – potrebno jim je svetovati, da informacije o pravicah preberejo kasneje v miru, in da lahko kontaktirajo osebo, ki jim je podala informacije, tudi kasneje – če in ko potrebujejo dodatna pojasnila.</a:t>
            </a:r>
          </a:p>
          <a:p>
            <a:pPr lvl="1"/>
            <a:endParaRPr lang="sl-SI" dirty="0"/>
          </a:p>
          <a:p>
            <a:pPr marL="0" indent="0">
              <a:buNone/>
            </a:pPr>
            <a:r>
              <a:rPr lang="sl-SI" dirty="0"/>
              <a:t>PREPRIČAJTE SE, DA ŽRTEV SVOJE PRAVICE RAZUME</a:t>
            </a:r>
          </a:p>
          <a:p>
            <a:pPr marL="0" indent="0">
              <a:buNone/>
            </a:pPr>
            <a:r>
              <a:rPr lang="sl-SI" dirty="0"/>
              <a:t>- Ni dovolj, da žrtev svoje razumevanje zgolj potrdi z „Da.” Pomembno je na primeren način, prilagojen vsaki posamezni žrtvi, preveriti, ali razume pomen vsake od pravic.</a:t>
            </a:r>
          </a:p>
          <a:p>
            <a:pPr lvl="1"/>
            <a:endParaRPr lang="en-US" dirty="0"/>
          </a:p>
        </p:txBody>
      </p:sp>
    </p:spTree>
    <p:extLst>
      <p:ext uri="{BB962C8B-B14F-4D97-AF65-F5344CB8AC3E}">
        <p14:creationId xmlns:p14="http://schemas.microsoft.com/office/powerpoint/2010/main" val="1855787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dirty="0"/>
              <a:t>REZULTATI TAKŠNEGA PRISTOPA K INFORMIRANJU ŽRTEV O PRAVICAH</a:t>
            </a:r>
            <a:endParaRPr lang="en-US" dirty="0"/>
          </a:p>
        </p:txBody>
      </p:sp>
      <p:sp>
        <p:nvSpPr>
          <p:cNvPr id="3" name="Content Placeholder 2"/>
          <p:cNvSpPr>
            <a:spLocks noGrp="1"/>
          </p:cNvSpPr>
          <p:nvPr>
            <p:ph idx="1"/>
          </p:nvPr>
        </p:nvSpPr>
        <p:spPr/>
        <p:txBody>
          <a:bodyPr/>
          <a:lstStyle/>
          <a:p>
            <a:endParaRPr lang="hr-HR" dirty="0"/>
          </a:p>
          <a:p>
            <a:endParaRPr lang="hr-HR" dirty="0"/>
          </a:p>
          <a:p>
            <a:r>
              <a:rPr lang="sl-SI" dirty="0"/>
              <a:t>Prispevanje k vzpostavitvi občutka varnosti, zaščite in zaupanja (ne le v posamezno osebo, temveč tudi v sistem)</a:t>
            </a:r>
          </a:p>
          <a:p>
            <a:r>
              <a:rPr lang="sl-SI" dirty="0"/>
              <a:t> Sodelovanje žrtve je ključnega pomena za uspešen potek in zaključek kazenskega postopka</a:t>
            </a:r>
          </a:p>
        </p:txBody>
      </p:sp>
    </p:spTree>
    <p:extLst>
      <p:ext uri="{BB962C8B-B14F-4D97-AF65-F5344CB8AC3E}">
        <p14:creationId xmlns:p14="http://schemas.microsoft.com/office/powerpoint/2010/main" val="1628149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46993" y="175847"/>
            <a:ext cx="10515600" cy="958988"/>
          </a:xfrm>
        </p:spPr>
        <p:txBody>
          <a:bodyPr>
            <a:normAutofit fontScale="90000"/>
          </a:bodyPr>
          <a:lstStyle/>
          <a:p>
            <a:pPr algn="ctr"/>
            <a:r>
              <a:rPr lang="sl-SI" dirty="0"/>
              <a:t>INFORMIRANJE ŽRTEV O PRAVICAH </a:t>
            </a:r>
            <a:r>
              <a:rPr lang="hr-HR" dirty="0"/>
              <a:t>– PSIHOLOŠKI VIDIKI</a:t>
            </a:r>
          </a:p>
        </p:txBody>
      </p:sp>
      <p:sp>
        <p:nvSpPr>
          <p:cNvPr id="3" name="Rezervirano mjesto sadržaja 2"/>
          <p:cNvSpPr>
            <a:spLocks noGrp="1"/>
          </p:cNvSpPr>
          <p:nvPr>
            <p:ph idx="1"/>
          </p:nvPr>
        </p:nvSpPr>
        <p:spPr>
          <a:xfrm>
            <a:off x="154460" y="985365"/>
            <a:ext cx="11650362" cy="5679045"/>
          </a:xfrm>
        </p:spPr>
        <p:txBody>
          <a:bodyPr>
            <a:normAutofit/>
          </a:bodyPr>
          <a:lstStyle/>
          <a:p>
            <a:pPr marL="0" indent="0">
              <a:buNone/>
            </a:pPr>
            <a:r>
              <a:rPr lang="hr-HR" dirty="0"/>
              <a:t> </a:t>
            </a:r>
          </a:p>
          <a:p>
            <a:pPr marL="0" indent="0" algn="ctr">
              <a:buNone/>
            </a:pPr>
            <a:r>
              <a:rPr lang="hr-HR" sz="9600" dirty="0"/>
              <a:t>?</a:t>
            </a:r>
          </a:p>
          <a:p>
            <a:pPr marL="0" indent="0">
              <a:buNone/>
            </a:pPr>
            <a:endParaRPr lang="hr-HR" dirty="0"/>
          </a:p>
          <a:p>
            <a:pPr marL="0" indent="0" algn="ctr">
              <a:buNone/>
            </a:pPr>
            <a:r>
              <a:rPr lang="sl-SI" sz="3600" dirty="0"/>
              <a:t>Kakšni so nameravani rezultati</a:t>
            </a:r>
          </a:p>
          <a:p>
            <a:pPr marL="0" indent="0" algn="ctr">
              <a:buNone/>
            </a:pPr>
            <a:r>
              <a:rPr lang="sl-SI" sz="3600" dirty="0"/>
              <a:t>Kako jih doseči</a:t>
            </a:r>
          </a:p>
          <a:p>
            <a:pPr marL="0" indent="0" algn="ctr">
              <a:buNone/>
            </a:pPr>
            <a:r>
              <a:rPr lang="sl-SI" sz="3600" dirty="0"/>
              <a:t> </a:t>
            </a:r>
          </a:p>
          <a:p>
            <a:pPr marL="0" indent="0" algn="ctr">
              <a:buNone/>
            </a:pPr>
            <a:r>
              <a:rPr lang="sl-SI" sz="3600" dirty="0"/>
              <a:t>Kaj lahko storimo, da bodo pravice žrtev resnično uresničene</a:t>
            </a:r>
          </a:p>
        </p:txBody>
      </p:sp>
    </p:spTree>
    <p:extLst>
      <p:ext uri="{BB962C8B-B14F-4D97-AF65-F5344CB8AC3E}">
        <p14:creationId xmlns:p14="http://schemas.microsoft.com/office/powerpoint/2010/main" val="115929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normAutofit/>
          </a:bodyPr>
          <a:lstStyle/>
          <a:p>
            <a:pPr marL="0" indent="0" algn="ctr">
              <a:buNone/>
            </a:pPr>
            <a:r>
              <a:rPr lang="hr-HR" sz="5400" dirty="0"/>
              <a:t>RAZISKOVANJE</a:t>
            </a:r>
          </a:p>
          <a:p>
            <a:pPr algn="just"/>
            <a:r>
              <a:rPr lang="hr-HR" sz="4800" dirty="0"/>
              <a:t> </a:t>
            </a:r>
            <a:r>
              <a:rPr lang="hr-HR" sz="3200" dirty="0"/>
              <a:t>VPRAŠALNIK ZA DRUŠTVA OSEB Z INVALIDNOSTMI O TEM, KAKŠNE SO NJIHOVE KAPACITETE, DA PREVZAMEJO VEČJO VLOGO PRI PODPORI ŽRTEV MED SVOJIMI UPORABNIKI IN SODELUJEJO Z ORGANI KAZENSKEGA PRAVOSODJA IN DRUGIMI DRŽAVNIMI ORGANI </a:t>
            </a:r>
            <a:endParaRPr lang="hr-HR" sz="5400" dirty="0"/>
          </a:p>
          <a:p>
            <a:pPr marL="0" indent="0" algn="ctr">
              <a:buNone/>
            </a:pPr>
            <a:endParaRPr lang="hr-HR" sz="6600" dirty="0"/>
          </a:p>
        </p:txBody>
      </p:sp>
    </p:spTree>
    <p:extLst>
      <p:ext uri="{BB962C8B-B14F-4D97-AF65-F5344CB8AC3E}">
        <p14:creationId xmlns:p14="http://schemas.microsoft.com/office/powerpoint/2010/main" val="2739019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38200" y="1171575"/>
            <a:ext cx="10515600" cy="5005388"/>
          </a:xfrm>
        </p:spPr>
        <p:txBody>
          <a:bodyPr>
            <a:normAutofit/>
          </a:bodyPr>
          <a:lstStyle/>
          <a:p>
            <a:pPr marL="0" indent="0" algn="ctr">
              <a:buNone/>
            </a:pPr>
            <a:r>
              <a:rPr lang="hr-HR" sz="8800" dirty="0"/>
              <a:t>VPRAŠANJA</a:t>
            </a:r>
          </a:p>
          <a:p>
            <a:pPr marL="0" indent="0" algn="ctr">
              <a:buNone/>
            </a:pPr>
            <a:r>
              <a:rPr lang="hr-HR" sz="8800"/>
              <a:t>KOMENTARJI SUGESTIJE</a:t>
            </a:r>
            <a:endParaRPr lang="hr-HR" sz="8800" dirty="0"/>
          </a:p>
        </p:txBody>
      </p:sp>
    </p:spTree>
    <p:extLst>
      <p:ext uri="{BB962C8B-B14F-4D97-AF65-F5344CB8AC3E}">
        <p14:creationId xmlns:p14="http://schemas.microsoft.com/office/powerpoint/2010/main" val="97182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normAutofit fontScale="85000" lnSpcReduction="20000"/>
          </a:bodyPr>
          <a:lstStyle/>
          <a:p>
            <a:pPr marL="0" indent="0" algn="ctr">
              <a:buNone/>
            </a:pPr>
            <a:r>
              <a:rPr lang="hr-HR" sz="5400" dirty="0"/>
              <a:t>REZULTATI</a:t>
            </a:r>
          </a:p>
          <a:p>
            <a:pPr algn="just"/>
            <a:r>
              <a:rPr lang="hr-HR" sz="4800" dirty="0"/>
              <a:t> </a:t>
            </a:r>
            <a:r>
              <a:rPr lang="sl-SI" sz="5100" dirty="0"/>
              <a:t>Nekatera društva že imajo izkušnje s podporo žrtvam kaznivih dejanj. </a:t>
            </a:r>
          </a:p>
          <a:p>
            <a:pPr algn="just"/>
            <a:r>
              <a:rPr lang="sl-SI" sz="5100" dirty="0"/>
              <a:t>Zagotavljajo informacije o pravicah in podpori, žrtvam pomagajo pri komunikaciji, napotijo jih v ustanove, ki nudijo specializirano podporo, in spremljajo žrtve, ko gredo k organom kazenskega pravosodja.</a:t>
            </a:r>
          </a:p>
          <a:p>
            <a:pPr algn="just"/>
            <a:r>
              <a:rPr lang="sl-SI" sz="5100" dirty="0"/>
              <a:t>Izrazila pa so tudi interes za razširitev podpore, ki jo nudijo.</a:t>
            </a:r>
          </a:p>
          <a:p>
            <a:pPr algn="just"/>
            <a:endParaRPr lang="hr-HR" sz="6600" dirty="0"/>
          </a:p>
        </p:txBody>
      </p:sp>
    </p:spTree>
    <p:extLst>
      <p:ext uri="{BB962C8B-B14F-4D97-AF65-F5344CB8AC3E}">
        <p14:creationId xmlns:p14="http://schemas.microsoft.com/office/powerpoint/2010/main" val="242624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normAutofit fontScale="70000" lnSpcReduction="20000"/>
          </a:bodyPr>
          <a:lstStyle/>
          <a:p>
            <a:pPr marL="0" indent="0" algn="ctr">
              <a:buNone/>
            </a:pPr>
            <a:r>
              <a:rPr lang="hr-HR" sz="5400" dirty="0"/>
              <a:t>REZULTATI</a:t>
            </a:r>
          </a:p>
          <a:p>
            <a:pPr marL="0" indent="0" algn="just">
              <a:buNone/>
            </a:pPr>
            <a:r>
              <a:rPr lang="sl-SI" sz="5100" dirty="0"/>
              <a:t>Nekatera društva takšnih izkušenj nimajo, izrazila pa so zanimanje, da bi žrtvam nudila:</a:t>
            </a:r>
          </a:p>
          <a:p>
            <a:pPr algn="just"/>
            <a:r>
              <a:rPr lang="sl-SI" sz="5100" dirty="0"/>
              <a:t>Pomoč pri zagotavljanju njihove mobilnosti</a:t>
            </a:r>
          </a:p>
          <a:p>
            <a:pPr algn="just"/>
            <a:r>
              <a:rPr lang="sl-SI" sz="5100" dirty="0"/>
              <a:t>Informiranje o njihovih pravicah in podpori, ki jim je na voljo</a:t>
            </a:r>
          </a:p>
          <a:p>
            <a:pPr algn="just"/>
            <a:r>
              <a:rPr lang="sl-SI" sz="5100" dirty="0"/>
              <a:t>Napotitev v ustanove, ki nudijo specializirano pomoč</a:t>
            </a:r>
          </a:p>
          <a:p>
            <a:pPr algn="just"/>
            <a:r>
              <a:rPr lang="sl-SI" sz="5100" dirty="0"/>
              <a:t>Zagovorništvo v stikih z organi kazenskega pravosodja</a:t>
            </a:r>
          </a:p>
          <a:p>
            <a:pPr algn="just"/>
            <a:r>
              <a:rPr lang="sl-SI" sz="5100" dirty="0"/>
              <a:t>Zagotavljanje spremstva na policijo, državno tožilstvo in sodišče v vlogi zaupne osebe</a:t>
            </a:r>
          </a:p>
          <a:p>
            <a:pPr marL="0" indent="0" algn="ctr">
              <a:buNone/>
            </a:pPr>
            <a:endParaRPr lang="hr-HR" sz="6600" dirty="0"/>
          </a:p>
        </p:txBody>
      </p:sp>
    </p:spTree>
    <p:extLst>
      <p:ext uri="{BB962C8B-B14F-4D97-AF65-F5344CB8AC3E}">
        <p14:creationId xmlns:p14="http://schemas.microsoft.com/office/powerpoint/2010/main" val="116176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normAutofit lnSpcReduction="10000"/>
          </a:bodyPr>
          <a:lstStyle/>
          <a:p>
            <a:pPr marL="0" indent="0" algn="ctr">
              <a:buNone/>
            </a:pPr>
            <a:r>
              <a:rPr lang="hr-HR" sz="5400" dirty="0"/>
              <a:t>REZULTATI</a:t>
            </a:r>
          </a:p>
          <a:p>
            <a:pPr algn="just"/>
            <a:r>
              <a:rPr lang="sl-SI" sz="4300" dirty="0"/>
              <a:t>Da bi podporo žrtvam lahko nudila, so društva povedala, da bi potrebovala:</a:t>
            </a:r>
          </a:p>
          <a:p>
            <a:pPr algn="just"/>
            <a:r>
              <a:rPr lang="sl-SI" sz="4300" dirty="0"/>
              <a:t>Izboljšanje znanja o kazenskopravnem sistemu</a:t>
            </a:r>
          </a:p>
          <a:p>
            <a:pPr algn="just"/>
            <a:r>
              <a:rPr lang="sl-SI" sz="4300" dirty="0"/>
              <a:t>Dodaten kader</a:t>
            </a:r>
          </a:p>
          <a:p>
            <a:pPr algn="just"/>
            <a:r>
              <a:rPr lang="sl-SI" sz="4300" dirty="0" err="1"/>
              <a:t>Dodato</a:t>
            </a:r>
            <a:r>
              <a:rPr lang="sl-SI" sz="4300" dirty="0"/>
              <a:t> financiranje</a:t>
            </a:r>
          </a:p>
          <a:p>
            <a:pPr algn="just"/>
            <a:r>
              <a:rPr lang="sl-SI" sz="4300" dirty="0"/>
              <a:t>Dodatne (dostopne) prostore</a:t>
            </a:r>
          </a:p>
        </p:txBody>
      </p:sp>
    </p:spTree>
    <p:extLst>
      <p:ext uri="{BB962C8B-B14F-4D97-AF65-F5344CB8AC3E}">
        <p14:creationId xmlns:p14="http://schemas.microsoft.com/office/powerpoint/2010/main" val="142486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011"/>
            <a:ext cx="10515600" cy="5595072"/>
          </a:xfrm>
        </p:spPr>
        <p:txBody>
          <a:bodyPr>
            <a:normAutofit/>
          </a:bodyPr>
          <a:lstStyle/>
          <a:p>
            <a:pPr marL="0" indent="0" algn="ctr">
              <a:buNone/>
            </a:pPr>
            <a:r>
              <a:rPr lang="hr-HR" sz="5400" dirty="0"/>
              <a:t>STRUKTURA PREZENTACIJE</a:t>
            </a:r>
          </a:p>
          <a:p>
            <a:pPr marL="914400" indent="-914400" algn="just">
              <a:buAutoNum type="arabicPeriod"/>
            </a:pPr>
            <a:r>
              <a:rPr lang="hr-HR" sz="4000" dirty="0"/>
              <a:t>KDO JE ŽRTEV KAZNIVEGA DEJANJA?</a:t>
            </a:r>
          </a:p>
          <a:p>
            <a:pPr algn="just"/>
            <a:r>
              <a:rPr lang="hr-HR" dirty="0"/>
              <a:t>NEPOSREDNA IN POSREDNA ŽRTEV</a:t>
            </a:r>
          </a:p>
          <a:p>
            <a:pPr algn="just"/>
            <a:r>
              <a:rPr lang="hr-HR" dirty="0"/>
              <a:t>POSEBNO RANLJIVE KATEGORIJE ŽRTEV</a:t>
            </a:r>
          </a:p>
          <a:p>
            <a:pPr marL="914400" indent="-914400" algn="ctr">
              <a:buAutoNum type="arabicPeriod"/>
            </a:pPr>
            <a:endParaRPr lang="hr-HR" sz="5400" dirty="0"/>
          </a:p>
          <a:p>
            <a:pPr marL="0" indent="0" algn="just">
              <a:buNone/>
            </a:pPr>
            <a:r>
              <a:rPr lang="hr-HR" sz="4000" dirty="0"/>
              <a:t>2. INFORMIRANJE ŽRTEV O PRAVICAH</a:t>
            </a:r>
          </a:p>
          <a:p>
            <a:pPr algn="just"/>
            <a:r>
              <a:rPr lang="hr-HR" dirty="0"/>
              <a:t> KDO IN KDAJ?</a:t>
            </a:r>
          </a:p>
          <a:p>
            <a:pPr algn="just"/>
            <a:r>
              <a:rPr lang="hr-HR" dirty="0"/>
              <a:t> KAKO?</a:t>
            </a:r>
          </a:p>
          <a:p>
            <a:pPr marL="914400" indent="-914400" algn="ctr">
              <a:buAutoNum type="arabicPeriod"/>
            </a:pPr>
            <a:endParaRPr lang="hr-HR" sz="5400" dirty="0"/>
          </a:p>
        </p:txBody>
      </p:sp>
    </p:spTree>
    <p:extLst>
      <p:ext uri="{BB962C8B-B14F-4D97-AF65-F5344CB8AC3E}">
        <p14:creationId xmlns:p14="http://schemas.microsoft.com/office/powerpoint/2010/main" val="363665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5843" y="60325"/>
            <a:ext cx="10515600" cy="862313"/>
          </a:xfrm>
        </p:spPr>
        <p:txBody>
          <a:bodyPr/>
          <a:lstStyle/>
          <a:p>
            <a:pPr algn="ctr"/>
            <a:r>
              <a:rPr lang="hr-HR" dirty="0"/>
              <a:t>DEFINITICIJA ŽRTVE</a:t>
            </a:r>
          </a:p>
        </p:txBody>
      </p:sp>
      <p:sp>
        <p:nvSpPr>
          <p:cNvPr id="3" name="Rezervirano mjesto sadržaja 2"/>
          <p:cNvSpPr>
            <a:spLocks noGrp="1"/>
          </p:cNvSpPr>
          <p:nvPr>
            <p:ph idx="1"/>
          </p:nvPr>
        </p:nvSpPr>
        <p:spPr>
          <a:xfrm>
            <a:off x="131805" y="807308"/>
            <a:ext cx="11903676" cy="5840627"/>
          </a:xfrm>
        </p:spPr>
        <p:txBody>
          <a:bodyPr>
            <a:normAutofit/>
          </a:bodyPr>
          <a:lstStyle/>
          <a:p>
            <a:pPr marL="0" indent="0">
              <a:buNone/>
            </a:pPr>
            <a:endParaRPr lang="sl-SI" dirty="0"/>
          </a:p>
          <a:p>
            <a:r>
              <a:rPr lang="sl-SI" dirty="0"/>
              <a:t>OŠKODOVANEC […] je tisti, kateremu je kakršnakoli njegova osebna ali premoženjska pravica s kaznivim dejanjem prekršena ali ogrožena. Kadar je neposredna posledica kaznivega dejanja smrt osebe, se za oškodovanca po tem zakonu štejejo tudi njen zakonec oziroma oseba, s katero je živela v zunajzakonski skupnosti, njeni krvni sorodniki v ravni vrsti, njen posvojenec ali posvojitelj, njeni bratje in sestre ter osebe, ki jih je preživljala oziroma jih je bila dolžna preživljati / člen 144(5) ZKP</a:t>
            </a:r>
            <a:endParaRPr lang="hr-HR" dirty="0"/>
          </a:p>
        </p:txBody>
      </p:sp>
    </p:spTree>
    <p:extLst>
      <p:ext uri="{BB962C8B-B14F-4D97-AF65-F5344CB8AC3E}">
        <p14:creationId xmlns:p14="http://schemas.microsoft.com/office/powerpoint/2010/main" val="334345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8004956"/>
              </p:ext>
            </p:extLst>
          </p:nvPr>
        </p:nvGraphicFramePr>
        <p:xfrm>
          <a:off x="288925" y="609600"/>
          <a:ext cx="11523663" cy="556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8865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054" y="60325"/>
            <a:ext cx="10515600" cy="944691"/>
          </a:xfrm>
        </p:spPr>
        <p:txBody>
          <a:bodyPr>
            <a:normAutofit/>
          </a:bodyPr>
          <a:lstStyle/>
          <a:p>
            <a:pPr algn="ctr"/>
            <a:r>
              <a:rPr lang="hr-HR" dirty="0"/>
              <a:t>POSEBEJ RANLJIVE SKUPIN ŽRTEV</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992652"/>
              </p:ext>
            </p:extLst>
          </p:nvPr>
        </p:nvGraphicFramePr>
        <p:xfrm>
          <a:off x="247136" y="1169774"/>
          <a:ext cx="11771869"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4851134"/>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7514</TotalTime>
  <Words>2439</Words>
  <Application>Microsoft Office PowerPoint</Application>
  <PresentationFormat>Širokozaslonsko</PresentationFormat>
  <Paragraphs>170</Paragraphs>
  <Slides>20</Slides>
  <Notes>16</Notes>
  <HiddenSlides>0</HiddenSlides>
  <MMClips>0</MMClips>
  <ScaleCrop>false</ScaleCrop>
  <HeadingPairs>
    <vt:vector size="6" baseType="variant">
      <vt:variant>
        <vt:lpstr>Uporabljene pisave</vt:lpstr>
      </vt:variant>
      <vt:variant>
        <vt:i4>4</vt:i4>
      </vt:variant>
      <vt:variant>
        <vt:lpstr>Tema</vt:lpstr>
      </vt:variant>
      <vt:variant>
        <vt:i4>2</vt:i4>
      </vt:variant>
      <vt:variant>
        <vt:lpstr>Naslovi diapozitivov</vt:lpstr>
      </vt:variant>
      <vt:variant>
        <vt:i4>20</vt:i4>
      </vt:variant>
    </vt:vector>
  </HeadingPairs>
  <TitlesOfParts>
    <vt:vector size="26" baseType="lpstr">
      <vt:lpstr>Arial</vt:lpstr>
      <vt:lpstr>Calibri</vt:lpstr>
      <vt:lpstr>Calibri Light</vt:lpstr>
      <vt:lpstr>Times New Roman</vt:lpstr>
      <vt:lpstr>Tema sustava Office</vt:lpstr>
      <vt:lpstr>Office Theme</vt:lpstr>
      <vt:lpstr>PowerPointova predstavitev</vt:lpstr>
      <vt:lpstr>PowerPointova predstavitev</vt:lpstr>
      <vt:lpstr>PowerPointova predstavitev</vt:lpstr>
      <vt:lpstr>PowerPointova predstavitev</vt:lpstr>
      <vt:lpstr>PowerPointova predstavitev</vt:lpstr>
      <vt:lpstr>PowerPointova predstavitev</vt:lpstr>
      <vt:lpstr>DEFINITICIJA ŽRTVE</vt:lpstr>
      <vt:lpstr>PowerPointova predstavitev</vt:lpstr>
      <vt:lpstr>POSEBEJ RANLJIVE SKUPIN ŽRTEV</vt:lpstr>
      <vt:lpstr>INFORMIRANJE ŽRTEV O NJIHOVIH PRAVICAH – KOD IN KDAJ</vt:lpstr>
      <vt:lpstr>INFORMIRANJE ŽRTEV O PRAVICAH – KDO IN KDAJ? (2)</vt:lpstr>
      <vt:lpstr>INFORMIRANJE ŽRTEV O PRAVICAH –– KAKO? (1)</vt:lpstr>
      <vt:lpstr>INFORMIRANJE ŽRTEV O PRAVICAH –– KAKO? (2)</vt:lpstr>
      <vt:lpstr>INFORMIRANJE ŽRTEV O PRAVICAH –– KAKO? (3)</vt:lpstr>
      <vt:lpstr>INFORMIRANJE ŽRTEV O PRAVICAH –– KAKO? (4)</vt:lpstr>
      <vt:lpstr>INFORMIRANJE ŽRTEV O PRAVICAH –– KAKO? (4)</vt:lpstr>
      <vt:lpstr>INFORMIRANJE ŽRTEV O PRAVICAH ––  KAKO? (5)</vt:lpstr>
      <vt:lpstr>REZULTATI TAKŠNEGA PRISTOPA K INFORMIRANJU ŽRTEV O PRAVICAH</vt:lpstr>
      <vt:lpstr>INFORMIRANJE ŽRTEV O PRAVICAH – PSIHOLOŠKI VIDIKI</vt:lpstr>
      <vt:lpstr>PowerPointova predstavitev</vt:lpstr>
    </vt:vector>
  </TitlesOfParts>
  <Company>MUP RH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KAKO INFORMIRATI ŽRTVU KAZNENOG DJELA O NJENIM PRAVIMA</dc:title>
  <dc:creator>Kikić Suzana</dc:creator>
  <cp:lastModifiedBy>katarina k</cp:lastModifiedBy>
  <cp:revision>208</cp:revision>
  <dcterms:created xsi:type="dcterms:W3CDTF">2018-10-05T10:56:29Z</dcterms:created>
  <dcterms:modified xsi:type="dcterms:W3CDTF">2021-09-21T19:55:18Z</dcterms:modified>
</cp:coreProperties>
</file>