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83" r:id="rId2"/>
    <p:sldId id="544" r:id="rId3"/>
    <p:sldId id="353" r:id="rId4"/>
    <p:sldId id="543" r:id="rId5"/>
    <p:sldId id="542" r:id="rId6"/>
    <p:sldId id="541" r:id="rId7"/>
    <p:sldId id="538" r:id="rId8"/>
    <p:sldId id="326" r:id="rId9"/>
    <p:sldId id="327" r:id="rId10"/>
    <p:sldId id="540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8" autoAdjust="0"/>
    <p:restoredTop sz="92149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1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E1A00-8C1B-4F3C-8296-7337A78D035E}" type="datetimeFigureOut">
              <a:rPr lang="pl-PL" smtClean="0"/>
              <a:pPr/>
              <a:t>13.12.2022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543D8-AE50-4EF8-A819-78253B02096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7281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501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108802-4D03-45F7-9C1D-DE460E99A24F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7680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12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4D338F-3D60-4C90-9870-47FE72CC76AE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5981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Prostokąt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Prostokąt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Prostokąt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Prostokąt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Prostokąt zaokrąglony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Prostokąt zaokrąglony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3B31220-DF97-4131-80A1-0202AF0D2E7F}" type="datetimeFigureOut">
              <a:rPr lang="pl-PL" smtClean="0"/>
              <a:pPr/>
              <a:t>13.12.2022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6C84465-F68F-4361-9B0A-0760002993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1220-DF97-4131-80A1-0202AF0D2E7F}" type="datetimeFigureOut">
              <a:rPr lang="pl-PL" smtClean="0"/>
              <a:pPr/>
              <a:t>13.12.2022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4465-F68F-4361-9B0A-0760002993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1220-DF97-4131-80A1-0202AF0D2E7F}" type="datetimeFigureOut">
              <a:rPr lang="pl-PL" smtClean="0"/>
              <a:pPr/>
              <a:t>13.12.2022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4465-F68F-4361-9B0A-0760002993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1220-DF97-4131-80A1-0202AF0D2E7F}" type="datetimeFigureOut">
              <a:rPr lang="pl-PL" smtClean="0"/>
              <a:pPr/>
              <a:t>13.12.2022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4465-F68F-4361-9B0A-0760002993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1220-DF97-4131-80A1-0202AF0D2E7F}" type="datetimeFigureOut">
              <a:rPr lang="pl-PL" smtClean="0"/>
              <a:pPr/>
              <a:t>13.12.2022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4465-F68F-4361-9B0A-0760002993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1220-DF97-4131-80A1-0202AF0D2E7F}" type="datetimeFigureOut">
              <a:rPr lang="pl-PL" smtClean="0"/>
              <a:pPr/>
              <a:t>13.12.2022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4465-F68F-4361-9B0A-0760002993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6" name="Symbol zastępczy daty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3B31220-DF97-4131-80A1-0202AF0D2E7F}" type="datetimeFigureOut">
              <a:rPr lang="pl-PL" smtClean="0"/>
              <a:pPr/>
              <a:t>13.12.2022</a:t>
            </a:fld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6C84465-F68F-4361-9B0A-0760002993B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3B31220-DF97-4131-80A1-0202AF0D2E7F}" type="datetimeFigureOut">
              <a:rPr lang="pl-PL" smtClean="0"/>
              <a:pPr/>
              <a:t>13.12.2022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6C84465-F68F-4361-9B0A-0760002993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1220-DF97-4131-80A1-0202AF0D2E7F}" type="datetimeFigureOut">
              <a:rPr lang="pl-PL" smtClean="0"/>
              <a:pPr/>
              <a:t>13.12.2022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4465-F68F-4361-9B0A-0760002993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1220-DF97-4131-80A1-0202AF0D2E7F}" type="datetimeFigureOut">
              <a:rPr lang="pl-PL" smtClean="0"/>
              <a:pPr/>
              <a:t>13.12.2022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4465-F68F-4361-9B0A-0760002993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1220-DF97-4131-80A1-0202AF0D2E7F}" type="datetimeFigureOut">
              <a:rPr lang="pl-PL" smtClean="0"/>
              <a:pPr/>
              <a:t>13.12.2022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4465-F68F-4361-9B0A-0760002993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Prostokąt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Prostokąt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Prostokąt zaokrąglony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Prostokąt zaokrąglony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Prostokąt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Prostokąt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Prostokąt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Prostokąt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Prostokąt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3B31220-DF97-4131-80A1-0202AF0D2E7F}" type="datetimeFigureOut">
              <a:rPr lang="pl-PL" smtClean="0"/>
              <a:pPr/>
              <a:t>13.12.2022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6C84465-F68F-4361-9B0A-0760002993B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7200" y="620688"/>
            <a:ext cx="8458200" cy="2448272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EMFA PROPOSAL AND PROBLEMS OF MEDIA CAPTURE IN SOME EU MEMBER STATES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7200" y="4581128"/>
            <a:ext cx="8458200" cy="1752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l-PL" sz="3600" dirty="0" err="1">
                <a:latin typeface="+mj-lt"/>
              </a:rPr>
              <a:t>Brankica</a:t>
            </a:r>
            <a:r>
              <a:rPr lang="pl-PL" sz="3600" dirty="0">
                <a:latin typeface="+mj-lt"/>
              </a:rPr>
              <a:t> </a:t>
            </a:r>
            <a:r>
              <a:rPr lang="pl-PL" sz="3600" dirty="0" err="1">
                <a:latin typeface="+mj-lt"/>
              </a:rPr>
              <a:t>Petković</a:t>
            </a:r>
            <a:r>
              <a:rPr lang="pl-PL" sz="3600" dirty="0">
                <a:latin typeface="+mj-lt"/>
              </a:rPr>
              <a:t>, </a:t>
            </a:r>
            <a:r>
              <a:rPr lang="pl-PL" sz="3600" dirty="0" err="1">
                <a:latin typeface="+mj-lt"/>
              </a:rPr>
              <a:t>Mirovni</a:t>
            </a:r>
            <a:r>
              <a:rPr lang="pl-PL" sz="3600" dirty="0">
                <a:latin typeface="+mj-lt"/>
              </a:rPr>
              <a:t> </a:t>
            </a:r>
            <a:r>
              <a:rPr lang="pl-PL" sz="3600" dirty="0" err="1">
                <a:latin typeface="+mj-lt"/>
              </a:rPr>
              <a:t>Institut</a:t>
            </a:r>
            <a:r>
              <a:rPr lang="pl-PL" sz="3600" dirty="0">
                <a:latin typeface="+mj-lt"/>
              </a:rPr>
              <a:t>, </a:t>
            </a:r>
            <a:r>
              <a:rPr lang="pl-PL" sz="3600" dirty="0" err="1">
                <a:latin typeface="+mj-lt"/>
              </a:rPr>
              <a:t>Slovenia</a:t>
            </a:r>
            <a:r>
              <a:rPr lang="pl-PL" sz="3600" dirty="0">
                <a:latin typeface="+mj-lt"/>
              </a:rPr>
              <a:t> and </a:t>
            </a:r>
          </a:p>
          <a:p>
            <a:pPr algn="ctr"/>
            <a:r>
              <a:rPr lang="pl-PL" sz="3600" dirty="0">
                <a:latin typeface="+mj-lt"/>
              </a:rPr>
              <a:t>Beata Klimkiewicz, </a:t>
            </a:r>
            <a:r>
              <a:rPr lang="pl-PL" sz="3600" dirty="0" err="1">
                <a:latin typeface="+mj-lt"/>
              </a:rPr>
              <a:t>Jagiellonian</a:t>
            </a:r>
            <a:r>
              <a:rPr lang="pl-PL" sz="3600" dirty="0">
                <a:latin typeface="+mj-lt"/>
              </a:rPr>
              <a:t> University, Poland</a:t>
            </a:r>
          </a:p>
        </p:txBody>
      </p:sp>
    </p:spTree>
    <p:extLst>
      <p:ext uri="{BB962C8B-B14F-4D97-AF65-F5344CB8AC3E}">
        <p14:creationId xmlns:p14="http://schemas.microsoft.com/office/powerpoint/2010/main" val="16679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>
            <a:extLst>
              <a:ext uri="{FF2B5EF4-FFF2-40B4-BE49-F238E27FC236}">
                <a16:creationId xmlns="" xmlns:a16="http://schemas.microsoft.com/office/drawing/2014/main" id="{C95FF95A-D265-405E-65EB-5991B5441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335144" cy="1011014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/>
              <a:t>MPM: </a:t>
            </a:r>
            <a:r>
              <a:rPr lang="pl-PL" altLang="pl-PL" sz="2800" dirty="0" err="1"/>
              <a:t>Independence</a:t>
            </a:r>
            <a:r>
              <a:rPr lang="pl-PL" altLang="pl-PL" sz="2800" dirty="0"/>
              <a:t> and </a:t>
            </a:r>
            <a:r>
              <a:rPr lang="pl-PL" altLang="pl-PL" sz="2800" dirty="0" err="1"/>
              <a:t>effectiveness</a:t>
            </a:r>
            <a:r>
              <a:rPr lang="pl-PL" altLang="pl-PL" sz="2800" dirty="0"/>
              <a:t> of media regulatory </a:t>
            </a:r>
            <a:r>
              <a:rPr lang="pl-PL" altLang="pl-PL" sz="2800" dirty="0" err="1"/>
              <a:t>agencies</a:t>
            </a:r>
            <a:r>
              <a:rPr lang="pl-PL" altLang="pl-PL" sz="2800" dirty="0"/>
              <a:t> (MRA) 2022</a:t>
            </a:r>
          </a:p>
        </p:txBody>
      </p:sp>
      <p:pic>
        <p:nvPicPr>
          <p:cNvPr id="31749" name="Obraz 6">
            <a:extLst>
              <a:ext uri="{FF2B5EF4-FFF2-40B4-BE49-F238E27FC236}">
                <a16:creationId xmlns="" xmlns:a16="http://schemas.microsoft.com/office/drawing/2014/main" id="{DA89E733-A870-2972-E86B-8E06B753F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53" y="1569606"/>
            <a:ext cx="7570293" cy="509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285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>
            <a:extLst>
              <a:ext uri="{FF2B5EF4-FFF2-40B4-BE49-F238E27FC236}">
                <a16:creationId xmlns="" xmlns:a16="http://schemas.microsoft.com/office/drawing/2014/main" id="{C95FF95A-D265-405E-65EB-5991B5441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975" y="-315416"/>
            <a:ext cx="8836025" cy="3240360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pl-PL" altLang="pl-PL" sz="2800" dirty="0"/>
              <a:t>Independence of PSM governance and funding </a:t>
            </a:r>
            <a:br>
              <a:rPr lang="pl-PL" altLang="pl-PL" sz="2800" dirty="0"/>
            </a:br>
            <a:r>
              <a:rPr lang="pl-PL" altLang="pl-PL" sz="2800" dirty="0"/>
              <a:t>MPM,2022</a:t>
            </a:r>
            <a:br>
              <a:rPr lang="pl-PL" altLang="pl-PL" sz="2800" dirty="0"/>
            </a:br>
            <a:r>
              <a:rPr lang="pl-PL" altLang="pl-PL" sz="2800" dirty="0"/>
              <a:t>-”</a:t>
            </a:r>
            <a:r>
              <a:rPr lang="en-US" altLang="pl-PL" sz="2200" dirty="0"/>
              <a:t>relatively clear division between Northern and Western Europe, on the one hand, and Central, Eastern and Southern Europe, on the other.</a:t>
            </a:r>
            <a:r>
              <a:rPr lang="sl-SI" altLang="pl-PL" sz="2200" dirty="0"/>
              <a:t>.</a:t>
            </a:r>
            <a:r>
              <a:rPr lang="en-US" altLang="pl-PL" sz="2200" dirty="0"/>
              <a:t>.</a:t>
            </a:r>
            <a:r>
              <a:rPr lang="sl-SI" altLang="pl-PL" sz="2200" dirty="0"/>
              <a:t>“</a:t>
            </a:r>
            <a:r>
              <a:rPr lang="en-US" altLang="pl-PL" sz="2200" dirty="0"/>
              <a:t> </a:t>
            </a:r>
            <a:r>
              <a:rPr lang="sl-SI" altLang="pl-PL" sz="2200" dirty="0"/>
              <a:t/>
            </a:r>
            <a:br>
              <a:rPr lang="sl-SI" altLang="pl-PL" sz="2200" dirty="0"/>
            </a:br>
            <a:r>
              <a:rPr lang="sl-SI" altLang="pl-PL" sz="2200" dirty="0"/>
              <a:t>H</a:t>
            </a:r>
            <a:r>
              <a:rPr lang="en-US" altLang="pl-PL" sz="2200" dirty="0" err="1"/>
              <a:t>igh</a:t>
            </a:r>
            <a:r>
              <a:rPr lang="en-US" altLang="pl-PL" sz="2200" dirty="0"/>
              <a:t> risk in half of the countries (16): Austria, Bulgaria, Croatia, Cyprus, Greece, Hungary, Italy, Malta, Montenegro, Poland, Romania, Serbia, Slovakia, Slovenia, The Czech Republic, and Turkey. </a:t>
            </a:r>
            <a:endParaRPr lang="pl-PL" altLang="pl-PL" sz="2200" dirty="0"/>
          </a:p>
        </p:txBody>
      </p:sp>
      <p:sp>
        <p:nvSpPr>
          <p:cNvPr id="2" name="AutoShape 4" descr="https://mail.mirovni-institut.si/owa/attachment.ashx?id=RgAAAADQIoib4b95T6d9FaQedgRzBwBueqEQnbcnQq4q%2bLl9S%2bkgAAAtxsrDAABueqEQnbcnQq4q%2bLl9S%2bkgBfRZTjRyAAAJ&amp;attcnt=1&amp;attid0=EAByr6BSl4H3Spau%2ftwQKVX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24945"/>
            <a:ext cx="5976081" cy="383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79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20072" y="677043"/>
            <a:ext cx="3923928" cy="2669207"/>
          </a:xfrm>
        </p:spPr>
        <p:txBody>
          <a:bodyPr>
            <a:noAutofit/>
          </a:bodyPr>
          <a:lstStyle/>
          <a:p>
            <a:pPr algn="ctr"/>
            <a:r>
              <a:rPr lang="pl-PL" sz="3200" dirty="0"/>
              <a:t>INDEPENDENT FUNCTIONING OF PUBLIC SERVICE MEDIA, EMFA, ARTICLE 5. 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108520" y="692696"/>
            <a:ext cx="5725144" cy="5877271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pl-PL" b="1" dirty="0">
                <a:solidFill>
                  <a:srgbClr val="C00000"/>
                </a:solidFill>
                <a:latin typeface="+mj-lt"/>
              </a:rPr>
              <a:t>PSM INDEPENDENCE SAFEGUARDS IN EMFA – (IN)SUFFICIENT TO COUNTER PSM CAPTURE IN SOME EU MS? </a:t>
            </a:r>
          </a:p>
          <a:p>
            <a:endParaRPr lang="pl-PL" b="1" dirty="0">
              <a:solidFill>
                <a:srgbClr val="C00000"/>
              </a:solidFill>
              <a:latin typeface="+mj-lt"/>
            </a:endParaRPr>
          </a:p>
          <a:p>
            <a:pPr marL="109728" indent="0">
              <a:buNone/>
            </a:pPr>
            <a:r>
              <a:rPr lang="pl-PL" b="1" dirty="0">
                <a:solidFill>
                  <a:srgbClr val="C00000"/>
                </a:solidFill>
                <a:latin typeface="+mj-lt"/>
              </a:rPr>
              <a:t>•</a:t>
            </a:r>
            <a:r>
              <a:rPr lang="sl-SI" dirty="0"/>
              <a:t>Vera Jourova on EMFA: </a:t>
            </a:r>
            <a:r>
              <a:rPr lang="sl-SI" i="1" dirty="0"/>
              <a:t>We need to establish clear principles:/.../ no public media should be turned into propaganda channel.</a:t>
            </a:r>
            <a:endParaRPr lang="pl-PL" dirty="0">
              <a:latin typeface="+mj-lt"/>
            </a:endParaRPr>
          </a:p>
          <a:p>
            <a:pPr marL="109728" indent="0">
              <a:buNone/>
            </a:pPr>
            <a:r>
              <a:rPr lang="pl-PL" b="1" dirty="0">
                <a:solidFill>
                  <a:srgbClr val="C00000"/>
                </a:solidFill>
              </a:rPr>
              <a:t>•</a:t>
            </a:r>
            <a:r>
              <a:rPr lang="pl-PL" dirty="0">
                <a:latin typeface="+mj-lt"/>
              </a:rPr>
              <a:t>obligation of impartiality and plurality of information and opinion of PSM vs. PSM as propaganda tool of governing parties in some EU MS, impact on elections</a:t>
            </a:r>
          </a:p>
          <a:p>
            <a:pPr marL="109728" indent="0">
              <a:buNone/>
            </a:pPr>
            <a:r>
              <a:rPr lang="pl-PL" dirty="0">
                <a:solidFill>
                  <a:srgbClr val="C00000"/>
                </a:solidFill>
                <a:latin typeface="+mj-lt"/>
              </a:rPr>
              <a:t>•</a:t>
            </a:r>
            <a:r>
              <a:rPr lang="pl-PL" dirty="0">
                <a:latin typeface="+mj-lt"/>
              </a:rPr>
              <a:t>obligation of transparent, open and non-discriminatory appointment of PSM head and governing board, based on objective criteria, set by national law vs. appointment procedures facilitate political capture of PSM management and governance</a:t>
            </a:r>
          </a:p>
          <a:p>
            <a:pPr marL="109728" indent="0">
              <a:buNone/>
            </a:pPr>
            <a:r>
              <a:rPr lang="pl-PL" dirty="0">
                <a:solidFill>
                  <a:srgbClr val="C00000"/>
                </a:solidFill>
              </a:rPr>
              <a:t>•</a:t>
            </a:r>
            <a:r>
              <a:rPr lang="pl-PL" dirty="0">
                <a:solidFill>
                  <a:srgbClr val="C00000"/>
                </a:solidFill>
                <a:latin typeface="+mj-lt"/>
              </a:rPr>
              <a:t>EMFA lacks provisions on pluralistic and balanced composition of governing board </a:t>
            </a:r>
            <a:r>
              <a:rPr lang="pl-PL" dirty="0">
                <a:latin typeface="+mj-lt"/>
              </a:rPr>
              <a:t>(cf. EBU position paper, March 2022</a:t>
            </a:r>
            <a:r>
              <a:rPr lang="pl-PL" dirty="0" smtClean="0">
                <a:latin typeface="+mj-lt"/>
              </a:rPr>
              <a:t>)</a:t>
            </a:r>
          </a:p>
        </p:txBody>
      </p:sp>
      <p:pic>
        <p:nvPicPr>
          <p:cNvPr id="6" name="Picture 2" descr="https://upload.wikimedia.org/wikipedia/commons/thumb/3/3e/MTVA_logos.png/1920px-MTVA_log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301" y="3204329"/>
            <a:ext cx="3754408" cy="125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decline of public media in Poland - Public Media Allia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023" y="3833975"/>
            <a:ext cx="2919686" cy="194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 ponedeljek znova stavka zaposlenih na RTVS: Novinarji bodo okrnili  delovanje programa | Nova24T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491" y="5081912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441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20072" y="677043"/>
            <a:ext cx="3923928" cy="2669207"/>
          </a:xfrm>
        </p:spPr>
        <p:txBody>
          <a:bodyPr>
            <a:noAutofit/>
          </a:bodyPr>
          <a:lstStyle/>
          <a:p>
            <a:pPr algn="ctr"/>
            <a:r>
              <a:rPr lang="pl-PL" sz="3200" dirty="0"/>
              <a:t>INDEPENDENT FUNCTIONING OF PUBLIC SERVICE MEDIA, EMFA, ARTICLE 5. 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252536" y="677043"/>
            <a:ext cx="5616624" cy="5877271"/>
          </a:xfrm>
        </p:spPr>
        <p:txBody>
          <a:bodyPr>
            <a:normAutofit fontScale="77500" lnSpcReduction="20000"/>
          </a:bodyPr>
          <a:lstStyle/>
          <a:p>
            <a:r>
              <a:rPr lang="pl-PL" b="1" dirty="0">
                <a:solidFill>
                  <a:srgbClr val="C00000"/>
                </a:solidFill>
                <a:latin typeface="+mj-lt"/>
              </a:rPr>
              <a:t>PSM INDEPENDENCE SAFEGUARDS IN EMFA – (IN)SUFFICIENT TO COUNTER PSM CAPTURE IN SOME EU MS?</a:t>
            </a:r>
          </a:p>
          <a:p>
            <a:endParaRPr lang="pl-PL" b="1" dirty="0">
              <a:solidFill>
                <a:srgbClr val="C00000"/>
              </a:solidFill>
              <a:latin typeface="+mj-lt"/>
            </a:endParaRPr>
          </a:p>
          <a:p>
            <a:r>
              <a:rPr lang="pl-PL" b="1" dirty="0" smtClean="0">
                <a:solidFill>
                  <a:srgbClr val="C00000"/>
                </a:solidFill>
              </a:rPr>
              <a:t>•</a:t>
            </a:r>
            <a:r>
              <a:rPr lang="pl-PL" u="sng" dirty="0" smtClean="0">
                <a:latin typeface="+mj-lt"/>
              </a:rPr>
              <a:t>duration </a:t>
            </a:r>
            <a:r>
              <a:rPr lang="pl-PL" u="sng" dirty="0">
                <a:latin typeface="+mj-lt"/>
              </a:rPr>
              <a:t>of term of office, grounds for dismissals </a:t>
            </a:r>
            <a:r>
              <a:rPr lang="pl-PL" dirty="0">
                <a:latin typeface="+mj-lt"/>
              </a:rPr>
              <a:t>vs.  difficulties to dismiss politically appointed managament and governing board, serving interests of particular political group </a:t>
            </a:r>
          </a:p>
          <a:p>
            <a:r>
              <a:rPr lang="pl-PL" b="1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r>
              <a:rPr lang="pl-PL" b="1" dirty="0">
                <a:solidFill>
                  <a:srgbClr val="C00000"/>
                </a:solidFill>
                <a:latin typeface="+mj-lt"/>
              </a:rPr>
              <a:t>•</a:t>
            </a:r>
            <a:r>
              <a:rPr lang="pl-PL" dirty="0">
                <a:latin typeface="+mj-lt"/>
              </a:rPr>
              <a:t>EMFA obligation to ensure adequate and </a:t>
            </a:r>
            <a:r>
              <a:rPr lang="pl-PL" u="sng" dirty="0">
                <a:latin typeface="+mj-lt"/>
              </a:rPr>
              <a:t>stable financial resources </a:t>
            </a:r>
            <a:r>
              <a:rPr lang="pl-PL" dirty="0">
                <a:latin typeface="+mj-lt"/>
              </a:rPr>
              <a:t>vs. gov depriving independent PSM from funding (STA, Slovenia, 2021) or hefty, non-transparent state funding of gov propaganda PSM (Hungary, Poland</a:t>
            </a:r>
            <a:r>
              <a:rPr lang="pl-PL" dirty="0" smtClean="0">
                <a:latin typeface="+mj-lt"/>
              </a:rPr>
              <a:t>)</a:t>
            </a:r>
          </a:p>
          <a:p>
            <a:endParaRPr lang="pl-PL" dirty="0" smtClean="0">
              <a:latin typeface="+mj-lt"/>
            </a:endParaRPr>
          </a:p>
          <a:p>
            <a:r>
              <a:rPr lang="pl-PL" b="1" dirty="0" smtClean="0">
                <a:solidFill>
                  <a:srgbClr val="C00000"/>
                </a:solidFill>
              </a:rPr>
              <a:t>•</a:t>
            </a:r>
            <a:r>
              <a:rPr lang="pl-PL" dirty="0" smtClean="0">
                <a:solidFill>
                  <a:srgbClr val="C00000"/>
                </a:solidFill>
                <a:latin typeface="+mj-lt"/>
              </a:rPr>
              <a:t>EMFA lacks provision on transparency of financial resources provided by the Member State to PSM </a:t>
            </a:r>
            <a:endParaRPr lang="pl-PL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050" name="Picture 2" descr="Začenja se drugi krog kampanje Za obSTAnek | Dnev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73016"/>
            <a:ext cx="3314202" cy="220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395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20072" y="677043"/>
            <a:ext cx="3923928" cy="2463925"/>
          </a:xfrm>
        </p:spPr>
        <p:txBody>
          <a:bodyPr>
            <a:noAutofit/>
          </a:bodyPr>
          <a:lstStyle/>
          <a:p>
            <a:pPr algn="ctr"/>
            <a:r>
              <a:rPr lang="pl-PL" sz="3200" dirty="0"/>
              <a:t>INDEPENDENT FUNCTIONING OF PUBLIC SERVICE MEDIA, EMFA, ARTICLE 5. 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252536" y="677043"/>
            <a:ext cx="5616624" cy="5877271"/>
          </a:xfrm>
        </p:spPr>
        <p:txBody>
          <a:bodyPr>
            <a:normAutofit fontScale="85000" lnSpcReduction="20000"/>
          </a:bodyPr>
          <a:lstStyle/>
          <a:p>
            <a:r>
              <a:rPr lang="pl-PL" b="1" dirty="0">
                <a:solidFill>
                  <a:srgbClr val="C00000"/>
                </a:solidFill>
                <a:latin typeface="+mj-lt"/>
              </a:rPr>
              <a:t>PSM INDEPENDENCE SAFEGUARDS IN EMFA – </a:t>
            </a:r>
            <a:r>
              <a:rPr lang="pl-PL" b="1" u="sng" dirty="0">
                <a:solidFill>
                  <a:srgbClr val="C00000"/>
                </a:solidFill>
                <a:latin typeface="+mj-lt"/>
              </a:rPr>
              <a:t>ENFORCEMENT?</a:t>
            </a:r>
          </a:p>
          <a:p>
            <a:r>
              <a:rPr lang="pl-PL" b="1" dirty="0">
                <a:solidFill>
                  <a:srgbClr val="C00000"/>
                </a:solidFill>
                <a:latin typeface="+mj-lt"/>
              </a:rPr>
              <a:t>•</a:t>
            </a:r>
            <a:r>
              <a:rPr lang="pl-PL" dirty="0">
                <a:latin typeface="+mj-lt"/>
              </a:rPr>
              <a:t>EMFA obligation to designate </a:t>
            </a:r>
            <a:r>
              <a:rPr lang="pl-PL" u="sng" dirty="0">
                <a:latin typeface="+mj-lt"/>
              </a:rPr>
              <a:t>independent authorities or bodies to monitor compliance with EMFA PSM </a:t>
            </a:r>
            <a:r>
              <a:rPr lang="pl-PL" dirty="0">
                <a:latin typeface="+mj-lt"/>
              </a:rPr>
              <a:t>safeguards vs. politically captured PSM Regulatory Authorities in HU and </a:t>
            </a:r>
            <a:r>
              <a:rPr lang="pl-PL" dirty="0" smtClean="0">
                <a:latin typeface="+mj-lt"/>
              </a:rPr>
              <a:t>POL (involved also in appointment of PSM governing board or management); </a:t>
            </a:r>
            <a:r>
              <a:rPr lang="pl-PL" dirty="0">
                <a:latin typeface="+mj-lt"/>
              </a:rPr>
              <a:t>SLO: politically captured PSM governing body as regulator on editorial standards, while NRA has no powers to monitor PSM governance or funding...</a:t>
            </a:r>
          </a:p>
          <a:p>
            <a:r>
              <a:rPr lang="pl-PL" dirty="0">
                <a:latin typeface="+mj-lt"/>
              </a:rPr>
              <a:t>How and by whom the </a:t>
            </a:r>
            <a:r>
              <a:rPr lang="pl-PL" u="sng" dirty="0">
                <a:latin typeface="+mj-lt"/>
              </a:rPr>
              <a:t>EC</a:t>
            </a:r>
            <a:r>
              <a:rPr lang="pl-PL" dirty="0">
                <a:latin typeface="+mj-lt"/>
              </a:rPr>
              <a:t> (and European Board) </a:t>
            </a:r>
            <a:r>
              <a:rPr lang="pl-PL" u="sng" dirty="0">
                <a:latin typeface="+mj-lt"/>
              </a:rPr>
              <a:t>intervention</a:t>
            </a:r>
            <a:r>
              <a:rPr lang="pl-PL" dirty="0">
                <a:latin typeface="+mj-lt"/>
              </a:rPr>
              <a:t> can be initiated </a:t>
            </a:r>
            <a:r>
              <a:rPr lang="pl-PL" u="sng" dirty="0">
                <a:latin typeface="+mj-lt"/>
              </a:rPr>
              <a:t>in case of </a:t>
            </a:r>
            <a:r>
              <a:rPr lang="pl-PL" u="sng" dirty="0" smtClean="0">
                <a:latin typeface="+mj-lt"/>
              </a:rPr>
              <a:t>non-compliance</a:t>
            </a:r>
            <a:r>
              <a:rPr lang="pl-PL" dirty="0" smtClean="0">
                <a:latin typeface="+mj-lt"/>
              </a:rPr>
              <a:t>? </a:t>
            </a:r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Role of EC and European Board in </a:t>
            </a:r>
            <a:r>
              <a:rPr lang="pl-PL" u="sng" dirty="0">
                <a:latin typeface="+mj-lt"/>
              </a:rPr>
              <a:t>review of new national laws on PSM</a:t>
            </a:r>
            <a:r>
              <a:rPr lang="pl-PL" dirty="0">
                <a:latin typeface="+mj-lt"/>
              </a:rPr>
              <a:t>?</a:t>
            </a:r>
          </a:p>
          <a:p>
            <a:endParaRPr lang="pl-PL" dirty="0">
              <a:latin typeface="+mj-lt"/>
            </a:endParaRPr>
          </a:p>
        </p:txBody>
      </p:sp>
      <p:sp>
        <p:nvSpPr>
          <p:cNvPr id="4" name="AutoShape 2" descr="https://mail.mirovni-institut.si/owa/attachment.ashx?id=RgAAAADQIoib4b95T6d9FaQedgRzBwBueqEQnbcnQq4q%2bLl9S%2bkgAAAtxsrDAABueqEQnbcnQq4q%2bLl9S%2bkgBfRZTjR0AAAJ&amp;attcnt=1&amp;attid0=EAByq59YoOA7TbhsgQvsAg%2f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3084" name="Picture 12" descr="Hungarian Media Patronage Program Logo (small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67315"/>
            <a:ext cx="33337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12976"/>
            <a:ext cx="2334185" cy="93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 descr="https://novinar.com/slir/w800-600-c800.600/wp-content/uploads/2022/11/RTV-je-zakon-modr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927" y="5098904"/>
            <a:ext cx="2345461" cy="175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351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20072" y="677043"/>
            <a:ext cx="3923928" cy="2669207"/>
          </a:xfrm>
        </p:spPr>
        <p:txBody>
          <a:bodyPr>
            <a:noAutofit/>
          </a:bodyPr>
          <a:lstStyle/>
          <a:p>
            <a:pPr algn="ctr"/>
            <a:r>
              <a:rPr lang="pl-PL" sz="3200" dirty="0"/>
              <a:t>ALLOCATION OF ECONOMIC RESOURCES, EMFA SECTION 6 (ARTICLES 23 AND 24)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252536" y="677043"/>
            <a:ext cx="5616624" cy="5877271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C00000"/>
                </a:solidFill>
                <a:latin typeface="+mj-lt"/>
              </a:rPr>
              <a:t>LEGAL RECOGNITION IS IMPORTANT </a:t>
            </a:r>
            <a:r>
              <a:rPr lang="pl-PL" dirty="0">
                <a:latin typeface="+mj-lt"/>
              </a:rPr>
              <a:t>- t</a:t>
            </a:r>
            <a:r>
              <a:rPr lang="en-US" dirty="0" err="1">
                <a:latin typeface="+mj-lt"/>
              </a:rPr>
              <a:t>ransparent</a:t>
            </a:r>
            <a:r>
              <a:rPr lang="en-US" dirty="0">
                <a:latin typeface="+mj-lt"/>
              </a:rPr>
              <a:t> and fair allocation of economic resources</a:t>
            </a:r>
            <a:r>
              <a:rPr lang="pl-PL" dirty="0">
                <a:latin typeface="+mj-lt"/>
              </a:rPr>
              <a:t>  </a:t>
            </a:r>
            <a:r>
              <a:rPr lang="pl-PL" dirty="0" err="1">
                <a:latin typeface="+mj-lt"/>
              </a:rPr>
              <a:t>remains</a:t>
            </a:r>
            <a:r>
              <a:rPr lang="pl-PL" dirty="0">
                <a:latin typeface="+mj-lt"/>
              </a:rPr>
              <a:t> </a:t>
            </a:r>
            <a:r>
              <a:rPr lang="pl-PL" dirty="0" err="1">
                <a:latin typeface="+mj-lt"/>
              </a:rPr>
              <a:t>problematic</a:t>
            </a:r>
            <a:r>
              <a:rPr lang="pl-PL" dirty="0">
                <a:latin typeface="+mj-lt"/>
              </a:rPr>
              <a:t> in a </a:t>
            </a:r>
            <a:r>
              <a:rPr lang="pl-PL" dirty="0" err="1">
                <a:latin typeface="+mj-lt"/>
              </a:rPr>
              <a:t>number</a:t>
            </a:r>
            <a:r>
              <a:rPr lang="pl-PL" dirty="0">
                <a:latin typeface="+mj-lt"/>
              </a:rPr>
              <a:t> of EU </a:t>
            </a:r>
            <a:r>
              <a:rPr lang="pl-PL" dirty="0" err="1">
                <a:latin typeface="+mj-lt"/>
              </a:rPr>
              <a:t>member</a:t>
            </a:r>
            <a:r>
              <a:rPr lang="pl-PL" dirty="0">
                <a:latin typeface="+mj-lt"/>
              </a:rPr>
              <a:t> </a:t>
            </a:r>
            <a:r>
              <a:rPr lang="pl-PL" dirty="0" err="1">
                <a:latin typeface="+mj-lt"/>
              </a:rPr>
              <a:t>states</a:t>
            </a:r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in </a:t>
            </a:r>
            <a:r>
              <a:rPr lang="pl-PL" dirty="0" err="1">
                <a:latin typeface="+mj-lt"/>
              </a:rPr>
              <a:t>some</a:t>
            </a:r>
            <a:r>
              <a:rPr lang="pl-PL" dirty="0">
                <a:latin typeface="+mj-lt"/>
              </a:rPr>
              <a:t> </a:t>
            </a:r>
            <a:r>
              <a:rPr lang="pl-PL" dirty="0" err="1">
                <a:latin typeface="+mj-lt"/>
              </a:rPr>
              <a:t>countries</a:t>
            </a:r>
            <a:r>
              <a:rPr lang="pl-PL" dirty="0">
                <a:latin typeface="+mj-lt"/>
              </a:rPr>
              <a:t>, u</a:t>
            </a:r>
            <a:r>
              <a:rPr lang="en-US" dirty="0" err="1">
                <a:latin typeface="+mj-lt"/>
              </a:rPr>
              <a:t>nfair</a:t>
            </a:r>
            <a:r>
              <a:rPr lang="en-US" dirty="0">
                <a:latin typeface="+mj-lt"/>
              </a:rPr>
              <a:t> allocation of state advertising is used to control the media and influence sympathetic coverage or impair position of those media that offer more critical reporting</a:t>
            </a:r>
            <a:endParaRPr lang="pl-PL" dirty="0">
              <a:latin typeface="+mj-lt"/>
            </a:endParaRPr>
          </a:p>
          <a:p>
            <a:endParaRPr lang="pl-PL" dirty="0">
              <a:latin typeface="+mj-lt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E7BC9417-1755-0459-B93E-5A312AC13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3451503"/>
            <a:ext cx="4067944" cy="2291332"/>
          </a:xfrm>
          <a:prstGeom prst="rect">
            <a:avLst/>
          </a:prstGeom>
        </p:spPr>
      </p:pic>
      <p:pic>
        <p:nvPicPr>
          <p:cNvPr id="1026" name="Picture 2" descr="Kto ponosi odpowiedzialność za skutki uboczne szczepionki przeciwko Covid-19">
            <a:extLst>
              <a:ext uri="{FF2B5EF4-FFF2-40B4-BE49-F238E27FC236}">
                <a16:creationId xmlns="" xmlns:a16="http://schemas.microsoft.com/office/drawing/2014/main" id="{4F2A8A16-B6DF-C396-3297-9D492F65A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133975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70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ytuł 1">
            <a:extLst>
              <a:ext uri="{FF2B5EF4-FFF2-40B4-BE49-F238E27FC236}">
                <a16:creationId xmlns="" xmlns:a16="http://schemas.microsoft.com/office/drawing/2014/main" id="{7C180DBD-4612-A1E4-352D-7E4FAE08D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774" y="188640"/>
            <a:ext cx="3800475" cy="1871935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/>
              <a:t>MPM: </a:t>
            </a:r>
            <a:r>
              <a:rPr lang="pl-PL" altLang="pl-PL" sz="2800" dirty="0" err="1"/>
              <a:t>Regulation</a:t>
            </a:r>
            <a:r>
              <a:rPr lang="pl-PL" altLang="pl-PL" sz="2800" dirty="0"/>
              <a:t> of </a:t>
            </a:r>
            <a:r>
              <a:rPr lang="pl-PL" altLang="pl-PL" sz="2800" dirty="0" err="1"/>
              <a:t>state</a:t>
            </a:r>
            <a:r>
              <a:rPr lang="pl-PL" altLang="pl-PL" sz="2800" dirty="0"/>
              <a:t> </a:t>
            </a:r>
            <a:r>
              <a:rPr lang="pl-PL" altLang="pl-PL" sz="2800" dirty="0" err="1"/>
              <a:t>resources</a:t>
            </a:r>
            <a:r>
              <a:rPr lang="pl-PL" altLang="pl-PL" sz="2800" dirty="0"/>
              <a:t> and suport for the media 2022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C9D4507F-0E99-F9D0-58EC-64C7BFD3D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0" y="524432"/>
            <a:ext cx="3800475" cy="153614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sz="2800" dirty="0">
                <a:solidFill>
                  <a:schemeClr val="bg1"/>
                </a:solidFill>
                <a:latin typeface="+mj-lt"/>
              </a:rPr>
              <a:t>MPM: Distribution and </a:t>
            </a:r>
            <a:r>
              <a:rPr lang="pl-PL" sz="2800" dirty="0" err="1">
                <a:solidFill>
                  <a:schemeClr val="bg1"/>
                </a:solidFill>
                <a:latin typeface="+mj-lt"/>
              </a:rPr>
              <a:t>transparency</a:t>
            </a:r>
            <a:r>
              <a:rPr lang="pl-PL" sz="2800" dirty="0">
                <a:solidFill>
                  <a:schemeClr val="bg1"/>
                </a:solidFill>
                <a:latin typeface="+mj-lt"/>
              </a:rPr>
              <a:t> of </a:t>
            </a:r>
            <a:r>
              <a:rPr lang="pl-PL" sz="2800" dirty="0" err="1">
                <a:solidFill>
                  <a:schemeClr val="bg1"/>
                </a:solidFill>
                <a:latin typeface="+mj-lt"/>
              </a:rPr>
              <a:t>state</a:t>
            </a:r>
            <a:r>
              <a:rPr lang="pl-PL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pl-PL" sz="2800" dirty="0" err="1">
                <a:solidFill>
                  <a:schemeClr val="bg1"/>
                </a:solidFill>
                <a:latin typeface="+mj-lt"/>
              </a:rPr>
              <a:t>advertising</a:t>
            </a:r>
            <a:r>
              <a:rPr lang="pl-PL" sz="2800" dirty="0">
                <a:solidFill>
                  <a:schemeClr val="bg1"/>
                </a:solidFill>
                <a:latin typeface="+mj-lt"/>
              </a:rPr>
              <a:t> 2022</a:t>
            </a:r>
          </a:p>
        </p:txBody>
      </p:sp>
      <p:pic>
        <p:nvPicPr>
          <p:cNvPr id="45060" name="Obraz 4">
            <a:extLst>
              <a:ext uri="{FF2B5EF4-FFF2-40B4-BE49-F238E27FC236}">
                <a16:creationId xmlns="" xmlns:a16="http://schemas.microsoft.com/office/drawing/2014/main" id="{2F0426AE-677C-EC9A-5C14-9BD08633A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7"/>
            <a:ext cx="5095875" cy="40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Obraz 6">
            <a:extLst>
              <a:ext uri="{FF2B5EF4-FFF2-40B4-BE49-F238E27FC236}">
                <a16:creationId xmlns="" xmlns:a16="http://schemas.microsoft.com/office/drawing/2014/main" id="{54888F37-316A-4585-3464-38A540BF1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681" y="2492898"/>
            <a:ext cx="5085319" cy="384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690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>
          <a:xfrm>
            <a:off x="5652120" y="908720"/>
            <a:ext cx="3001104" cy="115212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l-PL" sz="3600" b="1" dirty="0"/>
              <a:t>WEAKNESSES: ARTICLE 24 (2)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692696"/>
            <a:ext cx="5222751" cy="583192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b="1" dirty="0">
                <a:solidFill>
                  <a:srgbClr val="C00000"/>
                </a:solidFill>
                <a:latin typeface="+mj-lt"/>
              </a:rPr>
              <a:t>the list of public </a:t>
            </a:r>
            <a:r>
              <a:rPr lang="pl-PL" b="1" dirty="0" err="1">
                <a:solidFill>
                  <a:srgbClr val="C00000"/>
                </a:solidFill>
                <a:latin typeface="+mj-lt"/>
              </a:rPr>
              <a:t>institutions</a:t>
            </a:r>
            <a:r>
              <a:rPr lang="pl-PL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pl-PL" b="1" dirty="0" err="1">
                <a:solidFill>
                  <a:srgbClr val="C00000"/>
                </a:solidFill>
                <a:latin typeface="+mj-lt"/>
              </a:rPr>
              <a:t>obliged</a:t>
            </a:r>
            <a:r>
              <a:rPr lang="pl-PL" b="1" dirty="0">
                <a:solidFill>
                  <a:srgbClr val="C00000"/>
                </a:solidFill>
                <a:latin typeface="+mj-lt"/>
              </a:rPr>
              <a:t> to </a:t>
            </a:r>
            <a:r>
              <a:rPr lang="pl-PL" b="1" dirty="0" err="1">
                <a:solidFill>
                  <a:srgbClr val="C00000"/>
                </a:solidFill>
                <a:latin typeface="+mj-lt"/>
              </a:rPr>
              <a:t>share</a:t>
            </a:r>
            <a:r>
              <a:rPr lang="pl-PL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pl-PL" b="1" dirty="0" err="1">
                <a:solidFill>
                  <a:srgbClr val="C00000"/>
                </a:solidFill>
                <a:latin typeface="+mj-lt"/>
              </a:rPr>
              <a:t>information</a:t>
            </a:r>
            <a:r>
              <a:rPr lang="pl-PL" b="1" dirty="0">
                <a:solidFill>
                  <a:srgbClr val="C00000"/>
                </a:solidFill>
                <a:latin typeface="+mj-lt"/>
              </a:rPr>
              <a:t> on </a:t>
            </a:r>
            <a:r>
              <a:rPr lang="pl-PL" b="1" dirty="0" err="1">
                <a:solidFill>
                  <a:srgbClr val="C00000"/>
                </a:solidFill>
                <a:latin typeface="+mj-lt"/>
              </a:rPr>
              <a:t>advertising</a:t>
            </a:r>
            <a:r>
              <a:rPr lang="pl-PL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pl-PL" b="1" dirty="0" err="1">
                <a:solidFill>
                  <a:srgbClr val="C00000"/>
                </a:solidFill>
                <a:latin typeface="+mj-lt"/>
              </a:rPr>
              <a:t>is</a:t>
            </a:r>
            <a:r>
              <a:rPr lang="pl-PL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pl-PL" b="1" dirty="0" err="1">
                <a:solidFill>
                  <a:srgbClr val="C00000"/>
                </a:solidFill>
                <a:latin typeface="+mj-lt"/>
              </a:rPr>
              <a:t>limited</a:t>
            </a:r>
            <a:endParaRPr lang="pl-PL" b="1" dirty="0">
              <a:solidFill>
                <a:srgbClr val="C00000"/>
              </a:solidFill>
              <a:latin typeface="+mj-lt"/>
            </a:endParaRPr>
          </a:p>
          <a:p>
            <a:pPr>
              <a:defRPr/>
            </a:pPr>
            <a:r>
              <a:rPr lang="pl-PL" dirty="0" err="1">
                <a:latin typeface="+mj-lt"/>
              </a:rPr>
              <a:t>excluded</a:t>
            </a:r>
            <a:r>
              <a:rPr lang="pl-PL" dirty="0">
                <a:latin typeface="+mj-lt"/>
              </a:rPr>
              <a:t>: </a:t>
            </a:r>
            <a:r>
              <a:rPr lang="en-US" dirty="0">
                <a:latin typeface="+mj-lt"/>
              </a:rPr>
              <a:t>entities at the</a:t>
            </a:r>
            <a:r>
              <a:rPr lang="pl-PL" dirty="0">
                <a:latin typeface="+mj-lt"/>
              </a:rPr>
              <a:t> </a:t>
            </a:r>
            <a:r>
              <a:rPr lang="en-US" dirty="0">
                <a:latin typeface="+mj-lt"/>
              </a:rPr>
              <a:t>national or regional level or local governments of territorial entities </a:t>
            </a:r>
            <a:r>
              <a:rPr lang="pl-PL" dirty="0">
                <a:solidFill>
                  <a:srgbClr val="C00000"/>
                </a:solidFill>
                <a:latin typeface="+mj-lt"/>
              </a:rPr>
              <a:t>with less</a:t>
            </a:r>
            <a:r>
              <a:rPr lang="en-US" dirty="0">
                <a:solidFill>
                  <a:srgbClr val="C00000"/>
                </a:solidFill>
                <a:latin typeface="+mj-lt"/>
              </a:rPr>
              <a:t>  than 1</a:t>
            </a:r>
            <a:r>
              <a:rPr lang="pl-PL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dirty="0">
                <a:solidFill>
                  <a:srgbClr val="C00000"/>
                </a:solidFill>
                <a:latin typeface="+mj-lt"/>
              </a:rPr>
              <a:t>million inhabitants</a:t>
            </a:r>
            <a:endParaRPr lang="pl-PL" dirty="0">
              <a:solidFill>
                <a:srgbClr val="C00000"/>
              </a:solidFill>
              <a:latin typeface="+mj-lt"/>
            </a:endParaRPr>
          </a:p>
          <a:p>
            <a:pPr>
              <a:defRPr/>
            </a:pPr>
            <a:r>
              <a:rPr lang="pl-PL" dirty="0">
                <a:latin typeface="+mj-lt"/>
              </a:rPr>
              <a:t> </a:t>
            </a:r>
            <a:r>
              <a:rPr lang="pl-PL" dirty="0" err="1">
                <a:latin typeface="+mj-lt"/>
              </a:rPr>
              <a:t>question</a:t>
            </a:r>
            <a:r>
              <a:rPr lang="pl-PL" dirty="0">
                <a:latin typeface="+mj-lt"/>
              </a:rPr>
              <a:t>: </a:t>
            </a:r>
            <a:r>
              <a:rPr lang="pl-PL" dirty="0" err="1">
                <a:latin typeface="+mj-lt"/>
              </a:rPr>
              <a:t>how</a:t>
            </a:r>
            <a:r>
              <a:rPr lang="pl-PL" dirty="0">
                <a:latin typeface="+mj-lt"/>
              </a:rPr>
              <a:t> </a:t>
            </a:r>
            <a:r>
              <a:rPr lang="pl-PL" dirty="0" err="1">
                <a:latin typeface="+mj-lt"/>
              </a:rPr>
              <a:t>reliable</a:t>
            </a:r>
            <a:r>
              <a:rPr lang="pl-PL" dirty="0">
                <a:latin typeface="+mj-lt"/>
              </a:rPr>
              <a:t>, </a:t>
            </a:r>
            <a:r>
              <a:rPr lang="pl-PL" dirty="0" err="1">
                <a:latin typeface="+mj-lt"/>
              </a:rPr>
              <a:t>meaningful</a:t>
            </a:r>
            <a:r>
              <a:rPr lang="pl-PL" dirty="0">
                <a:latin typeface="+mj-lt"/>
              </a:rPr>
              <a:t>, </a:t>
            </a:r>
            <a:r>
              <a:rPr lang="pl-PL" dirty="0" err="1">
                <a:latin typeface="+mj-lt"/>
              </a:rPr>
              <a:t>comprehensive</a:t>
            </a:r>
            <a:r>
              <a:rPr lang="pl-PL" dirty="0">
                <a:latin typeface="+mj-lt"/>
              </a:rPr>
              <a:t> and </a:t>
            </a:r>
            <a:r>
              <a:rPr lang="pl-PL" dirty="0" err="1">
                <a:latin typeface="+mj-lt"/>
              </a:rPr>
              <a:t>understandable</a:t>
            </a:r>
            <a:r>
              <a:rPr lang="pl-PL" dirty="0">
                <a:latin typeface="+mj-lt"/>
              </a:rPr>
              <a:t> </a:t>
            </a:r>
            <a:r>
              <a:rPr lang="pl-PL" dirty="0" err="1">
                <a:latin typeface="+mj-lt"/>
              </a:rPr>
              <a:t>are</a:t>
            </a:r>
            <a:r>
              <a:rPr lang="pl-PL" dirty="0">
                <a:latin typeface="+mj-lt"/>
              </a:rPr>
              <a:t> the data </a:t>
            </a:r>
            <a:r>
              <a:rPr lang="pl-PL" dirty="0" err="1">
                <a:latin typeface="+mj-lt"/>
              </a:rPr>
              <a:t>shared</a:t>
            </a:r>
            <a:r>
              <a:rPr lang="pl-PL" dirty="0">
                <a:latin typeface="+mj-lt"/>
              </a:rPr>
              <a:t> with the public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F84119E4-41D9-09E3-34A6-FE48CB018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159" y="2996952"/>
            <a:ext cx="3980587" cy="238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16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5220072" y="714375"/>
            <a:ext cx="3619128" cy="141848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200" b="1" dirty="0"/>
              <a:t>REGULATORY INDEPENDENCE: ARTICLE 9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7292" y="714375"/>
            <a:ext cx="4662739" cy="5786438"/>
          </a:xfrm>
        </p:spPr>
        <p:txBody>
          <a:bodyPr/>
          <a:lstStyle/>
          <a:p>
            <a:pPr eaLnBrk="1" hangingPunct="1">
              <a:defRPr/>
            </a:pPr>
            <a:r>
              <a:rPr lang="pl-PL" sz="2400" dirty="0" err="1">
                <a:latin typeface="+mj-lt"/>
              </a:rPr>
              <a:t>Article</a:t>
            </a:r>
            <a:r>
              <a:rPr lang="pl-PL" sz="2400" dirty="0">
                <a:latin typeface="+mj-lt"/>
              </a:rPr>
              <a:t> 9: </a:t>
            </a:r>
            <a:r>
              <a:rPr lang="pl-PL" sz="2400" dirty="0" err="1">
                <a:latin typeface="+mj-lt"/>
              </a:rPr>
              <a:t>independence</a:t>
            </a:r>
            <a:r>
              <a:rPr lang="pl-PL" sz="2400" dirty="0">
                <a:latin typeface="+mj-lt"/>
              </a:rPr>
              <a:t> </a:t>
            </a:r>
            <a:r>
              <a:rPr lang="pl-PL" sz="2400" dirty="0" err="1">
                <a:latin typeface="+mj-lt"/>
              </a:rPr>
              <a:t>recognised</a:t>
            </a:r>
            <a:r>
              <a:rPr lang="pl-PL" sz="2400" dirty="0">
                <a:latin typeface="+mj-lt"/>
              </a:rPr>
              <a:t> </a:t>
            </a:r>
            <a:r>
              <a:rPr lang="pl-PL" sz="2400" dirty="0" err="1">
                <a:latin typeface="+mj-lt"/>
              </a:rPr>
              <a:t>at</a:t>
            </a:r>
            <a:r>
              <a:rPr lang="pl-PL" sz="2400" dirty="0">
                <a:latin typeface="+mj-lt"/>
              </a:rPr>
              <a:t> a </a:t>
            </a:r>
            <a:r>
              <a:rPr lang="pl-PL" sz="2400" dirty="0" err="1">
                <a:latin typeface="+mj-lt"/>
              </a:rPr>
              <a:t>very</a:t>
            </a:r>
            <a:r>
              <a:rPr lang="pl-PL" sz="2400" dirty="0">
                <a:latin typeface="+mj-lt"/>
              </a:rPr>
              <a:t> </a:t>
            </a:r>
            <a:r>
              <a:rPr lang="pl-PL" sz="2400" dirty="0" err="1">
                <a:latin typeface="+mj-lt"/>
              </a:rPr>
              <a:t>general</a:t>
            </a:r>
            <a:r>
              <a:rPr lang="pl-PL" sz="2400" dirty="0">
                <a:latin typeface="+mj-lt"/>
              </a:rPr>
              <a:t> </a:t>
            </a:r>
            <a:r>
              <a:rPr lang="pl-PL" sz="2400" dirty="0" err="1">
                <a:latin typeface="+mj-lt"/>
              </a:rPr>
              <a:t>level</a:t>
            </a:r>
            <a:endParaRPr lang="pl-PL" sz="2400" dirty="0">
              <a:latin typeface="+mj-lt"/>
            </a:endParaRPr>
          </a:p>
          <a:p>
            <a:pPr eaLnBrk="1" hangingPunct="1">
              <a:defRPr/>
            </a:pPr>
            <a:r>
              <a:rPr lang="pl-PL" sz="2400" dirty="0" err="1">
                <a:latin typeface="+mj-lt"/>
              </a:rPr>
              <a:t>what</a:t>
            </a:r>
            <a:r>
              <a:rPr lang="pl-PL" sz="2400" dirty="0">
                <a:latin typeface="+mj-lt"/>
              </a:rPr>
              <a:t> to do with </a:t>
            </a:r>
            <a:r>
              <a:rPr lang="pl-PL" sz="2400" dirty="0" err="1">
                <a:latin typeface="+mj-lt"/>
              </a:rPr>
              <a:t>national</a:t>
            </a:r>
            <a:r>
              <a:rPr lang="pl-PL" sz="2400" dirty="0">
                <a:latin typeface="+mj-lt"/>
              </a:rPr>
              <a:t> </a:t>
            </a:r>
            <a:r>
              <a:rPr lang="pl-PL" sz="2400" dirty="0" err="1">
                <a:latin typeface="+mj-lt"/>
              </a:rPr>
              <a:t>representatives</a:t>
            </a:r>
            <a:r>
              <a:rPr lang="pl-PL" sz="2400" dirty="0">
                <a:latin typeface="+mj-lt"/>
              </a:rPr>
              <a:t> </a:t>
            </a:r>
            <a:r>
              <a:rPr lang="pl-PL" sz="2400" dirty="0" err="1">
                <a:latin typeface="+mj-lt"/>
              </a:rPr>
              <a:t>if</a:t>
            </a:r>
            <a:r>
              <a:rPr lang="pl-PL" sz="2400" dirty="0">
                <a:latin typeface="+mj-lt"/>
              </a:rPr>
              <a:t> </a:t>
            </a:r>
            <a:r>
              <a:rPr lang="pl-PL" sz="2400" dirty="0" err="1">
                <a:latin typeface="+mj-lt"/>
              </a:rPr>
              <a:t>they</a:t>
            </a:r>
            <a:r>
              <a:rPr lang="pl-PL" sz="2400" dirty="0">
                <a:latin typeface="+mj-lt"/>
              </a:rPr>
              <a:t> do not </a:t>
            </a:r>
            <a:r>
              <a:rPr lang="pl-PL" sz="2400" dirty="0" err="1">
                <a:latin typeface="+mj-lt"/>
              </a:rPr>
              <a:t>respect</a:t>
            </a:r>
            <a:r>
              <a:rPr lang="pl-PL" sz="2400" dirty="0">
                <a:latin typeface="+mj-lt"/>
              </a:rPr>
              <a:t> </a:t>
            </a:r>
            <a:r>
              <a:rPr lang="pl-PL" sz="2400" dirty="0" err="1">
                <a:latin typeface="+mj-lt"/>
              </a:rPr>
              <a:t>independence</a:t>
            </a:r>
            <a:r>
              <a:rPr lang="pl-PL" sz="2400" dirty="0">
                <a:latin typeface="+mj-lt"/>
              </a:rPr>
              <a:t> in </a:t>
            </a:r>
            <a:r>
              <a:rPr lang="pl-PL" sz="2400" dirty="0" err="1">
                <a:latin typeface="+mj-lt"/>
              </a:rPr>
              <a:t>practice</a:t>
            </a:r>
            <a:r>
              <a:rPr lang="pl-PL" sz="2400" dirty="0">
                <a:latin typeface="+mj-lt"/>
              </a:rPr>
              <a:t>?</a:t>
            </a:r>
          </a:p>
          <a:p>
            <a:pPr eaLnBrk="1" hangingPunct="1">
              <a:defRPr/>
            </a:pPr>
            <a:r>
              <a:rPr lang="pl-PL" sz="2400" dirty="0">
                <a:latin typeface="+mj-lt"/>
              </a:rPr>
              <a:t>MPM: </a:t>
            </a:r>
            <a:r>
              <a:rPr lang="pl-PL" sz="2400" dirty="0" err="1">
                <a:latin typeface="+mj-lt"/>
              </a:rPr>
              <a:t>several</a:t>
            </a:r>
            <a:r>
              <a:rPr lang="pl-PL" sz="2400" dirty="0">
                <a:latin typeface="+mj-lt"/>
              </a:rPr>
              <a:t> EU </a:t>
            </a:r>
            <a:r>
              <a:rPr lang="pl-PL" sz="2400" dirty="0" err="1">
                <a:latin typeface="+mj-lt"/>
              </a:rPr>
              <a:t>Member</a:t>
            </a:r>
            <a:r>
              <a:rPr lang="pl-PL" sz="2400" dirty="0">
                <a:latin typeface="+mj-lt"/>
              </a:rPr>
              <a:t> </a:t>
            </a:r>
            <a:r>
              <a:rPr lang="pl-PL" sz="2400" dirty="0" err="1">
                <a:latin typeface="+mj-lt"/>
              </a:rPr>
              <a:t>States</a:t>
            </a:r>
            <a:r>
              <a:rPr lang="pl-PL" sz="2400" dirty="0">
                <a:latin typeface="+mj-lt"/>
              </a:rPr>
              <a:t> with medium </a:t>
            </a:r>
            <a:r>
              <a:rPr lang="pl-PL" sz="2400" dirty="0" err="1">
                <a:latin typeface="+mj-lt"/>
              </a:rPr>
              <a:t>risk</a:t>
            </a:r>
            <a:r>
              <a:rPr lang="pl-PL" sz="2400" dirty="0">
                <a:latin typeface="+mj-lt"/>
              </a:rPr>
              <a:t> </a:t>
            </a:r>
            <a:r>
              <a:rPr lang="pl-PL" sz="2400" dirty="0" err="1">
                <a:latin typeface="+mj-lt"/>
              </a:rPr>
              <a:t>concerning</a:t>
            </a:r>
            <a:r>
              <a:rPr lang="pl-PL" sz="2400" dirty="0">
                <a:latin typeface="+mj-lt"/>
              </a:rPr>
              <a:t> </a:t>
            </a:r>
            <a:r>
              <a:rPr lang="pl-PL" sz="2400" dirty="0">
                <a:solidFill>
                  <a:schemeClr val="tx2"/>
                </a:solidFill>
                <a:latin typeface="+mj-lt"/>
              </a:rPr>
              <a:t>i</a:t>
            </a:r>
            <a:r>
              <a:rPr lang="en-US" sz="2400" dirty="0" err="1">
                <a:solidFill>
                  <a:srgbClr val="C00000"/>
                </a:solidFill>
                <a:latin typeface="+mj-lt"/>
              </a:rPr>
              <a:t>ndependence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and effectiveness of MR</a:t>
            </a:r>
            <a:r>
              <a:rPr lang="pl-PL" sz="2400" dirty="0">
                <a:solidFill>
                  <a:srgbClr val="C00000"/>
                </a:solidFill>
                <a:latin typeface="+mj-lt"/>
              </a:rPr>
              <a:t>A</a:t>
            </a:r>
          </a:p>
          <a:p>
            <a:pPr eaLnBrk="1" hangingPunct="1">
              <a:defRPr/>
            </a:pPr>
            <a:r>
              <a:rPr lang="pl-PL" sz="2400" dirty="0" err="1">
                <a:latin typeface="+mj-lt"/>
              </a:rPr>
              <a:t>e.g</a:t>
            </a:r>
            <a:r>
              <a:rPr lang="pl-PL" sz="2400" dirty="0">
                <a:latin typeface="+mj-lt"/>
              </a:rPr>
              <a:t>. </a:t>
            </a:r>
            <a:r>
              <a:rPr lang="pl-PL" sz="2400" dirty="0" err="1">
                <a:latin typeface="+mj-lt"/>
              </a:rPr>
              <a:t>unecessary</a:t>
            </a:r>
            <a:r>
              <a:rPr lang="pl-PL" sz="2400" dirty="0">
                <a:latin typeface="+mj-lt"/>
              </a:rPr>
              <a:t> </a:t>
            </a:r>
            <a:r>
              <a:rPr lang="pl-PL" sz="2400" dirty="0" err="1">
                <a:latin typeface="+mj-lt"/>
              </a:rPr>
              <a:t>postponing</a:t>
            </a:r>
            <a:r>
              <a:rPr lang="pl-PL" sz="2400" dirty="0">
                <a:latin typeface="+mj-lt"/>
              </a:rPr>
              <a:t> of </a:t>
            </a:r>
            <a:r>
              <a:rPr lang="pl-PL" sz="2400" dirty="0" err="1">
                <a:latin typeface="+mj-lt"/>
              </a:rPr>
              <a:t>licence</a:t>
            </a:r>
            <a:r>
              <a:rPr lang="pl-PL" sz="2400" dirty="0">
                <a:latin typeface="+mj-lt"/>
              </a:rPr>
              <a:t> </a:t>
            </a:r>
            <a:r>
              <a:rPr lang="pl-PL" sz="2400" dirty="0" err="1">
                <a:latin typeface="+mj-lt"/>
              </a:rPr>
              <a:t>granting</a:t>
            </a:r>
            <a:r>
              <a:rPr lang="pl-PL" sz="2400" dirty="0">
                <a:latin typeface="+mj-lt"/>
              </a:rPr>
              <a:t> procedurę (for 18 </a:t>
            </a:r>
            <a:r>
              <a:rPr lang="pl-PL" sz="2400" dirty="0" err="1">
                <a:latin typeface="+mj-lt"/>
              </a:rPr>
              <a:t>months</a:t>
            </a:r>
            <a:r>
              <a:rPr lang="pl-PL" sz="2400" dirty="0">
                <a:latin typeface="+mj-lt"/>
              </a:rPr>
              <a:t>) in the TVN 24 </a:t>
            </a:r>
            <a:r>
              <a:rPr lang="pl-PL" sz="2400" dirty="0" err="1">
                <a:latin typeface="+mj-lt"/>
              </a:rPr>
              <a:t>case</a:t>
            </a:r>
            <a:r>
              <a:rPr lang="pl-PL" sz="2400" dirty="0">
                <a:latin typeface="+mj-lt"/>
              </a:rPr>
              <a:t> (Poland)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54343F08-E619-2E3C-3DFE-F0CAEB106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2231088"/>
            <a:ext cx="3870652" cy="2016224"/>
          </a:xfrm>
          <a:prstGeom prst="rect">
            <a:avLst/>
          </a:prstGeom>
        </p:spPr>
      </p:pic>
      <p:pic>
        <p:nvPicPr>
          <p:cNvPr id="2050" name="Picture 2" descr="Commission to assess EU audiovisual rules on media pluralism and  independence of media regulators – European Federation of Journalists">
            <a:extLst>
              <a:ext uri="{FF2B5EF4-FFF2-40B4-BE49-F238E27FC236}">
                <a16:creationId xmlns="" xmlns:a16="http://schemas.microsoft.com/office/drawing/2014/main" id="{006A784E-4C6A-3875-19F5-1B37A22EB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665" y="4247312"/>
            <a:ext cx="3473607" cy="180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52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lkomiejski">
  <a:themeElements>
    <a:clrScheme name="Wielkomiejski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Wielkomiejski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2157</TotalTime>
  <Words>636</Words>
  <Application>Microsoft Office PowerPoint</Application>
  <PresentationFormat>On-screen Show (4:3)</PresentationFormat>
  <Paragraphs>41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Wielkomiejski</vt:lpstr>
      <vt:lpstr>EMFA PROPOSAL AND PROBLEMS OF MEDIA CAPTURE IN SOME EU MEMBER STATES</vt:lpstr>
      <vt:lpstr>Independence of PSM governance and funding  MPM,2022 -”relatively clear division between Northern and Western Europe, on the one hand, and Central, Eastern and Southern Europe, on the other...“  High risk in half of the countries (16): Austria, Bulgaria, Croatia, Cyprus, Greece, Hungary, Italy, Malta, Montenegro, Poland, Romania, Serbia, Slovakia, Slovenia, The Czech Republic, and Turkey. </vt:lpstr>
      <vt:lpstr>INDEPENDENT FUNCTIONING OF PUBLIC SERVICE MEDIA, EMFA, ARTICLE 5.  </vt:lpstr>
      <vt:lpstr>INDEPENDENT FUNCTIONING OF PUBLIC SERVICE MEDIA, EMFA, ARTICLE 5.  </vt:lpstr>
      <vt:lpstr>INDEPENDENT FUNCTIONING OF PUBLIC SERVICE MEDIA, EMFA, ARTICLE 5.  </vt:lpstr>
      <vt:lpstr>ALLOCATION OF ECONOMIC RESOURCES, EMFA SECTION 6 (ARTICLES 23 AND 24)</vt:lpstr>
      <vt:lpstr>MPM: Regulation of state resources and suport for the media 2022</vt:lpstr>
      <vt:lpstr>WEAKNESSES: ARTICLE 24 (2)</vt:lpstr>
      <vt:lpstr>REGULATORY INDEPENDENCE: ARTICLE 9</vt:lpstr>
      <vt:lpstr>MPM: Independence and effectiveness of media regulatory agencies (MRA) 2022</vt:lpstr>
    </vt:vector>
  </TitlesOfParts>
  <Company>WZiKS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BK</dc:creator>
  <cp:lastModifiedBy>Brankica Petković</cp:lastModifiedBy>
  <cp:revision>126</cp:revision>
  <dcterms:created xsi:type="dcterms:W3CDTF">2015-10-06T11:52:43Z</dcterms:created>
  <dcterms:modified xsi:type="dcterms:W3CDTF">2022-12-13T13:38:51Z</dcterms:modified>
</cp:coreProperties>
</file>